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3.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Lst>
  <p:notesMasterIdLst>
    <p:notesMasterId r:id="rId7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Lst>
  <p:sldSz cx="12192000" cy="6858000"/>
  <p:notesSz cx="6858000" cy="9144000"/>
  <p:embeddedFontLst>
    <p:embeddedFont>
      <p:font typeface="Calibri" panose="020F0502020204030204" pitchFamily="34" charset="0"/>
      <p:regular r:id="rId75"/>
      <p:bold r:id="rId76"/>
      <p:italic r:id="rId77"/>
      <p:boldItalic r:id="rId78"/>
    </p:embeddedFont>
    <p:embeddedFont>
      <p:font typeface="Cambria" panose="02040503050406030204" pitchFamily="18" charset="0"/>
      <p:regular r:id="rId79"/>
      <p:bold r:id="rId80"/>
      <p:italic r:id="rId81"/>
      <p:boldItalic r:id="rId82"/>
    </p:embeddedFont>
    <p:embeddedFont>
      <p:font typeface="Gill Sans" panose="020B0604020202020204" charset="0"/>
      <p:regular r:id="rId83"/>
      <p:bold r:id="rId84"/>
    </p:embeddedFont>
    <p:embeddedFont>
      <p:font typeface="Karla" pitchFamily="2" charset="0"/>
      <p:regular r:id="rId85"/>
      <p:bold r:id="rId86"/>
      <p:italic r:id="rId87"/>
      <p:boldItalic r:id="rId88"/>
    </p:embeddedFont>
    <p:embeddedFont>
      <p:font typeface="Karla ExtraBold" pitchFamily="2" charset="0"/>
      <p:bold r:id="rId89"/>
      <p:boldItalic r:id="rId90"/>
    </p:embeddedFont>
    <p:embeddedFont>
      <p:font typeface="Karla Medium" pitchFamily="2" charset="0"/>
      <p:regular r:id="rId91"/>
      <p:bold r:id="rId92"/>
      <p:italic r:id="rId93"/>
      <p:boldItalic r:id="rId94"/>
    </p:embeddedFont>
    <p:embeddedFont>
      <p:font typeface="Lato" panose="020F0502020204030203" pitchFamily="34" charset="0"/>
      <p:regular r:id="rId95"/>
      <p:bold r:id="rId96"/>
      <p:italic r:id="rId97"/>
      <p:boldItalic r:id="rId98"/>
    </p:embeddedFont>
    <p:embeddedFont>
      <p:font typeface="Nunito" pitchFamily="2" charset="0"/>
      <p:regular r:id="rId99"/>
      <p:bold r:id="rId100"/>
      <p:italic r:id="rId101"/>
      <p:boldItalic r:id="rId102"/>
    </p:embeddedFont>
    <p:embeddedFont>
      <p:font typeface="Nunito Black" pitchFamily="2" charset="0"/>
      <p:bold r:id="rId103"/>
      <p:boldItalic r:id="rId104"/>
    </p:embeddedFont>
    <p:embeddedFont>
      <p:font typeface="Nunito ExtraBold" pitchFamily="2" charset="0"/>
      <p:bold r:id="rId105"/>
      <p:boldItalic r:id="rId106"/>
    </p:embeddedFont>
    <p:embeddedFont>
      <p:font typeface="Nunito SemiBold" pitchFamily="2" charset="0"/>
      <p:regular r:id="rId107"/>
      <p:bold r:id="rId108"/>
      <p:italic r:id="rId109"/>
      <p:boldItalic r:id="rId110"/>
    </p:embeddedFont>
    <p:embeddedFont>
      <p:font typeface="Oswald" panose="00000500000000000000" pitchFamily="2" charset="0"/>
      <p:regular r:id="rId111"/>
      <p:bold r:id="rId112"/>
    </p:embeddedFont>
    <p:embeddedFont>
      <p:font typeface="Roboto Light" panose="02000000000000000000" pitchFamily="2"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7" roundtripDataSignature="AMtx7mg/Mz+n+R/TeTrluqienJCbcTr7B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vin Ryanputra" initials="" lastIdx="2" clrIdx="0"/>
  <p:cmAuthor id="1" name="sarah ta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2C47F1-5EFC-40A4-958F-919D6B783467}">
  <a:tblStyle styleId="{512C47F1-5EFC-40A4-958F-919D6B78346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customschemas.google.com/relationships/presentationmetadata" Target="meta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0.fntdata"/><Relationship Id="rId89" Type="http://schemas.openxmlformats.org/officeDocument/2006/relationships/font" Target="fonts/font15.fntdata"/><Relationship Id="rId112" Type="http://schemas.openxmlformats.org/officeDocument/2006/relationships/font" Target="fonts/font38.fntdata"/><Relationship Id="rId16" Type="http://schemas.openxmlformats.org/officeDocument/2006/relationships/slide" Target="slides/slide14.xml"/><Relationship Id="rId107" Type="http://schemas.openxmlformats.org/officeDocument/2006/relationships/font" Target="fonts/font33.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notesMaster" Target="notesMasters/notesMaster1.xml"/><Relationship Id="rId79" Type="http://schemas.openxmlformats.org/officeDocument/2006/relationships/font" Target="fonts/font5.fntdata"/><Relationship Id="rId102" Type="http://schemas.openxmlformats.org/officeDocument/2006/relationships/font" Target="fonts/font28.fntdata"/><Relationship Id="rId5" Type="http://schemas.openxmlformats.org/officeDocument/2006/relationships/slide" Target="slides/slide3.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39.fntdata"/><Relationship Id="rId118" Type="http://schemas.openxmlformats.org/officeDocument/2006/relationships/commentAuthors" Target="commentAuthors.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9.fntdata"/><Relationship Id="rId108" Type="http://schemas.openxmlformats.org/officeDocument/2006/relationships/font" Target="fonts/font34.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font" Target="fonts/font1.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40.fntdata"/><Relationship Id="rId119" Type="http://schemas.openxmlformats.org/officeDocument/2006/relationships/presProps" Target="pres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font" Target="fonts/font7.fntdata"/><Relationship Id="rId86"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5.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font" Target="fonts/font30.fntdata"/><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3.fntdata"/><Relationship Id="rId110" Type="http://schemas.openxmlformats.org/officeDocument/2006/relationships/font" Target="fonts/font36.fntdata"/><Relationship Id="rId115" Type="http://schemas.openxmlformats.org/officeDocument/2006/relationships/font" Target="fonts/font41.fntdata"/><Relationship Id="rId61" Type="http://schemas.openxmlformats.org/officeDocument/2006/relationships/slide" Target="slides/slide59.xml"/><Relationship Id="rId82"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font" Target="fonts/font3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9.fntdata"/><Relationship Id="rId98" Type="http://schemas.openxmlformats.org/officeDocument/2006/relationships/font" Target="fonts/font24.fntdata"/><Relationship Id="rId121"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4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9.fntdata"/><Relationship Id="rId88" Type="http://schemas.openxmlformats.org/officeDocument/2006/relationships/font" Target="fonts/font14.fntdata"/><Relationship Id="rId111" Type="http://schemas.openxmlformats.org/officeDocument/2006/relationships/font" Target="fonts/font37.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32.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font" Target="fonts/font4.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1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4-16T13:12:46.141" idx="1">
    <p:pos x="6212" y="2190"/>
    <p:text>healthcare worker centric?</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L_SNH1k"/>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1-04-17T02:11:32.859" idx="2">
    <p:pos x="6270" y="1842"/>
    <p:text>and hospital management</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L_DNziQ"/>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15T11:12:23.073" idx="1">
    <p:pos x="6000" y="0"/>
    <p:text>mabel can make this slide more readable also can use the rounded coner rectangles too @mabelkhawshiqi@gmail.com</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L-QcvR4"/>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hegivingblock.co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every.org/"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coindesk.com/business/2022/03/01/crypto-donation-firm-the-giving-block-bought-by-payment-services-provider-shift4/"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techcrunch.com/2015/06/22/gofundmes-valuation-rises-to-nearly-600m-650m-in-latest-funding-round/"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hegivingblock.co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every.or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haritynavigator.org/index.cfm?bay=content.view&amp;cpid=42"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log.philanthropy.iupui.edu/2021/02/19/the-outlook-for-charitable-givi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fdae09eacd_3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fdae09eacd_3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0" name="Google Shape;280;gfdae09eacd_3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3eb8b0d703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3eb8b0d703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u="sng">
                <a:solidFill>
                  <a:schemeClr val="hlink"/>
                </a:solidFill>
                <a:hlinkClick r:id="rId3"/>
              </a:rPr>
              <a:t>https://thegivingblock.com/</a:t>
            </a:r>
            <a:endParaRPr/>
          </a:p>
          <a:p>
            <a:pPr marL="0" lvl="0" indent="0" algn="l" rtl="0">
              <a:spcBef>
                <a:spcPts val="0"/>
              </a:spcBef>
              <a:spcAft>
                <a:spcPts val="0"/>
              </a:spcAft>
              <a:buClr>
                <a:schemeClr val="dk1"/>
              </a:buClr>
              <a:buSzPts val="1400"/>
              <a:buFont typeface="Arial"/>
              <a:buNone/>
            </a:pPr>
            <a:r>
              <a:rPr lang="en-US" u="sng">
                <a:solidFill>
                  <a:schemeClr val="hlink"/>
                </a:solidFill>
                <a:hlinkClick r:id="rId4"/>
              </a:rPr>
              <a:t>https://www.every.org/</a:t>
            </a:r>
            <a:endParaRPr/>
          </a:p>
        </p:txBody>
      </p:sp>
      <p:sp>
        <p:nvSpPr>
          <p:cNvPr id="514" name="Google Shape;514;g13eb8b0d703_0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3eb8b0d703_0_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3eb8b0d703_0_2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https://www.coindesk.com/business/2022/03/01/crypto-donation-firm-the-giving-block-bought-by-payment-services-provider-shift4/</a:t>
            </a:r>
            <a:endParaRPr/>
          </a:p>
          <a:p>
            <a:pPr marL="0" lvl="0" indent="0" algn="l" rtl="0">
              <a:spcBef>
                <a:spcPts val="0"/>
              </a:spcBef>
              <a:spcAft>
                <a:spcPts val="0"/>
              </a:spcAft>
              <a:buNone/>
            </a:pPr>
            <a:r>
              <a:rPr lang="en-US" u="sng">
                <a:solidFill>
                  <a:schemeClr val="hlink"/>
                </a:solidFill>
                <a:hlinkClick r:id="rId4"/>
              </a:rPr>
              <a:t>https://techcrunch.com/2015/06/22/gofundmes-valuation-rises-to-nearly-600m-650m-in-latest-funding-round/</a:t>
            </a:r>
            <a:endParaRPr/>
          </a:p>
          <a:p>
            <a:pPr marL="0" lvl="0" indent="0" algn="l" rtl="0">
              <a:spcBef>
                <a:spcPts val="0"/>
              </a:spcBef>
              <a:spcAft>
                <a:spcPts val="0"/>
              </a:spcAft>
              <a:buNone/>
            </a:pPr>
            <a:endParaRPr/>
          </a:p>
        </p:txBody>
      </p:sp>
      <p:sp>
        <p:nvSpPr>
          <p:cNvPr id="564" name="Google Shape;564;g13eb8b0d703_0_2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dae09eacd_3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fdae09eacd_3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pre-money valuation is a term widely used in the private equity and venture capital industries. It refers to the valuation of a company or asset prior to an investment or financing.</a:t>
            </a:r>
            <a:endParaRPr/>
          </a:p>
        </p:txBody>
      </p:sp>
      <p:sp>
        <p:nvSpPr>
          <p:cNvPr id="589" name="Google Shape;589;gfdae09eacd_3_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fdae09eacd_3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gfdae09eacd_3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5" name="Google Shape;605;gfdae09eacd_3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fdae09eacd_3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fdae09eacd_3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t>A study done by CBS news</a:t>
            </a:r>
            <a:endParaRPr/>
          </a:p>
          <a:p>
            <a:pPr marL="0" lvl="0" indent="0" algn="l" rtl="0">
              <a:lnSpc>
                <a:spcPct val="115000"/>
              </a:lnSpc>
              <a:spcBef>
                <a:spcPts val="0"/>
              </a:spcBef>
              <a:spcAft>
                <a:spcPts val="0"/>
              </a:spcAft>
              <a:buSzPts val="1400"/>
              <a:buNone/>
            </a:pPr>
            <a:r>
              <a:rPr lang="en-US"/>
              <a:t>https://www.cbsnews.com/news/charity-donations-us-households-decline/</a:t>
            </a:r>
            <a:endParaRPr/>
          </a:p>
          <a:p>
            <a:pPr marL="0" lvl="0" indent="0" algn="l" rtl="0">
              <a:lnSpc>
                <a:spcPct val="115000"/>
              </a:lnSpc>
              <a:spcBef>
                <a:spcPts val="0"/>
              </a:spcBef>
              <a:spcAft>
                <a:spcPts val="0"/>
              </a:spcAft>
              <a:buSzPts val="1400"/>
              <a:buNone/>
            </a:pPr>
            <a:r>
              <a:rPr lang="en-US"/>
              <a:t>https://www.give.org/docs/default-source/donor-trust-library/2020-donor-trust-report.pdf</a:t>
            </a:r>
            <a:endParaRPr/>
          </a:p>
          <a:p>
            <a:pPr marL="0" lvl="0" indent="0" algn="l" rtl="0">
              <a:lnSpc>
                <a:spcPct val="100000"/>
              </a:lnSpc>
              <a:spcBef>
                <a:spcPts val="0"/>
              </a:spcBef>
              <a:spcAft>
                <a:spcPts val="0"/>
              </a:spcAft>
              <a:buSzPts val="1400"/>
              <a:buNone/>
            </a:pPr>
            <a:endParaRPr/>
          </a:p>
        </p:txBody>
      </p:sp>
      <p:sp>
        <p:nvSpPr>
          <p:cNvPr id="635" name="Google Shape;635;gfdae09eacd_3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fdae09eacd_3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gfdae09eacd_3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https://www.nature.com/articles/s41467-019-11852-z#:~:text=In%20a%20dataset%20of%20more,attributable%20to%20any%20egoistic%20goal.</a:t>
            </a:r>
            <a:endParaRPr/>
          </a:p>
          <a:p>
            <a:pPr marL="0" lvl="0" indent="0" algn="l" rtl="0">
              <a:lnSpc>
                <a:spcPct val="100000"/>
              </a:lnSpc>
              <a:spcBef>
                <a:spcPts val="0"/>
              </a:spcBef>
              <a:spcAft>
                <a:spcPts val="0"/>
              </a:spcAft>
              <a:buSzPts val="1400"/>
              <a:buNone/>
            </a:pPr>
            <a:r>
              <a:rPr lang="en-US"/>
              <a:t>https://www.aefonline.org/blog/why-clients-decide-donate-publicly-or-anonymously</a:t>
            </a:r>
            <a:endParaRPr/>
          </a:p>
          <a:p>
            <a:pPr marL="0" lvl="0" indent="0" algn="l" rtl="0">
              <a:lnSpc>
                <a:spcPct val="100000"/>
              </a:lnSpc>
              <a:spcBef>
                <a:spcPts val="0"/>
              </a:spcBef>
              <a:spcAft>
                <a:spcPts val="0"/>
              </a:spcAft>
              <a:buSzPts val="1400"/>
              <a:buNone/>
            </a:pPr>
            <a:endParaRPr/>
          </a:p>
        </p:txBody>
      </p:sp>
      <p:sp>
        <p:nvSpPr>
          <p:cNvPr id="659" name="Google Shape;659;gfdae09eacd_3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fdae09eacd_3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Google Shape;682;gfdae09eacd_3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https://www.researchgate.net/publication/256062061_When_Does_Recognition_Increase_Charitable_Behavior_Toward_a_Moral_Identity-Based_Model</a:t>
            </a:r>
            <a:endParaRPr/>
          </a:p>
          <a:p>
            <a:pPr marL="0" lvl="0" indent="0" algn="l" rtl="0">
              <a:lnSpc>
                <a:spcPct val="100000"/>
              </a:lnSpc>
              <a:spcBef>
                <a:spcPts val="0"/>
              </a:spcBef>
              <a:spcAft>
                <a:spcPts val="0"/>
              </a:spcAft>
              <a:buSzPts val="1400"/>
              <a:buNone/>
            </a:pPr>
            <a:r>
              <a:rPr lang="en-US"/>
              <a:t>https://www.chapman.edu/research/institutes-and-centers/economic-science-institute/_files/WorkingPapers/Red-Cross-2015.pdf</a:t>
            </a:r>
            <a:endParaRPr/>
          </a:p>
          <a:p>
            <a:pPr marL="0" lvl="0" indent="0" algn="l" rtl="0">
              <a:lnSpc>
                <a:spcPct val="100000"/>
              </a:lnSpc>
              <a:spcBef>
                <a:spcPts val="0"/>
              </a:spcBef>
              <a:spcAft>
                <a:spcPts val="0"/>
              </a:spcAft>
              <a:buSzPts val="1400"/>
              <a:buNone/>
            </a:pPr>
            <a:endParaRPr/>
          </a:p>
        </p:txBody>
      </p:sp>
      <p:sp>
        <p:nvSpPr>
          <p:cNvPr id="683" name="Google Shape;683;gfdae09eacd_3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3eb8b0d70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g13eb8b0d70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u="sng">
                <a:solidFill>
                  <a:schemeClr val="hlink"/>
                </a:solidFill>
                <a:hlinkClick r:id="rId3"/>
              </a:rPr>
              <a:t>https://thegivingblock.com/</a:t>
            </a:r>
            <a:endParaRPr/>
          </a:p>
          <a:p>
            <a:pPr marL="0" lvl="0" indent="0" algn="l" rtl="0">
              <a:lnSpc>
                <a:spcPct val="100000"/>
              </a:lnSpc>
              <a:spcBef>
                <a:spcPts val="0"/>
              </a:spcBef>
              <a:spcAft>
                <a:spcPts val="0"/>
              </a:spcAft>
              <a:buSzPts val="1400"/>
              <a:buNone/>
            </a:pPr>
            <a:r>
              <a:rPr lang="en-US" u="sng">
                <a:solidFill>
                  <a:schemeClr val="hlink"/>
                </a:solidFill>
                <a:hlinkClick r:id="rId4"/>
              </a:rPr>
              <a:t>https://www.every.org/</a:t>
            </a:r>
            <a:endParaRPr/>
          </a:p>
          <a:p>
            <a:pPr marL="0" lvl="0" indent="0" algn="l" rtl="0">
              <a:lnSpc>
                <a:spcPct val="100000"/>
              </a:lnSpc>
              <a:spcBef>
                <a:spcPts val="0"/>
              </a:spcBef>
              <a:spcAft>
                <a:spcPts val="0"/>
              </a:spcAft>
              <a:buSzPts val="1400"/>
              <a:buNone/>
            </a:pPr>
            <a:endParaRPr/>
          </a:p>
        </p:txBody>
      </p:sp>
      <p:sp>
        <p:nvSpPr>
          <p:cNvPr id="704" name="Google Shape;704;g13eb8b0d70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cd2b5ff08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gcd2b5ff08b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Let us first begin with our initial problem context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eb53ee5b9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13eb53ee5b9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cc1a626b8d_3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9" name="Google Shape;769;gcc1a626b8d_3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a:t>Doctors and medical staff are being overwork due to the inefficiencies in the workplace. </a:t>
            </a:r>
            <a:endParaRPr/>
          </a:p>
          <a:p>
            <a:pPr marL="457200" lvl="0" indent="-317500" algn="l" rtl="0">
              <a:lnSpc>
                <a:spcPct val="100000"/>
              </a:lnSpc>
              <a:spcBef>
                <a:spcPts val="0"/>
              </a:spcBef>
              <a:spcAft>
                <a:spcPts val="0"/>
              </a:spcAft>
              <a:buSzPts val="1400"/>
              <a:buChar char="-"/>
            </a:pPr>
            <a:r>
              <a:rPr lang="en-US"/>
              <a:t>Doctors bombarded</a:t>
            </a:r>
            <a:r>
              <a:rPr lang="en-US" b="1"/>
              <a:t> Administrative work </a:t>
            </a:r>
            <a:r>
              <a:rPr lang="en-US"/>
              <a:t>-</a:t>
            </a:r>
            <a:r>
              <a:rPr lang="en-US" b="1"/>
              <a:t> info transfer, multiple documentation , job rostering and miscommunication issues </a:t>
            </a:r>
            <a:endParaRPr b="1"/>
          </a:p>
          <a:p>
            <a:pPr marL="457200" lvl="0" indent="-317500" algn="l" rtl="0">
              <a:lnSpc>
                <a:spcPct val="100000"/>
              </a:lnSpc>
              <a:spcBef>
                <a:spcPts val="0"/>
              </a:spcBef>
              <a:spcAft>
                <a:spcPts val="0"/>
              </a:spcAft>
              <a:buSzPts val="1400"/>
              <a:buChar char="-"/>
            </a:pPr>
            <a:r>
              <a:rPr lang="en-US" b="1"/>
              <a:t>RELATABBILITY FACTOR</a:t>
            </a:r>
            <a:r>
              <a:rPr lang="en-US"/>
              <a:t>takes up a large amount of time during their work schedule and often overflows to outside work hours as well cause doctors to be severely overworked. Such an issue is relatable ia, and even in doctor-meme accounts, memes are often centreed arnd lack of doctor’s sanity and welfare</a:t>
            </a:r>
            <a:endParaRPr/>
          </a:p>
        </p:txBody>
      </p:sp>
      <p:sp>
        <p:nvSpPr>
          <p:cNvPr id="770" name="Google Shape;770;gcc1a626b8d_3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cc1a626b8d_3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gcc1a626b8d_3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04800" algn="l" rtl="0">
              <a:lnSpc>
                <a:spcPct val="100000"/>
              </a:lnSpc>
              <a:spcBef>
                <a:spcPts val="0"/>
              </a:spcBef>
              <a:spcAft>
                <a:spcPts val="0"/>
              </a:spcAft>
              <a:buClr>
                <a:schemeClr val="dk1"/>
              </a:buClr>
              <a:buSzPts val="1200"/>
              <a:buFont typeface="Karla"/>
              <a:buChar char="●"/>
            </a:pPr>
            <a:r>
              <a:rPr lang="en-US" b="1" i="1">
                <a:latin typeface="Karla"/>
                <a:ea typeface="Karla"/>
                <a:cs typeface="Karla"/>
                <a:sym typeface="Karla"/>
              </a:rPr>
              <a:t>Poor visibility of tasks &amp; mundane administrative task management within medical teams (including doctors, and nurses) results in wasted hours</a:t>
            </a:r>
            <a:endParaRPr b="1" i="1">
              <a:latin typeface="Karla"/>
              <a:ea typeface="Karla"/>
              <a:cs typeface="Karla"/>
              <a:sym typeface="Karla"/>
            </a:endParaRPr>
          </a:p>
          <a:p>
            <a:pPr marL="457200" lvl="0" indent="-304800" algn="l" rtl="0">
              <a:lnSpc>
                <a:spcPct val="100000"/>
              </a:lnSpc>
              <a:spcBef>
                <a:spcPts val="0"/>
              </a:spcBef>
              <a:spcAft>
                <a:spcPts val="0"/>
              </a:spcAft>
              <a:buClr>
                <a:schemeClr val="dk1"/>
              </a:buClr>
              <a:buSzPts val="1200"/>
              <a:buFont typeface="Karla"/>
              <a:buChar char="●"/>
            </a:pPr>
            <a:r>
              <a:rPr lang="en-US" i="1">
                <a:latin typeface="Karla"/>
                <a:ea typeface="Karla"/>
                <a:cs typeface="Karla"/>
                <a:sym typeface="Karla"/>
              </a:rPr>
              <a:t>Macro-level overview, understand day to day tasks on the ground</a:t>
            </a:r>
            <a:endParaRPr sz="1500">
              <a:latin typeface="Karla"/>
              <a:ea typeface="Karla"/>
              <a:cs typeface="Karla"/>
              <a:sym typeface="Karla"/>
            </a:endParaRPr>
          </a:p>
          <a:p>
            <a:pPr marL="457200" lvl="0" indent="-228600" algn="l" rtl="0">
              <a:lnSpc>
                <a:spcPct val="100000"/>
              </a:lnSpc>
              <a:spcBef>
                <a:spcPts val="0"/>
              </a:spcBef>
              <a:spcAft>
                <a:spcPts val="0"/>
              </a:spcAft>
              <a:buClr>
                <a:schemeClr val="dk1"/>
              </a:buClr>
              <a:buSzPts val="1400"/>
              <a:buFont typeface="Karla"/>
              <a:buNone/>
            </a:pPr>
            <a:endParaRPr i="1">
              <a:latin typeface="Karla"/>
              <a:ea typeface="Karla"/>
              <a:cs typeface="Karla"/>
              <a:sym typeface="Karla"/>
            </a:endParaRPr>
          </a:p>
          <a:p>
            <a:pPr marL="0" lvl="0" indent="0" algn="l" rtl="0">
              <a:lnSpc>
                <a:spcPct val="100000"/>
              </a:lnSpc>
              <a:spcBef>
                <a:spcPts val="0"/>
              </a:spcBef>
              <a:spcAft>
                <a:spcPts val="0"/>
              </a:spcAft>
              <a:buSzPts val="1400"/>
              <a:buNone/>
            </a:pPr>
            <a:endParaRPr/>
          </a:p>
        </p:txBody>
      </p:sp>
      <p:sp>
        <p:nvSpPr>
          <p:cNvPr id="787" name="Google Shape;787;gcc1a626b8d_3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cc1a626b8d_3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gcc1a626b8d_3_1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SzPts val="1100"/>
              <a:buFont typeface="Karla"/>
              <a:buChar char="●"/>
            </a:pPr>
            <a:r>
              <a:rPr lang="en-US" sz="1100" b="1">
                <a:latin typeface="Karla"/>
                <a:ea typeface="Karla"/>
                <a:cs typeface="Karla"/>
                <a:sym typeface="Karla"/>
              </a:rPr>
              <a:t>Collaborative task workflow solution </a:t>
            </a:r>
            <a:r>
              <a:rPr lang="en-US" sz="1100">
                <a:latin typeface="Karla"/>
                <a:ea typeface="Karla"/>
                <a:cs typeface="Karla"/>
                <a:sym typeface="Karla"/>
              </a:rPr>
              <a:t>amongst stakeholders (full visibility and collaboration)</a:t>
            </a:r>
            <a:endParaRPr sz="1100">
              <a:latin typeface="Karla"/>
              <a:ea typeface="Karla"/>
              <a:cs typeface="Karla"/>
              <a:sym typeface="Karla"/>
            </a:endParaRPr>
          </a:p>
          <a:p>
            <a:pPr marL="0" lvl="0" indent="0" algn="l" rtl="0">
              <a:lnSpc>
                <a:spcPct val="100000"/>
              </a:lnSpc>
              <a:spcBef>
                <a:spcPts val="1200"/>
              </a:spcBef>
              <a:spcAft>
                <a:spcPts val="0"/>
              </a:spcAft>
              <a:buSzPts val="1400"/>
              <a:buNone/>
            </a:pPr>
            <a:endParaRPr/>
          </a:p>
        </p:txBody>
      </p:sp>
      <p:sp>
        <p:nvSpPr>
          <p:cNvPr id="808" name="Google Shape;808;gcc1a626b8d_3_1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cbf1427c35_3_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cbf1427c35_3_6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Root cause- internal system inefficiences</a:t>
            </a:r>
            <a:endParaRPr/>
          </a:p>
          <a:p>
            <a:pPr marL="0" lvl="0" indent="0" algn="l" rtl="0">
              <a:lnSpc>
                <a:spcPct val="100000"/>
              </a:lnSpc>
              <a:spcBef>
                <a:spcPts val="0"/>
              </a:spcBef>
              <a:spcAft>
                <a:spcPts val="0"/>
              </a:spcAft>
              <a:buSzPts val="1400"/>
              <a:buNone/>
            </a:pPr>
            <a:endParaRPr/>
          </a:p>
        </p:txBody>
      </p:sp>
      <p:sp>
        <p:nvSpPr>
          <p:cNvPr id="831" name="Google Shape;831;gcbf1427c35_3_6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cf6e096de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gcf6e096de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a:t>While most are … communication </a:t>
            </a:r>
            <a:endParaRPr/>
          </a:p>
          <a:p>
            <a:pPr marL="457200" lvl="0" indent="-317500" algn="l" rtl="0">
              <a:lnSpc>
                <a:spcPct val="100000"/>
              </a:lnSpc>
              <a:spcBef>
                <a:spcPts val="0"/>
              </a:spcBef>
              <a:spcAft>
                <a:spcPts val="0"/>
              </a:spcAft>
              <a:buSzPts val="1400"/>
              <a:buChar char="-"/>
            </a:pPr>
            <a:r>
              <a:rPr lang="en-US"/>
              <a:t>Limited : Internal collaboration (specific, strictly targeting internal)</a:t>
            </a:r>
            <a:endParaRPr/>
          </a:p>
          <a:p>
            <a:pPr marL="457200" lvl="0" indent="-317500" algn="l" rtl="0">
              <a:lnSpc>
                <a:spcPct val="100000"/>
              </a:lnSpc>
              <a:spcBef>
                <a:spcPts val="0"/>
              </a:spcBef>
              <a:spcAft>
                <a:spcPts val="0"/>
              </a:spcAft>
              <a:buSzPts val="1400"/>
              <a:buChar char="-"/>
            </a:pPr>
            <a:r>
              <a:rPr lang="en-US"/>
              <a:t>Cross-collaboration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(medco is the ONLY solution that ENABLES hospital management to understand what’s going on on the ground fpr day-to-day tasks)</a:t>
            </a:r>
            <a:endParaRPr/>
          </a:p>
        </p:txBody>
      </p:sp>
      <p:sp>
        <p:nvSpPr>
          <p:cNvPr id="857" name="Google Shape;857;gcf6e096de9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cd29693e22_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cd29693e22_1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nternal healthcare management (macro + micro)</a:t>
            </a:r>
            <a:r>
              <a:rPr lang="en-US"/>
              <a:t>, healthcare workers centric + hospital managemeent</a:t>
            </a:r>
            <a:endParaRPr/>
          </a:p>
        </p:txBody>
      </p:sp>
      <p:sp>
        <p:nvSpPr>
          <p:cNvPr id="901" name="Google Shape;901;gcd29693e22_1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d09b378717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gd09b378717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shows our validation procxess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cbf1427c35_3_7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cbf1427c35_3_7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for our solution to work we need we have made these few assumptions. </a:t>
            </a:r>
            <a:endParaRPr/>
          </a:p>
          <a:p>
            <a:pPr marL="0" lvl="0" indent="0" algn="l" rtl="0">
              <a:lnSpc>
                <a:spcPct val="100000"/>
              </a:lnSpc>
              <a:spcBef>
                <a:spcPts val="0"/>
              </a:spcBef>
              <a:spcAft>
                <a:spcPts val="0"/>
              </a:spcAft>
              <a:buSzPts val="1400"/>
              <a:buNone/>
            </a:pPr>
            <a:r>
              <a:rPr lang="en-US"/>
              <a:t>we are focusing our validation on the the customer identification, customer problem &amp; solution attractiveness… because they are more important assumptions to be validated within the given time frame.</a:t>
            </a:r>
            <a:endParaRPr/>
          </a:p>
        </p:txBody>
      </p:sp>
      <p:sp>
        <p:nvSpPr>
          <p:cNvPr id="963" name="Google Shape;963;gcbf1427c35_3_7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d09b378717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8" name="Google Shape;988;gd09b378717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a:t>
            </a:r>
            <a:endParaRPr/>
          </a:p>
        </p:txBody>
      </p:sp>
      <p:sp>
        <p:nvSpPr>
          <p:cNvPr id="989" name="Google Shape;989;gd09b378717_0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7edd2d17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 name="Google Shape;1014;gc7edd2d175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These are our 3 iterations for how we validated the idea. First of a qualitative interview  where we try to understand problems faced by the healthcare workers. Next is our quantitative interview where we get doctors validate our solution and insights that we picked out from our 1st qualitative interview</a:t>
            </a:r>
            <a:endParaRPr/>
          </a:p>
          <a:p>
            <a:pPr marL="0" lvl="0" indent="0" algn="l" rtl="0">
              <a:lnSpc>
                <a:spcPct val="100000"/>
              </a:lnSpc>
              <a:spcBef>
                <a:spcPts val="0"/>
              </a:spcBef>
              <a:spcAft>
                <a:spcPts val="0"/>
              </a:spcAft>
              <a:buSzPts val="1400"/>
              <a:buNone/>
            </a:pPr>
            <a:r>
              <a:rPr lang="en-US"/>
              <a:t>Next, our 2nd qualitative interview for a stakeholders to try out our idea with our MVP and landing page to get a better sensing of the success of our proposed solution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eb53ee5b9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13eb53ee5b9_1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 study done by CBS news</a:t>
            </a:r>
            <a:endParaRPr/>
          </a:p>
          <a:p>
            <a:pPr marL="0" lvl="0" indent="0" algn="l" rtl="0">
              <a:lnSpc>
                <a:spcPct val="100000"/>
              </a:lnSpc>
              <a:spcBef>
                <a:spcPts val="0"/>
              </a:spcBef>
              <a:spcAft>
                <a:spcPts val="0"/>
              </a:spcAft>
              <a:buSzPts val="1400"/>
              <a:buNone/>
            </a:pPr>
            <a:r>
              <a:rPr lang="en-US"/>
              <a:t>https://www.cbsnews.com/news/charity-donations-us-households-decline/</a:t>
            </a:r>
            <a:endParaRPr/>
          </a:p>
          <a:p>
            <a:pPr marL="0" lvl="0" indent="0" algn="l" rtl="0">
              <a:lnSpc>
                <a:spcPct val="100000"/>
              </a:lnSpc>
              <a:spcBef>
                <a:spcPts val="0"/>
              </a:spcBef>
              <a:spcAft>
                <a:spcPts val="0"/>
              </a:spcAft>
              <a:buSzPts val="1400"/>
              <a:buNone/>
            </a:pPr>
            <a:r>
              <a:rPr lang="en-US"/>
              <a:t>https://www.give.org/docs/default-source/donor-trust-library/2020-donor-trust-report.pdf</a:t>
            </a:r>
            <a:endParaRPr/>
          </a:p>
          <a:p>
            <a:pPr marL="0" lvl="0" indent="0" algn="l" rtl="0">
              <a:lnSpc>
                <a:spcPct val="100000"/>
              </a:lnSpc>
              <a:spcBef>
                <a:spcPts val="0"/>
              </a:spcBef>
              <a:spcAft>
                <a:spcPts val="0"/>
              </a:spcAft>
              <a:buSzPts val="1400"/>
              <a:buNone/>
            </a:pPr>
            <a:endParaRPr/>
          </a:p>
        </p:txBody>
      </p:sp>
      <p:sp>
        <p:nvSpPr>
          <p:cNvPr id="341" name="Google Shape;341;g13eb53ee5b9_1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d09b37871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2" name="Google Shape;1042;gd09b3787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thsi is the MVP that we tested with them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3 main value proposition of the solution - </a:t>
            </a:r>
            <a:endParaRPr/>
          </a:p>
          <a:p>
            <a:pPr marL="0" lvl="0" indent="0" algn="l" rtl="0">
              <a:lnSpc>
                <a:spcPct val="100000"/>
              </a:lnSpc>
              <a:spcBef>
                <a:spcPts val="0"/>
              </a:spcBef>
              <a:spcAft>
                <a:spcPts val="0"/>
              </a:spcAft>
              <a:buSzPts val="1400"/>
              <a:buNone/>
            </a:pPr>
            <a:r>
              <a:rPr lang="en-US"/>
              <a:t>importing tasks to their mobile phones for flexibility</a:t>
            </a:r>
            <a:endParaRPr/>
          </a:p>
          <a:p>
            <a:pPr marL="0" lvl="0" indent="0" algn="l" rtl="0">
              <a:lnSpc>
                <a:spcPct val="100000"/>
              </a:lnSpc>
              <a:spcBef>
                <a:spcPts val="0"/>
              </a:spcBef>
              <a:spcAft>
                <a:spcPts val="0"/>
              </a:spcAft>
              <a:buSzPts val="1400"/>
              <a:buNone/>
            </a:pPr>
            <a:r>
              <a:rPr lang="en-US"/>
              <a:t>receiving and forwarding requests via app</a:t>
            </a:r>
            <a:endParaRPr/>
          </a:p>
          <a:p>
            <a:pPr marL="0" lvl="0" indent="0" algn="l" rtl="0">
              <a:lnSpc>
                <a:spcPct val="100000"/>
              </a:lnSpc>
              <a:spcBef>
                <a:spcPts val="0"/>
              </a:spcBef>
              <a:spcAft>
                <a:spcPts val="0"/>
              </a:spcAft>
              <a:buSzPts val="1400"/>
              <a:buNone/>
            </a:pPr>
            <a:r>
              <a:rPr lang="en-US"/>
              <a:t>getting notified of request to all stakeholders automatiocally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cbf1427c35_3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8" name="Google Shape;1058;gcbf1427c35_3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explaining in detail from what we got from our interviews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1- everything on screen</a:t>
            </a:r>
            <a:endParaRPr/>
          </a:p>
          <a:p>
            <a:pPr marL="0" lvl="0" indent="0" algn="l" rtl="0">
              <a:lnSpc>
                <a:spcPct val="100000"/>
              </a:lnSpc>
              <a:spcBef>
                <a:spcPts val="0"/>
              </a:spcBef>
              <a:spcAft>
                <a:spcPts val="0"/>
              </a:spcAft>
              <a:buSzPts val="1100"/>
              <a:buNone/>
            </a:pPr>
            <a:r>
              <a:rPr lang="en-US"/>
              <a:t>2- 3 main insights are validated</a:t>
            </a:r>
            <a:endParaRPr/>
          </a:p>
          <a:p>
            <a:pPr marL="0" lvl="0" indent="0" algn="l" rtl="0">
              <a:lnSpc>
                <a:spcPct val="100000"/>
              </a:lnSpc>
              <a:spcBef>
                <a:spcPts val="0"/>
              </a:spcBef>
              <a:spcAft>
                <a:spcPts val="0"/>
              </a:spcAft>
              <a:buSzPts val="1100"/>
              <a:buNone/>
            </a:pPr>
            <a:r>
              <a:rPr lang="en-US"/>
              <a:t>3- on screen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cf6affe86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gcf6affe868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Overall we had 1 inconclusive point regarding the type of teams that need this collaboration. </a:t>
            </a:r>
            <a:r>
              <a:rPr lang="en-US" b="1"/>
              <a:t>However, for the rest of the assumptions, through our interviews it was very clear that current system is inefficient, there’s poor visibility, and too much manual communication. Overall there is much to be done to improve the system. )  </a:t>
            </a:r>
            <a:endParaRPr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cd2b5fe2da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0" name="Google Shape;1110;gcd2b5fe2da_2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These are additional insights that we got from the interviews as well mainly covering the details and examples on when doctors lack of automation, collaboration tools &amp;  communication tools for doctors. As for the Healthcare system, they lack of  internal facing tools to understand the ground.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cbf1427c35_3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gcbf1427c35_3_9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Our 2 beach bead segments are surgery teams in hopspitals and the few medical teams that have patients accross wards that need collaboration tools. </a:t>
            </a:r>
            <a:endParaRPr/>
          </a:p>
          <a:p>
            <a:pPr marL="0" lvl="0" indent="0" algn="l" rtl="0">
              <a:lnSpc>
                <a:spcPct val="100000"/>
              </a:lnSpc>
              <a:spcBef>
                <a:spcPts val="0"/>
              </a:spcBef>
              <a:spcAft>
                <a:spcPts val="0"/>
              </a:spcAft>
              <a:buSzPts val="1400"/>
              <a:buNone/>
            </a:pPr>
            <a:r>
              <a:rPr lang="en-US"/>
              <a:t>Our app aims to help optimise workflow for these departments that have siloed workflows but yet have a high need for collaboration.</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cbf1427c35_3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gcbf1427c35_3_1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our persona will be based on a overworked house officer that seems to be most common among the doctors that we met.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cd2b5fe2da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gcd2b5fe2da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7edd2d175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5" name="Google Shape;1185;gc7edd2d175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After our 1st iteration of our landing page, we wanted to reduce our bounce rate and average session duration.</a:t>
            </a:r>
            <a:endParaRPr/>
          </a:p>
          <a:p>
            <a:pPr marL="0" lvl="0" indent="0" algn="l" rtl="0">
              <a:lnSpc>
                <a:spcPct val="100000"/>
              </a:lnSpc>
              <a:spcBef>
                <a:spcPts val="0"/>
              </a:spcBef>
              <a:spcAft>
                <a:spcPts val="0"/>
              </a:spcAft>
              <a:buSzPts val="1400"/>
              <a:buNone/>
            </a:pPr>
            <a:r>
              <a:rPr lang="en-US"/>
              <a:t>Hence in our 2nd iteration, we hypothesised that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(Increase font size)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d2a283224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6" name="Google Shape;1196;gd2a2832246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After our 1st iteration of our landing page, we wanted to reduce our bounce rate and average session duration.</a:t>
            </a:r>
            <a:endParaRPr/>
          </a:p>
          <a:p>
            <a:pPr marL="0" lvl="0" indent="0" algn="l" rtl="0">
              <a:lnSpc>
                <a:spcPct val="100000"/>
              </a:lnSpc>
              <a:spcBef>
                <a:spcPts val="0"/>
              </a:spcBef>
              <a:spcAft>
                <a:spcPts val="0"/>
              </a:spcAft>
              <a:buSzPts val="1400"/>
              <a:buNone/>
            </a:pPr>
            <a:r>
              <a:rPr lang="en-US"/>
              <a:t>Hence in our 2nd iteration, we hypothesised that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(Increase font size)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cf6ae351a1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2" name="Google Shape;1222;gcf6ae351a1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04800" algn="l" rtl="0">
              <a:lnSpc>
                <a:spcPct val="100000"/>
              </a:lnSpc>
              <a:spcBef>
                <a:spcPts val="0"/>
              </a:spcBef>
              <a:spcAft>
                <a:spcPts val="0"/>
              </a:spcAft>
              <a:buClr>
                <a:schemeClr val="dk1"/>
              </a:buClr>
              <a:buSzPts val="1200"/>
              <a:buFont typeface="Nunito"/>
              <a:buChar char="-"/>
            </a:pPr>
            <a:r>
              <a:rPr lang="en-US">
                <a:latin typeface="Nunito ExtraBold"/>
                <a:ea typeface="Nunito ExtraBold"/>
                <a:cs typeface="Nunito ExtraBold"/>
                <a:sym typeface="Nunito ExtraBold"/>
              </a:rPr>
              <a:t>By categorising our value proposition by their relevant stakeholders,</a:t>
            </a:r>
            <a:r>
              <a:rPr lang="en-US">
                <a:latin typeface="Nunito"/>
                <a:ea typeface="Nunito"/>
                <a:cs typeface="Nunito"/>
                <a:sym typeface="Nunito"/>
              </a:rPr>
              <a:t> </a:t>
            </a:r>
            <a:endParaRPr>
              <a:latin typeface="Nunito"/>
              <a:ea typeface="Nunito"/>
              <a:cs typeface="Nunito"/>
              <a:sym typeface="Nunito"/>
            </a:endParaRPr>
          </a:p>
          <a:p>
            <a:pPr marL="457200" lvl="0" indent="-304800" algn="l" rtl="0">
              <a:lnSpc>
                <a:spcPct val="100000"/>
              </a:lnSpc>
              <a:spcBef>
                <a:spcPts val="0"/>
              </a:spcBef>
              <a:spcAft>
                <a:spcPts val="0"/>
              </a:spcAft>
              <a:buClr>
                <a:schemeClr val="dk1"/>
              </a:buClr>
              <a:buSzPts val="1200"/>
              <a:buFont typeface="Nunito"/>
              <a:buChar char="-"/>
            </a:pPr>
            <a:r>
              <a:rPr lang="en-US">
                <a:latin typeface="Nunito"/>
                <a:ea typeface="Nunito"/>
                <a:cs typeface="Nunito"/>
                <a:sym typeface="Nunito"/>
              </a:rPr>
              <a:t>it makes it easier for various stakeholders to see only the information that is relevant to them</a:t>
            </a:r>
            <a:endParaRPr>
              <a:latin typeface="Nunito"/>
              <a:ea typeface="Nunito"/>
              <a:cs typeface="Nunito"/>
              <a:sym typeface="Nunito"/>
            </a:endParaRPr>
          </a:p>
          <a:p>
            <a:pPr marL="457200" lvl="0" indent="-228600" algn="l" rtl="0">
              <a:lnSpc>
                <a:spcPct val="100000"/>
              </a:lnSpc>
              <a:spcBef>
                <a:spcPts val="0"/>
              </a:spcBef>
              <a:spcAft>
                <a:spcPts val="0"/>
              </a:spcAft>
              <a:buClr>
                <a:schemeClr val="dk1"/>
              </a:buClr>
              <a:buSzPts val="1400"/>
              <a:buFont typeface="Nunito"/>
              <a:buNone/>
            </a:pPr>
            <a:endParaRPr>
              <a:latin typeface="Nunito"/>
              <a:ea typeface="Nunito"/>
              <a:cs typeface="Nunito"/>
              <a:sym typeface="Nunito"/>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eb53ee5b9_1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13eb53ee5b9_1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https://www.nature.com/articles/s41467-019-11852-z#:~:text=In%20a%20dataset%20of%20more,attributable%20to%20any%20egoistic%20goal.</a:t>
            </a:r>
            <a:endParaRPr/>
          </a:p>
          <a:p>
            <a:pPr marL="0" lvl="0" indent="0" algn="l" rtl="0">
              <a:lnSpc>
                <a:spcPct val="100000"/>
              </a:lnSpc>
              <a:spcBef>
                <a:spcPts val="0"/>
              </a:spcBef>
              <a:spcAft>
                <a:spcPts val="0"/>
              </a:spcAft>
              <a:buSzPts val="1400"/>
              <a:buNone/>
            </a:pPr>
            <a:r>
              <a:rPr lang="en-US"/>
              <a:t>https://www.aefonline.org/blog/why-clients-decide-donate-publicly-or-anonymously</a:t>
            </a:r>
            <a:endParaRPr/>
          </a:p>
          <a:p>
            <a:pPr marL="0" lvl="0" indent="0" algn="l" rtl="0">
              <a:lnSpc>
                <a:spcPct val="100000"/>
              </a:lnSpc>
              <a:spcBef>
                <a:spcPts val="0"/>
              </a:spcBef>
              <a:spcAft>
                <a:spcPts val="0"/>
              </a:spcAft>
              <a:buSzPts val="1400"/>
              <a:buNone/>
            </a:pPr>
            <a:endParaRPr/>
          </a:p>
        </p:txBody>
      </p:sp>
      <p:sp>
        <p:nvSpPr>
          <p:cNvPr id="366" name="Google Shape;366;g13eb53ee5b9_1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cf643488d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cf643488d1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Nunito"/>
              <a:ea typeface="Nunito"/>
              <a:cs typeface="Nunito"/>
              <a:sym typeface="Nunito"/>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cf643488d1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7" name="Google Shape;1267;gcf643488d1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After our 2nd iteration, we realised that a significant amount  of our traffic came from mobile users</a:t>
            </a:r>
            <a:endParaRPr/>
          </a:p>
          <a:p>
            <a:pPr marL="0" lvl="0" indent="0" algn="l" rtl="0">
              <a:lnSpc>
                <a:spcPct val="100000"/>
              </a:lnSpc>
              <a:spcBef>
                <a:spcPts val="0"/>
              </a:spcBef>
              <a:spcAft>
                <a:spcPts val="0"/>
              </a:spcAft>
              <a:buSzPts val="1400"/>
              <a:buNone/>
            </a:pPr>
            <a:r>
              <a:rPr lang="en-US"/>
              <a:t>although our landing page could be viewed on mobile phones, we hypothesised that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d2a283224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9" name="Google Shape;1279;gd2a283224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After our 2nd iteration, we realised that a significant amount  of our traffic came from mobile users</a:t>
            </a:r>
            <a:endParaRPr/>
          </a:p>
          <a:p>
            <a:pPr marL="0" lvl="0" indent="0" algn="l" rtl="0">
              <a:lnSpc>
                <a:spcPct val="100000"/>
              </a:lnSpc>
              <a:spcBef>
                <a:spcPts val="0"/>
              </a:spcBef>
              <a:spcAft>
                <a:spcPts val="0"/>
              </a:spcAft>
              <a:buSzPts val="1400"/>
              <a:buNone/>
            </a:pPr>
            <a:r>
              <a:rPr lang="en-US"/>
              <a:t>although our landing page could be viewed on mobile phones, we hypothesised that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cf6ae351a1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6" name="Google Shape;1306;gcf6ae351a1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latin typeface="Nunito ExtraBold"/>
                <a:ea typeface="Nunito ExtraBold"/>
                <a:cs typeface="Nunito ExtraBold"/>
                <a:sym typeface="Nunito ExtraBold"/>
              </a:rPr>
              <a:t>Optimising the landing page meant that we reduced the content width and removed a lot of whitespace around our content</a:t>
            </a:r>
            <a:endParaRPr>
              <a:latin typeface="Nunito ExtraBold"/>
              <a:ea typeface="Nunito ExtraBold"/>
              <a:cs typeface="Nunito ExtraBold"/>
              <a:sym typeface="Nunito ExtraBold"/>
            </a:endParaRPr>
          </a:p>
          <a:p>
            <a:pPr marL="0" lvl="0" indent="0" algn="l" rtl="0">
              <a:lnSpc>
                <a:spcPct val="100000"/>
              </a:lnSpc>
              <a:spcBef>
                <a:spcPts val="0"/>
              </a:spcBef>
              <a:spcAft>
                <a:spcPts val="0"/>
              </a:spcAft>
              <a:buClr>
                <a:schemeClr val="dk1"/>
              </a:buClr>
              <a:buSzPts val="1400"/>
              <a:buFont typeface="Arial"/>
              <a:buNone/>
            </a:pPr>
            <a:r>
              <a:rPr lang="en-US">
                <a:latin typeface="Nunito ExtraBold"/>
                <a:ea typeface="Nunito ExtraBold"/>
                <a:cs typeface="Nunito ExtraBold"/>
                <a:sym typeface="Nunito ExtraBold"/>
              </a:rPr>
              <a:t>This makes the page less lengthy to scroll and converts what was once more suited for a landscape orientation to fit a portrait orientation</a:t>
            </a:r>
            <a:endParaRPr>
              <a:latin typeface="Nunito ExtraBold"/>
              <a:ea typeface="Nunito ExtraBold"/>
              <a:cs typeface="Nunito ExtraBold"/>
              <a:sym typeface="Nunito ExtraBold"/>
            </a:endParaRPr>
          </a:p>
          <a:p>
            <a:pPr marL="0" lvl="0" indent="0" algn="l" rtl="0">
              <a:lnSpc>
                <a:spcPct val="100000"/>
              </a:lnSpc>
              <a:spcBef>
                <a:spcPts val="0"/>
              </a:spcBef>
              <a:spcAft>
                <a:spcPts val="0"/>
              </a:spcAft>
              <a:buSzPts val="1400"/>
              <a:buNone/>
            </a:pPr>
            <a:endParaRPr>
              <a:latin typeface="Nunito"/>
              <a:ea typeface="Nunito"/>
              <a:cs typeface="Nunito"/>
              <a:sym typeface="Nunito"/>
            </a:endParaRPr>
          </a:p>
          <a:p>
            <a:pPr marL="0" lvl="0" indent="0" algn="l" rtl="0">
              <a:lnSpc>
                <a:spcPct val="100000"/>
              </a:lnSpc>
              <a:spcBef>
                <a:spcPts val="0"/>
              </a:spcBef>
              <a:spcAft>
                <a:spcPts val="0"/>
              </a:spcAft>
              <a:buClr>
                <a:schemeClr val="dk1"/>
              </a:buClr>
              <a:buSzPts val="1100"/>
              <a:buFont typeface="Arial"/>
              <a:buNone/>
            </a:pPr>
            <a:endParaRPr>
              <a:latin typeface="Nunito"/>
              <a:ea typeface="Nunito"/>
              <a:cs typeface="Nunito"/>
              <a:sym typeface="Nunito"/>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cf643488d1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7" name="Google Shape;1327;gcf643488d1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Nunito"/>
              <a:ea typeface="Nunito"/>
              <a:cs typeface="Nunito"/>
              <a:sym typeface="Nunito"/>
            </a:endParaRPr>
          </a:p>
          <a:p>
            <a:pPr marL="0" lvl="0" indent="0" algn="l" rtl="0">
              <a:lnSpc>
                <a:spcPct val="100000"/>
              </a:lnSpc>
              <a:spcBef>
                <a:spcPts val="0"/>
              </a:spcBef>
              <a:spcAft>
                <a:spcPts val="0"/>
              </a:spcAft>
              <a:buSzPts val="1400"/>
              <a:buNone/>
            </a:pPr>
            <a:endParaRPr>
              <a:latin typeface="Nunito"/>
              <a:ea typeface="Nunito"/>
              <a:cs typeface="Nunito"/>
              <a:sym typeface="Nunito"/>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cd2b5fe2da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1" name="Google Shape;1351;gcd2b5fe2da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Clr>
                <a:schemeClr val="dk1"/>
              </a:buClr>
              <a:buSzPts val="1400"/>
              <a:buChar char="-"/>
            </a:pPr>
            <a:r>
              <a:rPr lang="en-US"/>
              <a:t>After our 3rd iteration of landing page was complete, we conducted some field tests to find effective channels to market our product and increase outreach </a:t>
            </a:r>
            <a:endParaRPr b="1"/>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cbf1427c35_3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3" name="Google Shape;1363;gcbf1427c35_3_7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order to test the various channels we can use to market MEDCO to doctors and hospital decision makers, we conducted 3 field tests for</a:t>
            </a:r>
            <a:endParaRPr/>
          </a:p>
          <a:p>
            <a:pPr marL="457200" lvl="0" indent="-317500" algn="l" rtl="0">
              <a:lnSpc>
                <a:spcPct val="100000"/>
              </a:lnSpc>
              <a:spcBef>
                <a:spcPts val="0"/>
              </a:spcBef>
              <a:spcAft>
                <a:spcPts val="0"/>
              </a:spcAft>
              <a:buClr>
                <a:schemeClr val="dk1"/>
              </a:buClr>
              <a:buSzPts val="1400"/>
              <a:buChar char="-"/>
            </a:pPr>
            <a:r>
              <a:rPr lang="en-US"/>
              <a:t>    Social media</a:t>
            </a:r>
            <a:endParaRPr/>
          </a:p>
          <a:p>
            <a:pPr marL="457200" lvl="0" indent="-317500" algn="l" rtl="0">
              <a:lnSpc>
                <a:spcPct val="100000"/>
              </a:lnSpc>
              <a:spcBef>
                <a:spcPts val="0"/>
              </a:spcBef>
              <a:spcAft>
                <a:spcPts val="0"/>
              </a:spcAft>
              <a:buClr>
                <a:schemeClr val="dk1"/>
              </a:buClr>
              <a:buSzPts val="1400"/>
              <a:buChar char="-"/>
            </a:pPr>
            <a:r>
              <a:rPr lang="en-US"/>
              <a:t>    Cold emails</a:t>
            </a:r>
            <a:endParaRPr/>
          </a:p>
          <a:p>
            <a:pPr marL="457200" lvl="0" indent="-317500" algn="l" rtl="0">
              <a:lnSpc>
                <a:spcPct val="100000"/>
              </a:lnSpc>
              <a:spcBef>
                <a:spcPts val="0"/>
              </a:spcBef>
              <a:spcAft>
                <a:spcPts val="0"/>
              </a:spcAft>
              <a:buClr>
                <a:schemeClr val="dk1"/>
              </a:buClr>
              <a:buSzPts val="1400"/>
              <a:buChar char="-"/>
            </a:pPr>
            <a:r>
              <a:rPr lang="en-US"/>
              <a:t>    Warm introductions</a:t>
            </a:r>
            <a:endParaRPr/>
          </a:p>
          <a:p>
            <a:pPr marL="457200" lvl="0" indent="-228600" algn="l" rtl="0">
              <a:lnSpc>
                <a:spcPct val="100000"/>
              </a:lnSpc>
              <a:spcBef>
                <a:spcPts val="0"/>
              </a:spcBef>
              <a:spcAft>
                <a:spcPts val="0"/>
              </a:spcAft>
              <a:buClr>
                <a:schemeClr val="dk1"/>
              </a:buClr>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cbf1427c35_3_1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7" name="Google Shape;1387;gcbf1427c35_3_1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(emphasize objective - highly targeted at decision makers ONLY - alvin) </a:t>
            </a:r>
            <a:endParaRPr/>
          </a:p>
        </p:txBody>
      </p:sp>
      <p:sp>
        <p:nvSpPr>
          <p:cNvPr id="1388" name="Google Shape;1388;gcbf1427c35_3_11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cc3a99e6ac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5" name="Google Shape;1405;gcc3a99e6ac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(anecdote about patrick? - alvin)</a:t>
            </a:r>
            <a:endParaRPr/>
          </a:p>
        </p:txBody>
      </p:sp>
      <p:sp>
        <p:nvSpPr>
          <p:cNvPr id="1406" name="Google Shape;1406;gcc3a99e6ac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cf643488d1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0" name="Google Shape;1420;gcf643488d1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decided then to use cold emails, a more formal platform, to gain access to...</a:t>
            </a:r>
            <a:endParaRPr/>
          </a:p>
        </p:txBody>
      </p:sp>
      <p:sp>
        <p:nvSpPr>
          <p:cNvPr id="1421" name="Google Shape;1421;gcf643488d1_0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3eb53ee5b9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13eb53ee5b9_1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https://www.researchgate.net/publication/256062061_When_Does_Recognition_Increase_Charitable_Behavior_Toward_a_Moral_Identity-Based_Model</a:t>
            </a:r>
            <a:endParaRPr/>
          </a:p>
          <a:p>
            <a:pPr marL="0" lvl="0" indent="0" algn="l" rtl="0">
              <a:lnSpc>
                <a:spcPct val="100000"/>
              </a:lnSpc>
              <a:spcBef>
                <a:spcPts val="0"/>
              </a:spcBef>
              <a:spcAft>
                <a:spcPts val="0"/>
              </a:spcAft>
              <a:buSzPts val="1400"/>
              <a:buNone/>
            </a:pPr>
            <a:r>
              <a:rPr lang="en-US"/>
              <a:t>https://www.chapman.edu/research/institutes-and-centers/economic-science-institute/_files/WorkingPapers/Red-Cross-2015.pdf</a:t>
            </a:r>
            <a:endParaRPr/>
          </a:p>
          <a:p>
            <a:pPr marL="0" lvl="0" indent="0" algn="l" rtl="0">
              <a:lnSpc>
                <a:spcPct val="100000"/>
              </a:lnSpc>
              <a:spcBef>
                <a:spcPts val="0"/>
              </a:spcBef>
              <a:spcAft>
                <a:spcPts val="0"/>
              </a:spcAft>
              <a:buSzPts val="1400"/>
              <a:buNone/>
            </a:pPr>
            <a:endParaRPr/>
          </a:p>
        </p:txBody>
      </p:sp>
      <p:sp>
        <p:nvSpPr>
          <p:cNvPr id="388" name="Google Shape;388;g13eb53ee5b9_1_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cf643488d1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6" name="Google Shape;1436;gcf643488d1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7" name="Google Shape;1437;gcf643488d1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cf643488d1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4" name="Google Shape;1454;gcf643488d1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Thus we arrived at our last field test - warm introductions. Using messaging platforms like telegram and whatsapp, we promoted … (emphasize who we targeting - two distinct groups, doctors and decision makers. message from jeng was inbound!  )</a:t>
            </a:r>
            <a:endParaRPr/>
          </a:p>
        </p:txBody>
      </p:sp>
      <p:sp>
        <p:nvSpPr>
          <p:cNvPr id="1455" name="Google Shape;1455;gcf643488d1_0_1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cd2b5fe2d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5" name="Google Shape;1475;gcd2b5fe2da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Additionally, we also conducted A/B testing for our landing page. To find the optimal video length, we hypothesised that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c7edd2d175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gc7edd2d175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cf643488d1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2" name="Google Shape;1522;gcf643488d1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3" name="Google Shape;1523;gcf643488d1_0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cd2b5fe2da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4" name="Google Shape;1544;gcd2b5fe2da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d2a2832246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6" name="Google Shape;1576;gd2a2832246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cd2b5fe2da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1" name="Google Shape;1611;gcd2b5fe2da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From our field tests what is the overall conclusion and insights talk about how niche our market is and the direction that we are taking to maximise product market fit</a:t>
            </a:r>
            <a:endParaRPr/>
          </a:p>
          <a:p>
            <a:pPr marL="457200" lvl="0" indent="-317500" algn="l" rtl="0">
              <a:lnSpc>
                <a:spcPct val="100000"/>
              </a:lnSpc>
              <a:spcBef>
                <a:spcPts val="0"/>
              </a:spcBef>
              <a:spcAft>
                <a:spcPts val="0"/>
              </a:spcAft>
              <a:buSzPts val="1400"/>
              <a:buChar char="-"/>
            </a:pPr>
            <a:r>
              <a:rPr lang="en-US"/>
              <a:t>(from interviews) market demand is there (validated the demand from interviews with doctors)</a:t>
            </a:r>
            <a:endParaRPr/>
          </a:p>
          <a:p>
            <a:pPr marL="457200" lvl="0" indent="-317500" algn="l" rtl="0">
              <a:lnSpc>
                <a:spcPct val="100000"/>
              </a:lnSpc>
              <a:spcBef>
                <a:spcPts val="0"/>
              </a:spcBef>
              <a:spcAft>
                <a:spcPts val="0"/>
              </a:spcAft>
              <a:buSzPts val="1400"/>
              <a:buChar char="-"/>
            </a:pPr>
            <a:r>
              <a:rPr lang="en-US"/>
              <a:t>(from interviews) product is inconclusive, can’t say yet</a:t>
            </a:r>
            <a:endParaRPr/>
          </a:p>
          <a:p>
            <a:pPr marL="457200" lvl="0" indent="-317500" algn="l" rtl="0">
              <a:lnSpc>
                <a:spcPct val="100000"/>
              </a:lnSpc>
              <a:spcBef>
                <a:spcPts val="0"/>
              </a:spcBef>
              <a:spcAft>
                <a:spcPts val="0"/>
              </a:spcAft>
              <a:buSzPts val="1400"/>
              <a:buChar char="-"/>
            </a:pPr>
            <a:r>
              <a:rPr lang="en-US"/>
              <a:t>insight</a:t>
            </a:r>
            <a:endParaRPr/>
          </a:p>
          <a:p>
            <a:pPr marL="914400" lvl="1" indent="-317500" algn="l" rtl="0">
              <a:lnSpc>
                <a:spcPct val="100000"/>
              </a:lnSpc>
              <a:spcBef>
                <a:spcPts val="0"/>
              </a:spcBef>
              <a:spcAft>
                <a:spcPts val="0"/>
              </a:spcAft>
              <a:buSzPts val="1400"/>
              <a:buChar char="-"/>
            </a:pPr>
            <a:r>
              <a:rPr lang="en-US"/>
              <a:t>(from interviews) app needs to reduce doctor’s workload (not validated)</a:t>
            </a:r>
            <a:endParaRPr/>
          </a:p>
          <a:p>
            <a:pPr marL="914400" lvl="1" indent="-317500" algn="l" rtl="0">
              <a:lnSpc>
                <a:spcPct val="100000"/>
              </a:lnSpc>
              <a:spcBef>
                <a:spcPts val="0"/>
              </a:spcBef>
              <a:spcAft>
                <a:spcPts val="0"/>
              </a:spcAft>
              <a:buSzPts val="1400"/>
              <a:buChar char="-"/>
            </a:pPr>
            <a:r>
              <a:rPr lang="en-US"/>
              <a:t>niche</a:t>
            </a:r>
            <a:endParaRPr/>
          </a:p>
          <a:p>
            <a:pPr marL="914400" lvl="1" indent="-317500" algn="l" rtl="0">
              <a:lnSpc>
                <a:spcPct val="100000"/>
              </a:lnSpc>
              <a:spcBef>
                <a:spcPts val="0"/>
              </a:spcBef>
              <a:spcAft>
                <a:spcPts val="0"/>
              </a:spcAft>
              <a:buSzPts val="1400"/>
              <a:buChar char="-"/>
            </a:pPr>
            <a:r>
              <a:rPr lang="en-US"/>
              <a:t>(from a/b testing) using doctors’  networks and warm intro is an easier way to reach out to our beachhead segment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cd2b5fe2da_2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5" name="Google Shape;1625;gcd2b5fe2da_2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ce80043c71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7" name="Google Shape;1637;gce80043c71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replace medco word with correct design</a:t>
            </a:r>
            <a:endParaRPr/>
          </a:p>
        </p:txBody>
      </p:sp>
      <p:sp>
        <p:nvSpPr>
          <p:cNvPr id="1638" name="Google Shape;1638;gce80043c71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cd2b5fe2da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0" name="Google Shape;1660;gcd2b5fe2da_2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replace medco word with correct design</a:t>
            </a:r>
            <a:endParaRPr/>
          </a:p>
        </p:txBody>
      </p:sp>
      <p:sp>
        <p:nvSpPr>
          <p:cNvPr id="1661" name="Google Shape;1661;gcd2b5fe2da_2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ce80043c71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ce80043c71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hospitals around the world startnig to - digitize operations, improve patient care, reduce costs</a:t>
            </a:r>
            <a:endParaRPr/>
          </a:p>
        </p:txBody>
      </p:sp>
      <p:sp>
        <p:nvSpPr>
          <p:cNvPr id="1683" name="Google Shape;1683;gce80043c71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ce80043c71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4" name="Google Shape;1704;gce80043c71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icon or stock photo?</a:t>
            </a:r>
            <a:endParaRPr/>
          </a:p>
        </p:txBody>
      </p:sp>
      <p:sp>
        <p:nvSpPr>
          <p:cNvPr id="1705" name="Google Shape;1705;gce80043c71_0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d24d25f8ce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9" name="Google Shape;1719;gd24d25f8ce_0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icon or stock photo?</a:t>
            </a:r>
            <a:endParaRPr/>
          </a:p>
        </p:txBody>
      </p:sp>
      <p:sp>
        <p:nvSpPr>
          <p:cNvPr id="1720" name="Google Shape;1720;gd24d25f8ce_0_1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d24d25f8ce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1" name="Google Shape;1791;gd24d25f8ce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ANIMATIONS</a:t>
            </a:r>
            <a:endParaRPr/>
          </a:p>
        </p:txBody>
      </p:sp>
      <p:sp>
        <p:nvSpPr>
          <p:cNvPr id="1792" name="Google Shape;1792;gd24d25f8ce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cd2b5fe2da_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2" name="Google Shape;1812;gcd2b5fe2da_2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looking back and reflecting on the project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d24d25f8ce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5" name="Google Shape;1825;gd24d25f8ce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help this part is difficult</a:t>
            </a:r>
            <a:endParaRPr/>
          </a:p>
        </p:txBody>
      </p:sp>
      <p:sp>
        <p:nvSpPr>
          <p:cNvPr id="1826" name="Google Shape;1826;gd24d25f8ce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d286edf9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5" name="Google Shape;1845;gd286edf95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 just a project for us, taking medco forward</a:t>
            </a:r>
            <a:endParaRPr/>
          </a:p>
        </p:txBody>
      </p:sp>
      <p:sp>
        <p:nvSpPr>
          <p:cNvPr id="1846" name="Google Shape;1846;gd286edf95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d24d25f8ce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0" name="Google Shape;1860;gd24d25f8ce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aside frmo learning about frameworks and the healthcare industry, we learnt many valuable lessons</a:t>
            </a:r>
            <a:endParaRPr/>
          </a:p>
        </p:txBody>
      </p:sp>
      <p:sp>
        <p:nvSpPr>
          <p:cNvPr id="1861" name="Google Shape;1861;gd24d25f8ce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d24d25f8ce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3" name="Google Shape;1873;gd24d25f8ce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unexpected networks</a:t>
            </a:r>
            <a:endParaRPr/>
          </a:p>
          <a:p>
            <a:pPr marL="0" lvl="0" indent="0" algn="l" rtl="0">
              <a:lnSpc>
                <a:spcPct val="100000"/>
              </a:lnSpc>
              <a:spcBef>
                <a:spcPts val="0"/>
              </a:spcBef>
              <a:spcAft>
                <a:spcPts val="0"/>
              </a:spcAft>
              <a:buSzPts val="1400"/>
              <a:buNone/>
            </a:pPr>
            <a:r>
              <a:rPr lang="en-US"/>
              <a:t>just ask</a:t>
            </a:r>
            <a:endParaRPr/>
          </a:p>
          <a:p>
            <a:pPr marL="0" lvl="0" indent="0" algn="l" rtl="0">
              <a:lnSpc>
                <a:spcPct val="100000"/>
              </a:lnSpc>
              <a:spcBef>
                <a:spcPts val="0"/>
              </a:spcBef>
              <a:spcAft>
                <a:spcPts val="0"/>
              </a:spcAft>
              <a:buSzPts val="1400"/>
              <a:buNone/>
            </a:pPr>
            <a:endParaRPr/>
          </a:p>
        </p:txBody>
      </p:sp>
      <p:sp>
        <p:nvSpPr>
          <p:cNvPr id="1874" name="Google Shape;1874;gd24d25f8ce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cf6ae351a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5" name="Google Shape;1885;gcf6ae351a1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NVC may be over, but for us this is just the beginning - regardless where this project takes us, I think this mod was a great opportunity to kickstart our ideas and bring out thentreprenru in each o us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cd2b5ff08b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5" name="Google Shape;1905;gcd2b5ff08b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6" name="Google Shape;1906;gcd2b5ff08b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https://fortune.com/2021/06/15/americans-gave-a-record-471-billion-to-charity-in-2020-pandemic/</a:t>
            </a:r>
            <a:endParaRPr/>
          </a:p>
          <a:p>
            <a:pPr marL="0" lvl="0" indent="0" algn="l" rtl="0">
              <a:lnSpc>
                <a:spcPct val="100000"/>
              </a:lnSpc>
              <a:spcBef>
                <a:spcPts val="0"/>
              </a:spcBef>
              <a:spcAft>
                <a:spcPts val="0"/>
              </a:spcAft>
              <a:buSzPts val="1400"/>
              <a:buNone/>
            </a:pPr>
            <a:r>
              <a:rPr lang="en-US"/>
              <a:t>https://nonprofitssource.com/online-giving-statistics/#:~:text=By%20the%20end%20of%20last,donated%20money%20to%20nonprofit%20organizations.</a:t>
            </a:r>
            <a:endParaRPr/>
          </a:p>
        </p:txBody>
      </p:sp>
      <p:sp>
        <p:nvSpPr>
          <p:cNvPr id="462" name="Google Shape;462;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u="sng">
                <a:solidFill>
                  <a:schemeClr val="hlink"/>
                </a:solidFill>
                <a:hlinkClick r:id="rId3"/>
              </a:rPr>
              <a:t>https://www.charitynavigator.org/index.cfm?bay=content.view&amp;cpid=42</a:t>
            </a:r>
            <a:endParaRPr/>
          </a:p>
          <a:p>
            <a:pPr marL="0" lvl="0" indent="0" algn="l" rtl="0">
              <a:lnSpc>
                <a:spcPct val="100000"/>
              </a:lnSpc>
              <a:spcBef>
                <a:spcPts val="0"/>
              </a:spcBef>
              <a:spcAft>
                <a:spcPts val="0"/>
              </a:spcAft>
              <a:buSzPts val="1400"/>
              <a:buNone/>
            </a:pPr>
            <a:r>
              <a:rPr lang="en-US" u="sng">
                <a:solidFill>
                  <a:schemeClr val="hlink"/>
                </a:solidFill>
                <a:hlinkClick r:id="rId4"/>
              </a:rPr>
              <a:t>https://blog.philanthropy.iupui.edu/2021/02/19/the-outlook-for-charitable-giving/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486" name="Google Shape;486;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gcbf1427c35_3_103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5" name="Google Shape;15;gcbf1427c35_3_103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16" name="Google Shape;16;gcbf1427c35_3_103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gcbf1427c35_3_1055"/>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2400"/>
              <a:buNone/>
              <a:defRPr/>
            </a:lvl1pPr>
          </a:lstStyle>
          <a:p>
            <a:endParaRPr/>
          </a:p>
        </p:txBody>
      </p:sp>
      <p:sp>
        <p:nvSpPr>
          <p:cNvPr id="49" name="Google Shape;49;gcbf1427c35_3_105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gcbf1427c35_3_1058"/>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2" name="Google Shape;52;gcbf1427c35_3_1058"/>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53" name="Google Shape;53;gcbf1427c35_3_105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gcbf1427c35_3_106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8_Title Slide">
  <p:cSld name="18_Title Slide">
    <p:spTree>
      <p:nvGrpSpPr>
        <p:cNvPr id="1" name="Shape 56"/>
        <p:cNvGrpSpPr/>
        <p:nvPr/>
      </p:nvGrpSpPr>
      <p:grpSpPr>
        <a:xfrm>
          <a:off x="0" y="0"/>
          <a:ext cx="0" cy="0"/>
          <a:chOff x="0" y="0"/>
          <a:chExt cx="0" cy="0"/>
        </a:xfrm>
      </p:grpSpPr>
      <p:sp>
        <p:nvSpPr>
          <p:cNvPr id="57" name="Google Shape;57;gcbf1427c35_3_1064"/>
          <p:cNvSpPr>
            <a:spLocks noGrp="1"/>
          </p:cNvSpPr>
          <p:nvPr>
            <p:ph type="pic" idx="2"/>
          </p:nvPr>
        </p:nvSpPr>
        <p:spPr>
          <a:xfrm>
            <a:off x="-386459" y="1260375"/>
            <a:ext cx="4397100" cy="43365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Title+ SubTitle+Number">
  <p:cSld name="Main Title+ SubTitle+Number">
    <p:spTree>
      <p:nvGrpSpPr>
        <p:cNvPr id="1" name="Shape 58"/>
        <p:cNvGrpSpPr/>
        <p:nvPr/>
      </p:nvGrpSpPr>
      <p:grpSpPr>
        <a:xfrm>
          <a:off x="0" y="0"/>
          <a:ext cx="0" cy="0"/>
          <a:chOff x="0" y="0"/>
          <a:chExt cx="0" cy="0"/>
        </a:xfrm>
      </p:grpSpPr>
      <p:sp>
        <p:nvSpPr>
          <p:cNvPr id="59" name="Google Shape;59;gcbf1427c35_3_1068"/>
          <p:cNvSpPr txBox="1">
            <a:spLocks noGrp="1"/>
          </p:cNvSpPr>
          <p:nvPr>
            <p:ph type="title"/>
          </p:nvPr>
        </p:nvSpPr>
        <p:spPr>
          <a:xfrm>
            <a:off x="872965" y="356628"/>
            <a:ext cx="7518300" cy="4713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3700"/>
              <a:buNone/>
              <a:defRPr sz="3200" b="1">
                <a:solidFill>
                  <a:srgbClr val="26262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60" name="Google Shape;60;gcbf1427c35_3_1068"/>
          <p:cNvSpPr txBox="1">
            <a:spLocks noGrp="1"/>
          </p:cNvSpPr>
          <p:nvPr>
            <p:ph type="body" idx="1"/>
          </p:nvPr>
        </p:nvSpPr>
        <p:spPr>
          <a:xfrm>
            <a:off x="872965" y="825951"/>
            <a:ext cx="5486400" cy="267600"/>
          </a:xfrm>
          <a:prstGeom prst="rect">
            <a:avLst/>
          </a:prstGeom>
          <a:noFill/>
          <a:ln>
            <a:noFill/>
          </a:ln>
        </p:spPr>
        <p:txBody>
          <a:bodyPr spcFirstLastPara="1" wrap="square" lIns="0" tIns="0" rIns="0" bIns="0" anchor="ctr" anchorCtr="0">
            <a:normAutofit/>
          </a:bodyPr>
          <a:lstStyle>
            <a:lvl1pPr marL="457200" lvl="0" indent="-228600" algn="l">
              <a:lnSpc>
                <a:spcPct val="115000"/>
              </a:lnSpc>
              <a:spcBef>
                <a:spcPts val="0"/>
              </a:spcBef>
              <a:spcAft>
                <a:spcPts val="0"/>
              </a:spcAft>
              <a:buSzPts val="2400"/>
              <a:buNone/>
              <a:defRPr sz="1900" b="1">
                <a:solidFill>
                  <a:srgbClr val="BFBFBF"/>
                </a:solidFill>
              </a:defRPr>
            </a:lvl1pPr>
            <a:lvl2pPr marL="914400" lvl="1" indent="-228600" algn="l">
              <a:lnSpc>
                <a:spcPct val="115000"/>
              </a:lnSpc>
              <a:spcBef>
                <a:spcPts val="2100"/>
              </a:spcBef>
              <a:spcAft>
                <a:spcPts val="0"/>
              </a:spcAft>
              <a:buSzPts val="1900"/>
              <a:buNone/>
              <a:defRPr sz="1600"/>
            </a:lvl2pPr>
            <a:lvl3pPr marL="1371600" lvl="2" indent="-228600" algn="l">
              <a:lnSpc>
                <a:spcPct val="115000"/>
              </a:lnSpc>
              <a:spcBef>
                <a:spcPts val="2100"/>
              </a:spcBef>
              <a:spcAft>
                <a:spcPts val="0"/>
              </a:spcAft>
              <a:buSzPts val="1900"/>
              <a:buNone/>
              <a:defRPr sz="1300"/>
            </a:lvl3pPr>
            <a:lvl4pPr marL="1828800" lvl="3" indent="-228600" algn="l">
              <a:lnSpc>
                <a:spcPct val="115000"/>
              </a:lnSpc>
              <a:spcBef>
                <a:spcPts val="2100"/>
              </a:spcBef>
              <a:spcAft>
                <a:spcPts val="0"/>
              </a:spcAft>
              <a:buSzPts val="1900"/>
              <a:buNone/>
              <a:defRPr sz="1200"/>
            </a:lvl4pPr>
            <a:lvl5pPr marL="2286000" lvl="4" indent="-228600" algn="l">
              <a:lnSpc>
                <a:spcPct val="115000"/>
              </a:lnSpc>
              <a:spcBef>
                <a:spcPts val="2100"/>
              </a:spcBef>
              <a:spcAft>
                <a:spcPts val="0"/>
              </a:spcAft>
              <a:buSzPts val="1900"/>
              <a:buNone/>
              <a:defRPr sz="1200"/>
            </a:lvl5pPr>
            <a:lvl6pPr marL="2743200" lvl="5" indent="-228600" algn="l">
              <a:lnSpc>
                <a:spcPct val="115000"/>
              </a:lnSpc>
              <a:spcBef>
                <a:spcPts val="2100"/>
              </a:spcBef>
              <a:spcAft>
                <a:spcPts val="0"/>
              </a:spcAft>
              <a:buSzPts val="1900"/>
              <a:buNone/>
              <a:defRPr sz="1200"/>
            </a:lvl6pPr>
            <a:lvl7pPr marL="3200400" lvl="6" indent="-228600" algn="l">
              <a:lnSpc>
                <a:spcPct val="115000"/>
              </a:lnSpc>
              <a:spcBef>
                <a:spcPts val="2100"/>
              </a:spcBef>
              <a:spcAft>
                <a:spcPts val="0"/>
              </a:spcAft>
              <a:buSzPts val="1900"/>
              <a:buNone/>
              <a:defRPr sz="1200"/>
            </a:lvl7pPr>
            <a:lvl8pPr marL="3657600" lvl="7" indent="-228600" algn="l">
              <a:lnSpc>
                <a:spcPct val="115000"/>
              </a:lnSpc>
              <a:spcBef>
                <a:spcPts val="2100"/>
              </a:spcBef>
              <a:spcAft>
                <a:spcPts val="0"/>
              </a:spcAft>
              <a:buSzPts val="1900"/>
              <a:buNone/>
              <a:defRPr sz="1200"/>
            </a:lvl8pPr>
            <a:lvl9pPr marL="4114800" lvl="8" indent="-228600" algn="l">
              <a:lnSpc>
                <a:spcPct val="115000"/>
              </a:lnSpc>
              <a:spcBef>
                <a:spcPts val="2100"/>
              </a:spcBef>
              <a:spcAft>
                <a:spcPts val="2100"/>
              </a:spcAft>
              <a:buSzPts val="1900"/>
              <a:buNone/>
              <a:defRPr sz="1200"/>
            </a:lvl9pPr>
          </a:lstStyle>
          <a:p>
            <a:endParaRPr/>
          </a:p>
        </p:txBody>
      </p:sp>
      <p:grpSp>
        <p:nvGrpSpPr>
          <p:cNvPr id="61" name="Google Shape;61;gcbf1427c35_3_1068"/>
          <p:cNvGrpSpPr/>
          <p:nvPr/>
        </p:nvGrpSpPr>
        <p:grpSpPr>
          <a:xfrm>
            <a:off x="0" y="6731925"/>
            <a:ext cx="12192782" cy="126215"/>
            <a:chOff x="0" y="2573904"/>
            <a:chExt cx="8767370" cy="44700"/>
          </a:xfrm>
        </p:grpSpPr>
        <p:grpSp>
          <p:nvGrpSpPr>
            <p:cNvPr id="62" name="Google Shape;62;gcbf1427c35_3_1068"/>
            <p:cNvGrpSpPr/>
            <p:nvPr/>
          </p:nvGrpSpPr>
          <p:grpSpPr>
            <a:xfrm>
              <a:off x="0" y="2573904"/>
              <a:ext cx="3752427" cy="44700"/>
              <a:chOff x="0" y="2573904"/>
              <a:chExt cx="3752427" cy="44700"/>
            </a:xfrm>
          </p:grpSpPr>
          <p:sp>
            <p:nvSpPr>
              <p:cNvPr id="63" name="Google Shape;63;gcbf1427c35_3_1068"/>
              <p:cNvSpPr/>
              <p:nvPr/>
            </p:nvSpPr>
            <p:spPr>
              <a:xfrm>
                <a:off x="0" y="2573904"/>
                <a:ext cx="1262700" cy="447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4" name="Google Shape;64;gcbf1427c35_3_1068"/>
              <p:cNvSpPr/>
              <p:nvPr/>
            </p:nvSpPr>
            <p:spPr>
              <a:xfrm>
                <a:off x="1262608" y="2573904"/>
                <a:ext cx="1262700" cy="44700"/>
              </a:xfrm>
              <a:prstGeom prst="rect">
                <a:avLst/>
              </a:prstGeom>
              <a:solidFill>
                <a:schemeClr val="accent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 name="Google Shape;65;gcbf1427c35_3_1068"/>
              <p:cNvSpPr/>
              <p:nvPr/>
            </p:nvSpPr>
            <p:spPr>
              <a:xfrm>
                <a:off x="2489727" y="2573904"/>
                <a:ext cx="1262700" cy="44700"/>
              </a:xfrm>
              <a:prstGeom prst="rect">
                <a:avLst/>
              </a:prstGeom>
              <a:solidFill>
                <a:schemeClr val="accent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grpSp>
          <p:nvGrpSpPr>
            <p:cNvPr id="66" name="Google Shape;66;gcbf1427c35_3_1068"/>
            <p:cNvGrpSpPr/>
            <p:nvPr/>
          </p:nvGrpSpPr>
          <p:grpSpPr>
            <a:xfrm>
              <a:off x="3752335" y="2573904"/>
              <a:ext cx="5015035" cy="44700"/>
              <a:chOff x="0" y="2573904"/>
              <a:chExt cx="5015035" cy="44700"/>
            </a:xfrm>
          </p:grpSpPr>
          <p:sp>
            <p:nvSpPr>
              <p:cNvPr id="67" name="Google Shape;67;gcbf1427c35_3_1068"/>
              <p:cNvSpPr/>
              <p:nvPr/>
            </p:nvSpPr>
            <p:spPr>
              <a:xfrm>
                <a:off x="0" y="2573904"/>
                <a:ext cx="1262700" cy="44700"/>
              </a:xfrm>
              <a:prstGeom prst="rect">
                <a:avLst/>
              </a:prstGeom>
              <a:solidFill>
                <a:schemeClr val="accent4"/>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8" name="Google Shape;68;gcbf1427c35_3_1068"/>
              <p:cNvSpPr/>
              <p:nvPr/>
            </p:nvSpPr>
            <p:spPr>
              <a:xfrm>
                <a:off x="1262608" y="2573904"/>
                <a:ext cx="1262700" cy="44700"/>
              </a:xfrm>
              <a:prstGeom prst="rect">
                <a:avLst/>
              </a:prstGeom>
              <a:solidFill>
                <a:schemeClr val="accent5"/>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9" name="Google Shape;69;gcbf1427c35_3_1068"/>
              <p:cNvSpPr/>
              <p:nvPr/>
            </p:nvSpPr>
            <p:spPr>
              <a:xfrm>
                <a:off x="2489727" y="2573904"/>
                <a:ext cx="1262700" cy="44700"/>
              </a:xfrm>
              <a:prstGeom prst="rect">
                <a:avLst/>
              </a:prstGeom>
              <a:solidFill>
                <a:schemeClr val="accent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0" name="Google Shape;70;gcbf1427c35_3_1068"/>
              <p:cNvSpPr/>
              <p:nvPr/>
            </p:nvSpPr>
            <p:spPr>
              <a:xfrm>
                <a:off x="3752335" y="2573904"/>
                <a:ext cx="1262700" cy="447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grpSp>
      </p:grpSp>
      <p:sp>
        <p:nvSpPr>
          <p:cNvPr id="71" name="Google Shape;71;gcbf1427c35_3_1068"/>
          <p:cNvSpPr/>
          <p:nvPr/>
        </p:nvSpPr>
        <p:spPr>
          <a:xfrm rot="5400000">
            <a:off x="11731145" y="126200"/>
            <a:ext cx="384047" cy="537665"/>
          </a:xfrm>
          <a:prstGeom prst="flowChartOffpageConnector">
            <a:avLst/>
          </a:prstGeom>
          <a:solidFill>
            <a:srgbClr val="59595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72" name="Google Shape;72;gcbf1427c35_3_1068"/>
          <p:cNvSpPr txBox="1">
            <a:spLocks noGrp="1"/>
          </p:cNvSpPr>
          <p:nvPr>
            <p:ph type="sldNum" idx="12"/>
          </p:nvPr>
        </p:nvSpPr>
        <p:spPr>
          <a:xfrm>
            <a:off x="11703082" y="203009"/>
            <a:ext cx="507900" cy="366000"/>
          </a:xfrm>
          <a:prstGeom prst="rect">
            <a:avLst/>
          </a:prstGeom>
          <a:noFill/>
          <a:ln>
            <a:noFill/>
          </a:ln>
        </p:spPr>
        <p:txBody>
          <a:bodyPr spcFirstLastPara="1" wrap="square" lIns="121900" tIns="121900" rIns="121900" bIns="121900" anchor="ctr" anchorCtr="0">
            <a:norm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
                                            <p:txEl>
                                              <p:pRg st="0" end="0"/>
                                            </p:txEl>
                                          </p:spTgt>
                                        </p:tgtEl>
                                        <p:attrNameLst>
                                          <p:attrName>style.visibility</p:attrName>
                                        </p:attrNameLst>
                                      </p:cBhvr>
                                      <p:to>
                                        <p:strVal val="visible"/>
                                      </p:to>
                                    </p:set>
                                    <p:animEffect transition="in" filter="fade">
                                      <p:cBhvr>
                                        <p:cTn id="11" dur="500"/>
                                        <p:tgtEl>
                                          <p:spTgt spid="6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
                                            <p:txEl>
                                              <p:pRg st="1" end="1"/>
                                            </p:txEl>
                                          </p:spTgt>
                                        </p:tgtEl>
                                        <p:attrNameLst>
                                          <p:attrName>style.visibility</p:attrName>
                                        </p:attrNameLst>
                                      </p:cBhvr>
                                      <p:to>
                                        <p:strVal val="visible"/>
                                      </p:to>
                                    </p:set>
                                    <p:animEffect transition="in" filter="fade">
                                      <p:cBhvr>
                                        <p:cTn id="15" dur="500"/>
                                        <p:tgtEl>
                                          <p:spTgt spid="6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0">
                                            <p:txEl>
                                              <p:pRg st="2" end="2"/>
                                            </p:txEl>
                                          </p:spTgt>
                                        </p:tgtEl>
                                        <p:attrNameLst>
                                          <p:attrName>style.visibility</p:attrName>
                                        </p:attrNameLst>
                                      </p:cBhvr>
                                      <p:to>
                                        <p:strVal val="visible"/>
                                      </p:to>
                                    </p:set>
                                    <p:animEffect transition="in" filter="fade">
                                      <p:cBhvr>
                                        <p:cTn id="19" dur="500"/>
                                        <p:tgtEl>
                                          <p:spTgt spid="6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0">
                                            <p:txEl>
                                              <p:pRg st="3" end="3"/>
                                            </p:txEl>
                                          </p:spTgt>
                                        </p:tgtEl>
                                        <p:attrNameLst>
                                          <p:attrName>style.visibility</p:attrName>
                                        </p:attrNameLst>
                                      </p:cBhvr>
                                      <p:to>
                                        <p:strVal val="visible"/>
                                      </p:to>
                                    </p:set>
                                    <p:animEffect transition="in" filter="fade">
                                      <p:cBhvr>
                                        <p:cTn id="23" dur="500"/>
                                        <p:tgtEl>
                                          <p:spTgt spid="6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0">
                                            <p:txEl>
                                              <p:pRg st="4" end="4"/>
                                            </p:txEl>
                                          </p:spTgt>
                                        </p:tgtEl>
                                        <p:attrNameLst>
                                          <p:attrName>style.visibility</p:attrName>
                                        </p:attrNameLst>
                                      </p:cBhvr>
                                      <p:to>
                                        <p:strVal val="visible"/>
                                      </p:to>
                                    </p:set>
                                    <p:animEffect transition="in" filter="fade">
                                      <p:cBhvr>
                                        <p:cTn id="27" dur="500"/>
                                        <p:tgtEl>
                                          <p:spTgt spid="60">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0">
                                            <p:txEl>
                                              <p:pRg st="5" end="5"/>
                                            </p:txEl>
                                          </p:spTgt>
                                        </p:tgtEl>
                                        <p:attrNameLst>
                                          <p:attrName>style.visibility</p:attrName>
                                        </p:attrNameLst>
                                      </p:cBhvr>
                                      <p:to>
                                        <p:strVal val="visible"/>
                                      </p:to>
                                    </p:set>
                                    <p:animEffect transition="in" filter="fade">
                                      <p:cBhvr>
                                        <p:cTn id="31" dur="500"/>
                                        <p:tgtEl>
                                          <p:spTgt spid="60">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0">
                                            <p:txEl>
                                              <p:pRg st="6" end="6"/>
                                            </p:txEl>
                                          </p:spTgt>
                                        </p:tgtEl>
                                        <p:attrNameLst>
                                          <p:attrName>style.visibility</p:attrName>
                                        </p:attrNameLst>
                                      </p:cBhvr>
                                      <p:to>
                                        <p:strVal val="visible"/>
                                      </p:to>
                                    </p:set>
                                    <p:animEffect transition="in" filter="fade">
                                      <p:cBhvr>
                                        <p:cTn id="35" dur="500"/>
                                        <p:tgtEl>
                                          <p:spTgt spid="60">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0">
                                            <p:txEl>
                                              <p:pRg st="7" end="7"/>
                                            </p:txEl>
                                          </p:spTgt>
                                        </p:tgtEl>
                                        <p:attrNameLst>
                                          <p:attrName>style.visibility</p:attrName>
                                        </p:attrNameLst>
                                      </p:cBhvr>
                                      <p:to>
                                        <p:strVal val="visible"/>
                                      </p:to>
                                    </p:set>
                                    <p:animEffect transition="in" filter="fade">
                                      <p:cBhvr>
                                        <p:cTn id="39" dur="500"/>
                                        <p:tgtEl>
                                          <p:spTgt spid="60">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0">
                                            <p:txEl>
                                              <p:pRg st="8" end="8"/>
                                            </p:txEl>
                                          </p:spTgt>
                                        </p:tgtEl>
                                        <p:attrNameLst>
                                          <p:attrName>style.visibility</p:attrName>
                                        </p:attrNameLst>
                                      </p:cBhvr>
                                      <p:to>
                                        <p:strVal val="visible"/>
                                      </p:to>
                                    </p:set>
                                    <p:animEffect transition="in" filter="fade">
                                      <p:cBhvr>
                                        <p:cTn id="43" dur="500"/>
                                        <p:tgtEl>
                                          <p:spTgt spid="6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eneral Slide">
  <p:cSld name="General Slide">
    <p:spTree>
      <p:nvGrpSpPr>
        <p:cNvPr id="1" name="Shape 73"/>
        <p:cNvGrpSpPr/>
        <p:nvPr/>
      </p:nvGrpSpPr>
      <p:grpSpPr>
        <a:xfrm>
          <a:off x="0" y="0"/>
          <a:ext cx="0" cy="0"/>
          <a:chOff x="0" y="0"/>
          <a:chExt cx="0" cy="0"/>
        </a:xfrm>
      </p:grpSpPr>
      <p:sp>
        <p:nvSpPr>
          <p:cNvPr id="74" name="Google Shape;74;gcbf1427c35_3_1083"/>
          <p:cNvSpPr txBox="1"/>
          <p:nvPr/>
        </p:nvSpPr>
        <p:spPr>
          <a:xfrm>
            <a:off x="113536" y="6678613"/>
            <a:ext cx="97626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Permission granted to Prof Cha’s students to reuse this template for their assignments or for their ventures, with attribution to Professor Cha.  All others must seek permission to reuse.</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8"/>
        <p:cNvGrpSpPr/>
        <p:nvPr/>
      </p:nvGrpSpPr>
      <p:grpSpPr>
        <a:xfrm>
          <a:off x="0" y="0"/>
          <a:ext cx="0" cy="0"/>
          <a:chOff x="0" y="0"/>
          <a:chExt cx="0" cy="0"/>
        </a:xfrm>
      </p:grpSpPr>
      <p:sp>
        <p:nvSpPr>
          <p:cNvPr id="79" name="Google Shape;79;gcbf1427c35_3_24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80" name="Google Shape;80;gcbf1427c35_3_248"/>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ctr" anchorCtr="0">
            <a:noAutofit/>
          </a:bodyPr>
          <a:lstStyle>
            <a:lvl1pPr marL="457200" marR="0" lvl="0"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1pPr>
            <a:lvl2pPr marL="914400" marR="0" lvl="1"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2pPr>
            <a:lvl3pPr marL="1371600" marR="0" lvl="2"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3pPr>
            <a:lvl4pPr marL="1828800" marR="0" lvl="3"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4pPr>
            <a:lvl5pPr marL="2286000" marR="0" lvl="4"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5pPr>
            <a:lvl6pPr marL="2743200" marR="0" lvl="5"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6pPr>
            <a:lvl7pPr marL="3200400" marR="0" lvl="6"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7pPr>
            <a:lvl8pPr marL="3657600" marR="0" lvl="7"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8pPr>
            <a:lvl9pPr marL="4114800" marR="0" lvl="8" indent="-349250" algn="l" rtl="0">
              <a:lnSpc>
                <a:spcPct val="100000"/>
              </a:lnSpc>
              <a:spcBef>
                <a:spcPts val="0"/>
              </a:spcBef>
              <a:spcAft>
                <a:spcPts val="0"/>
              </a:spcAft>
              <a:buClr>
                <a:srgbClr val="000000"/>
              </a:buClr>
              <a:buSzPts val="19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81" name="Google Shape;81;gcbf1427c35_3_24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82"/>
        <p:cNvGrpSpPr/>
        <p:nvPr/>
      </p:nvGrpSpPr>
      <p:grpSpPr>
        <a:xfrm>
          <a:off x="0" y="0"/>
          <a:ext cx="0" cy="0"/>
          <a:chOff x="0" y="0"/>
          <a:chExt cx="0" cy="0"/>
        </a:xfrm>
      </p:grpSpPr>
      <p:sp>
        <p:nvSpPr>
          <p:cNvPr id="83" name="Google Shape;83;p35"/>
          <p:cNvSpPr>
            <a:spLocks noGrp="1"/>
          </p:cNvSpPr>
          <p:nvPr>
            <p:ph type="pic" idx="2"/>
          </p:nvPr>
        </p:nvSpPr>
        <p:spPr>
          <a:xfrm>
            <a:off x="1325281" y="-1"/>
            <a:ext cx="5195129" cy="4674887"/>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84"/>
        <p:cNvGrpSpPr/>
        <p:nvPr/>
      </p:nvGrpSpPr>
      <p:grpSpPr>
        <a:xfrm>
          <a:off x="0" y="0"/>
          <a:ext cx="0" cy="0"/>
          <a:chOff x="0" y="0"/>
          <a:chExt cx="0" cy="0"/>
        </a:xfrm>
      </p:grpSpPr>
      <p:sp>
        <p:nvSpPr>
          <p:cNvPr id="85" name="Google Shape;85;p31"/>
          <p:cNvSpPr>
            <a:spLocks noGrp="1"/>
          </p:cNvSpPr>
          <p:nvPr>
            <p:ph type="pic" idx="2"/>
          </p:nvPr>
        </p:nvSpPr>
        <p:spPr>
          <a:xfrm>
            <a:off x="3664794" y="0"/>
            <a:ext cx="8527206" cy="68580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eneral Slide">
  <p:cSld name="General Slide">
    <p:spTree>
      <p:nvGrpSpPr>
        <p:cNvPr id="1" name="Shape 86"/>
        <p:cNvGrpSpPr/>
        <p:nvPr/>
      </p:nvGrpSpPr>
      <p:grpSpPr>
        <a:xfrm>
          <a:off x="0" y="0"/>
          <a:ext cx="0" cy="0"/>
          <a:chOff x="0" y="0"/>
          <a:chExt cx="0" cy="0"/>
        </a:xfrm>
      </p:grpSpPr>
      <p:sp>
        <p:nvSpPr>
          <p:cNvPr id="87" name="Google Shape;87;p32"/>
          <p:cNvSpPr txBox="1"/>
          <p:nvPr/>
        </p:nvSpPr>
        <p:spPr>
          <a:xfrm>
            <a:off x="113536" y="6678613"/>
            <a:ext cx="976260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Permission granted to Prof Cha’s students to reuse this template for their assignments or for their ventures, with attribution to Professor Cha.  All others must seek permission to reuse.</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
        <p:cNvGrpSpPr/>
        <p:nvPr/>
      </p:nvGrpSpPr>
      <p:grpSpPr>
        <a:xfrm>
          <a:off x="0" y="0"/>
          <a:ext cx="0" cy="0"/>
          <a:chOff x="0" y="0"/>
          <a:chExt cx="0" cy="0"/>
        </a:xfrm>
      </p:grpSpPr>
      <p:sp>
        <p:nvSpPr>
          <p:cNvPr id="18" name="Google Shape;18;gcbf1427c35_3_1046"/>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19" name="Google Shape;19;gcbf1427c35_3_104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88"/>
        <p:cNvGrpSpPr/>
        <p:nvPr/>
      </p:nvGrpSpPr>
      <p:grpSpPr>
        <a:xfrm>
          <a:off x="0" y="0"/>
          <a:ext cx="0" cy="0"/>
          <a:chOff x="0" y="0"/>
          <a:chExt cx="0" cy="0"/>
        </a:xfrm>
      </p:grpSpPr>
      <p:sp>
        <p:nvSpPr>
          <p:cNvPr id="89" name="Google Shape;89;p33"/>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_Title Slide">
  <p:cSld name="18_Title Slide">
    <p:spTree>
      <p:nvGrpSpPr>
        <p:cNvPr id="1" name="Shape 90"/>
        <p:cNvGrpSpPr/>
        <p:nvPr/>
      </p:nvGrpSpPr>
      <p:grpSpPr>
        <a:xfrm>
          <a:off x="0" y="0"/>
          <a:ext cx="0" cy="0"/>
          <a:chOff x="0" y="0"/>
          <a:chExt cx="0" cy="0"/>
        </a:xfrm>
      </p:grpSpPr>
      <p:sp>
        <p:nvSpPr>
          <p:cNvPr id="91" name="Google Shape;91;p34"/>
          <p:cNvSpPr>
            <a:spLocks noGrp="1"/>
          </p:cNvSpPr>
          <p:nvPr>
            <p:ph type="pic" idx="2"/>
          </p:nvPr>
        </p:nvSpPr>
        <p:spPr>
          <a:xfrm>
            <a:off x="-386458" y="1260375"/>
            <a:ext cx="4397254" cy="4336451"/>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_Title Slide">
  <p:cSld name="21_Title Slide">
    <p:spTree>
      <p:nvGrpSpPr>
        <p:cNvPr id="1" name="Shape 92"/>
        <p:cNvGrpSpPr/>
        <p:nvPr/>
      </p:nvGrpSpPr>
      <p:grpSpPr>
        <a:xfrm>
          <a:off x="0" y="0"/>
          <a:ext cx="0" cy="0"/>
          <a:chOff x="0" y="0"/>
          <a:chExt cx="0" cy="0"/>
        </a:xfrm>
      </p:grpSpPr>
      <p:sp>
        <p:nvSpPr>
          <p:cNvPr id="93" name="Google Shape;93;p36"/>
          <p:cNvSpPr>
            <a:spLocks noGrp="1"/>
          </p:cNvSpPr>
          <p:nvPr>
            <p:ph type="pic" idx="2"/>
          </p:nvPr>
        </p:nvSpPr>
        <p:spPr>
          <a:xfrm>
            <a:off x="8946292" y="0"/>
            <a:ext cx="3245708" cy="6857999"/>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94"/>
        <p:cNvGrpSpPr/>
        <p:nvPr/>
      </p:nvGrpSpPr>
      <p:grpSpPr>
        <a:xfrm>
          <a:off x="0" y="0"/>
          <a:ext cx="0" cy="0"/>
          <a:chOff x="0" y="0"/>
          <a:chExt cx="0" cy="0"/>
        </a:xfrm>
      </p:grpSpPr>
      <p:sp>
        <p:nvSpPr>
          <p:cNvPr id="95" name="Google Shape;95;p37"/>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37"/>
          <p:cNvSpPr>
            <a:spLocks noGrp="1"/>
          </p:cNvSpPr>
          <p:nvPr>
            <p:ph type="pic" idx="2"/>
          </p:nvPr>
        </p:nvSpPr>
        <p:spPr>
          <a:xfrm>
            <a:off x="1864842" y="2469774"/>
            <a:ext cx="1697411" cy="1653474"/>
          </a:xfrm>
          <a:prstGeom prst="rect">
            <a:avLst/>
          </a:prstGeom>
          <a:solidFill>
            <a:schemeClr val="lt1"/>
          </a:solidFill>
          <a:ln>
            <a:noFill/>
          </a:ln>
        </p:spPr>
      </p:sp>
      <p:sp>
        <p:nvSpPr>
          <p:cNvPr id="97" name="Google Shape;97;p37"/>
          <p:cNvSpPr>
            <a:spLocks noGrp="1"/>
          </p:cNvSpPr>
          <p:nvPr>
            <p:ph type="pic" idx="3"/>
          </p:nvPr>
        </p:nvSpPr>
        <p:spPr>
          <a:xfrm>
            <a:off x="4124960" y="2469774"/>
            <a:ext cx="1697411" cy="1653474"/>
          </a:xfrm>
          <a:prstGeom prst="rect">
            <a:avLst/>
          </a:prstGeom>
          <a:solidFill>
            <a:schemeClr val="lt1"/>
          </a:solidFill>
          <a:ln>
            <a:noFill/>
          </a:ln>
        </p:spPr>
      </p:sp>
      <p:sp>
        <p:nvSpPr>
          <p:cNvPr id="98" name="Google Shape;98;p37"/>
          <p:cNvSpPr>
            <a:spLocks noGrp="1"/>
          </p:cNvSpPr>
          <p:nvPr>
            <p:ph type="pic" idx="4"/>
          </p:nvPr>
        </p:nvSpPr>
        <p:spPr>
          <a:xfrm>
            <a:off x="6385078" y="2469774"/>
            <a:ext cx="1697411" cy="1653474"/>
          </a:xfrm>
          <a:prstGeom prst="rect">
            <a:avLst/>
          </a:prstGeom>
          <a:solidFill>
            <a:schemeClr val="lt1"/>
          </a:solidFill>
          <a:ln>
            <a:noFill/>
          </a:ln>
        </p:spPr>
      </p:sp>
      <p:sp>
        <p:nvSpPr>
          <p:cNvPr id="99" name="Google Shape;99;p37"/>
          <p:cNvSpPr>
            <a:spLocks noGrp="1"/>
          </p:cNvSpPr>
          <p:nvPr>
            <p:ph type="pic" idx="5"/>
          </p:nvPr>
        </p:nvSpPr>
        <p:spPr>
          <a:xfrm>
            <a:off x="8645196" y="2469774"/>
            <a:ext cx="1697411" cy="1653474"/>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100"/>
        <p:cNvGrpSpPr/>
        <p:nvPr/>
      </p:nvGrpSpPr>
      <p:grpSpPr>
        <a:xfrm>
          <a:off x="0" y="0"/>
          <a:ext cx="0" cy="0"/>
          <a:chOff x="0" y="0"/>
          <a:chExt cx="0" cy="0"/>
        </a:xfrm>
      </p:grpSpPr>
      <p:sp>
        <p:nvSpPr>
          <p:cNvPr id="101" name="Google Shape;101;p38"/>
          <p:cNvSpPr>
            <a:spLocks noGrp="1"/>
          </p:cNvSpPr>
          <p:nvPr>
            <p:ph type="pic" idx="2"/>
          </p:nvPr>
        </p:nvSpPr>
        <p:spPr>
          <a:xfrm>
            <a:off x="0" y="1"/>
            <a:ext cx="6096000" cy="3429000"/>
          </a:xfrm>
          <a:prstGeom prst="rect">
            <a:avLst/>
          </a:prstGeom>
          <a:solidFill>
            <a:schemeClr val="lt1"/>
          </a:solidFill>
          <a:ln>
            <a:noFill/>
          </a:ln>
        </p:spPr>
      </p:sp>
      <p:sp>
        <p:nvSpPr>
          <p:cNvPr id="102" name="Google Shape;102;p38"/>
          <p:cNvSpPr>
            <a:spLocks noGrp="1"/>
          </p:cNvSpPr>
          <p:nvPr>
            <p:ph type="pic" idx="3"/>
          </p:nvPr>
        </p:nvSpPr>
        <p:spPr>
          <a:xfrm>
            <a:off x="0" y="3429001"/>
            <a:ext cx="6096000" cy="34290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1_Title Slide">
  <p:cSld name="61_Title Slide">
    <p:spTree>
      <p:nvGrpSpPr>
        <p:cNvPr id="1" name="Shape 103"/>
        <p:cNvGrpSpPr/>
        <p:nvPr/>
      </p:nvGrpSpPr>
      <p:grpSpPr>
        <a:xfrm>
          <a:off x="0" y="0"/>
          <a:ext cx="0" cy="0"/>
          <a:chOff x="0" y="0"/>
          <a:chExt cx="0" cy="0"/>
        </a:xfrm>
      </p:grpSpPr>
      <p:sp>
        <p:nvSpPr>
          <p:cNvPr id="104" name="Google Shape;104;p39"/>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5" name="Google Shape;105;p39"/>
          <p:cNvSpPr>
            <a:spLocks noGrp="1"/>
          </p:cNvSpPr>
          <p:nvPr>
            <p:ph type="pic" idx="2"/>
          </p:nvPr>
        </p:nvSpPr>
        <p:spPr>
          <a:xfrm>
            <a:off x="1790700" y="1989666"/>
            <a:ext cx="2637367" cy="2129523"/>
          </a:xfrm>
          <a:prstGeom prst="rect">
            <a:avLst/>
          </a:prstGeom>
          <a:solidFill>
            <a:schemeClr val="lt1"/>
          </a:solidFill>
          <a:ln>
            <a:noFill/>
          </a:ln>
        </p:spPr>
      </p:sp>
      <p:sp>
        <p:nvSpPr>
          <p:cNvPr id="106" name="Google Shape;106;p39"/>
          <p:cNvSpPr>
            <a:spLocks noGrp="1"/>
          </p:cNvSpPr>
          <p:nvPr>
            <p:ph type="pic" idx="3"/>
          </p:nvPr>
        </p:nvSpPr>
        <p:spPr>
          <a:xfrm>
            <a:off x="4777316" y="1989666"/>
            <a:ext cx="2637367" cy="2129523"/>
          </a:xfrm>
          <a:prstGeom prst="rect">
            <a:avLst/>
          </a:prstGeom>
          <a:solidFill>
            <a:schemeClr val="lt1"/>
          </a:solidFill>
          <a:ln>
            <a:noFill/>
          </a:ln>
        </p:spPr>
      </p:sp>
      <p:sp>
        <p:nvSpPr>
          <p:cNvPr id="107" name="Google Shape;107;p39"/>
          <p:cNvSpPr>
            <a:spLocks noGrp="1"/>
          </p:cNvSpPr>
          <p:nvPr>
            <p:ph type="pic" idx="4"/>
          </p:nvPr>
        </p:nvSpPr>
        <p:spPr>
          <a:xfrm>
            <a:off x="7763932" y="1989666"/>
            <a:ext cx="2637367" cy="2129523"/>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10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_Title Slide">
  <p:cSld name="23_Title Slide">
    <p:spTree>
      <p:nvGrpSpPr>
        <p:cNvPr id="1" name="Shape 109"/>
        <p:cNvGrpSpPr/>
        <p:nvPr/>
      </p:nvGrpSpPr>
      <p:grpSpPr>
        <a:xfrm>
          <a:off x="0" y="0"/>
          <a:ext cx="0" cy="0"/>
          <a:chOff x="0" y="0"/>
          <a:chExt cx="0" cy="0"/>
        </a:xfrm>
      </p:grpSpPr>
      <p:sp>
        <p:nvSpPr>
          <p:cNvPr id="110" name="Google Shape;110;p41"/>
          <p:cNvSpPr>
            <a:spLocks noGrp="1"/>
          </p:cNvSpPr>
          <p:nvPr>
            <p:ph type="pic" idx="2"/>
          </p:nvPr>
        </p:nvSpPr>
        <p:spPr>
          <a:xfrm>
            <a:off x="4703805" y="0"/>
            <a:ext cx="2784390" cy="6857999"/>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66_Title Slide">
  <p:cSld name="66_Title Slide">
    <p:spTree>
      <p:nvGrpSpPr>
        <p:cNvPr id="1" name="Shape 111"/>
        <p:cNvGrpSpPr/>
        <p:nvPr/>
      </p:nvGrpSpPr>
      <p:grpSpPr>
        <a:xfrm>
          <a:off x="0" y="0"/>
          <a:ext cx="0" cy="0"/>
          <a:chOff x="0" y="0"/>
          <a:chExt cx="0" cy="0"/>
        </a:xfrm>
      </p:grpSpPr>
      <p:sp>
        <p:nvSpPr>
          <p:cNvPr id="112" name="Google Shape;112;p42"/>
          <p:cNvSpPr>
            <a:spLocks noGrp="1"/>
          </p:cNvSpPr>
          <p:nvPr>
            <p:ph type="pic" idx="2"/>
          </p:nvPr>
        </p:nvSpPr>
        <p:spPr>
          <a:xfrm>
            <a:off x="1790699" y="3429000"/>
            <a:ext cx="2865738" cy="2743200"/>
          </a:xfrm>
          <a:prstGeom prst="rect">
            <a:avLst/>
          </a:prstGeom>
          <a:solidFill>
            <a:schemeClr val="lt1"/>
          </a:solidFill>
          <a:ln>
            <a:noFill/>
          </a:ln>
        </p:spPr>
      </p:sp>
      <p:sp>
        <p:nvSpPr>
          <p:cNvPr id="113" name="Google Shape;113;p42"/>
          <p:cNvSpPr>
            <a:spLocks noGrp="1"/>
          </p:cNvSpPr>
          <p:nvPr>
            <p:ph type="pic" idx="3"/>
          </p:nvPr>
        </p:nvSpPr>
        <p:spPr>
          <a:xfrm>
            <a:off x="4663131" y="685800"/>
            <a:ext cx="2865738" cy="2743200"/>
          </a:xfrm>
          <a:prstGeom prst="rect">
            <a:avLst/>
          </a:prstGeom>
          <a:solidFill>
            <a:schemeClr val="lt1"/>
          </a:solidFill>
          <a:ln>
            <a:noFill/>
          </a:ln>
        </p:spPr>
      </p:sp>
      <p:sp>
        <p:nvSpPr>
          <p:cNvPr id="114" name="Google Shape;114;p42"/>
          <p:cNvSpPr>
            <a:spLocks noGrp="1"/>
          </p:cNvSpPr>
          <p:nvPr>
            <p:ph type="pic" idx="4"/>
          </p:nvPr>
        </p:nvSpPr>
        <p:spPr>
          <a:xfrm>
            <a:off x="7528869" y="3429000"/>
            <a:ext cx="2865738" cy="27432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67_Title Slide">
  <p:cSld name="67_Title Slide">
    <p:spTree>
      <p:nvGrpSpPr>
        <p:cNvPr id="1" name="Shape 11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20"/>
        <p:cNvGrpSpPr/>
        <p:nvPr/>
      </p:nvGrpSpPr>
      <p:grpSpPr>
        <a:xfrm>
          <a:off x="0" y="0"/>
          <a:ext cx="0" cy="0"/>
          <a:chOff x="0" y="0"/>
          <a:chExt cx="0" cy="0"/>
        </a:xfrm>
      </p:grpSpPr>
      <p:sp>
        <p:nvSpPr>
          <p:cNvPr id="21" name="Google Shape;21;gcbf1427c35_3_1066"/>
          <p:cNvSpPr txBox="1">
            <a:spLocks noGrp="1"/>
          </p:cNvSpPr>
          <p:nvPr>
            <p:ph type="title"/>
          </p:nvPr>
        </p:nvSpPr>
        <p:spPr>
          <a:xfrm>
            <a:off x="1790700" y="1042859"/>
            <a:ext cx="8610300" cy="495600"/>
          </a:xfrm>
          <a:prstGeom prst="rect">
            <a:avLst/>
          </a:prstGeom>
          <a:noFill/>
          <a:ln>
            <a:noFill/>
          </a:ln>
        </p:spPr>
        <p:txBody>
          <a:bodyPr spcFirstLastPara="1" wrap="square" lIns="91425" tIns="45700" rIns="91425" bIns="45700" anchor="t" anchorCtr="0">
            <a:normAutofit/>
          </a:bodyPr>
          <a:lstStyle>
            <a:lvl1pPr marR="0" lvl="0" algn="ctr">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0_Title Slide">
  <p:cSld name="40_Title Slide">
    <p:spTree>
      <p:nvGrpSpPr>
        <p:cNvPr id="1" name="Shape 116"/>
        <p:cNvGrpSpPr/>
        <p:nvPr/>
      </p:nvGrpSpPr>
      <p:grpSpPr>
        <a:xfrm>
          <a:off x="0" y="0"/>
          <a:ext cx="0" cy="0"/>
          <a:chOff x="0" y="0"/>
          <a:chExt cx="0" cy="0"/>
        </a:xfrm>
      </p:grpSpPr>
      <p:sp>
        <p:nvSpPr>
          <p:cNvPr id="117" name="Google Shape;117;p44"/>
          <p:cNvSpPr txBox="1">
            <a:spLocks noGrp="1"/>
          </p:cNvSpPr>
          <p:nvPr>
            <p:ph type="title"/>
          </p:nvPr>
        </p:nvSpPr>
        <p:spPr>
          <a:xfrm>
            <a:off x="1790700" y="1042859"/>
            <a:ext cx="8610600" cy="495486"/>
          </a:xfrm>
          <a:prstGeom prst="rect">
            <a:avLst/>
          </a:prstGeom>
          <a:noFill/>
          <a:ln>
            <a:noFill/>
          </a:ln>
        </p:spPr>
        <p:txBody>
          <a:bodyPr spcFirstLastPara="1" wrap="square" lIns="0" tIns="45700" rIns="0"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9_Title Slide">
  <p:cSld name="49_Title Slide">
    <p:spTree>
      <p:nvGrpSpPr>
        <p:cNvPr id="1" name="Shape 118"/>
        <p:cNvGrpSpPr/>
        <p:nvPr/>
      </p:nvGrpSpPr>
      <p:grpSpPr>
        <a:xfrm>
          <a:off x="0" y="0"/>
          <a:ext cx="0" cy="0"/>
          <a:chOff x="0" y="0"/>
          <a:chExt cx="0" cy="0"/>
        </a:xfrm>
      </p:grpSpPr>
      <p:sp>
        <p:nvSpPr>
          <p:cNvPr id="119" name="Google Shape;119;p45"/>
          <p:cNvSpPr txBox="1">
            <a:spLocks noGrp="1"/>
          </p:cNvSpPr>
          <p:nvPr>
            <p:ph type="title"/>
          </p:nvPr>
        </p:nvSpPr>
        <p:spPr>
          <a:xfrm>
            <a:off x="1790700" y="1042859"/>
            <a:ext cx="8610600" cy="495486"/>
          </a:xfrm>
          <a:prstGeom prst="rect">
            <a:avLst/>
          </a:prstGeom>
          <a:noFill/>
          <a:ln>
            <a:noFill/>
          </a:ln>
        </p:spPr>
        <p:txBody>
          <a:bodyPr spcFirstLastPara="1" wrap="square" lIns="0" tIns="45700" rIns="0"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0" name="Google Shape;120;p45"/>
          <p:cNvSpPr>
            <a:spLocks noGrp="1"/>
          </p:cNvSpPr>
          <p:nvPr>
            <p:ph type="pic" idx="2"/>
          </p:nvPr>
        </p:nvSpPr>
        <p:spPr>
          <a:xfrm>
            <a:off x="2562590" y="2388327"/>
            <a:ext cx="1520793" cy="1481428"/>
          </a:xfrm>
          <a:prstGeom prst="rect">
            <a:avLst/>
          </a:prstGeom>
          <a:solidFill>
            <a:schemeClr val="lt1"/>
          </a:solidFill>
          <a:ln>
            <a:noFill/>
          </a:ln>
        </p:spPr>
      </p:sp>
      <p:sp>
        <p:nvSpPr>
          <p:cNvPr id="121" name="Google Shape;121;p45"/>
          <p:cNvSpPr>
            <a:spLocks noGrp="1"/>
          </p:cNvSpPr>
          <p:nvPr>
            <p:ph type="pic" idx="3"/>
          </p:nvPr>
        </p:nvSpPr>
        <p:spPr>
          <a:xfrm>
            <a:off x="5335603" y="2388327"/>
            <a:ext cx="1520793" cy="1481428"/>
          </a:xfrm>
          <a:prstGeom prst="rect">
            <a:avLst/>
          </a:prstGeom>
          <a:solidFill>
            <a:schemeClr val="lt1"/>
          </a:solidFill>
          <a:ln>
            <a:noFill/>
          </a:ln>
        </p:spPr>
      </p:sp>
      <p:sp>
        <p:nvSpPr>
          <p:cNvPr id="122" name="Google Shape;122;p45"/>
          <p:cNvSpPr>
            <a:spLocks noGrp="1"/>
          </p:cNvSpPr>
          <p:nvPr>
            <p:ph type="pic" idx="4"/>
          </p:nvPr>
        </p:nvSpPr>
        <p:spPr>
          <a:xfrm>
            <a:off x="8108616" y="2388327"/>
            <a:ext cx="1520793" cy="1481428"/>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9_Title Slide">
  <p:cSld name="39_Title Slide">
    <p:spTree>
      <p:nvGrpSpPr>
        <p:cNvPr id="1" name="Shape 123"/>
        <p:cNvGrpSpPr/>
        <p:nvPr/>
      </p:nvGrpSpPr>
      <p:grpSpPr>
        <a:xfrm>
          <a:off x="0" y="0"/>
          <a:ext cx="0" cy="0"/>
          <a:chOff x="0" y="0"/>
          <a:chExt cx="0" cy="0"/>
        </a:xfrm>
      </p:grpSpPr>
      <p:sp>
        <p:nvSpPr>
          <p:cNvPr id="124" name="Google Shape;124;p46"/>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5" name="Google Shape;125;p46"/>
          <p:cNvSpPr>
            <a:spLocks noGrp="1"/>
          </p:cNvSpPr>
          <p:nvPr>
            <p:ph type="pic" idx="2"/>
          </p:nvPr>
        </p:nvSpPr>
        <p:spPr>
          <a:xfrm>
            <a:off x="1967908" y="2078665"/>
            <a:ext cx="1350335" cy="1350335"/>
          </a:xfrm>
          <a:prstGeom prst="ellipse">
            <a:avLst/>
          </a:prstGeom>
          <a:solidFill>
            <a:schemeClr val="lt1"/>
          </a:solidFill>
          <a:ln>
            <a:noFill/>
          </a:ln>
        </p:spPr>
      </p:sp>
      <p:sp>
        <p:nvSpPr>
          <p:cNvPr id="126" name="Google Shape;126;p46"/>
          <p:cNvSpPr>
            <a:spLocks noGrp="1"/>
          </p:cNvSpPr>
          <p:nvPr>
            <p:ph type="pic" idx="3"/>
          </p:nvPr>
        </p:nvSpPr>
        <p:spPr>
          <a:xfrm>
            <a:off x="3697692" y="2078665"/>
            <a:ext cx="1350335" cy="1350335"/>
          </a:xfrm>
          <a:prstGeom prst="ellipse">
            <a:avLst/>
          </a:prstGeom>
          <a:solidFill>
            <a:schemeClr val="lt1"/>
          </a:solidFill>
          <a:ln>
            <a:noFill/>
          </a:ln>
        </p:spPr>
      </p:sp>
      <p:sp>
        <p:nvSpPr>
          <p:cNvPr id="127" name="Google Shape;127;p46"/>
          <p:cNvSpPr>
            <a:spLocks noGrp="1"/>
          </p:cNvSpPr>
          <p:nvPr>
            <p:ph type="pic" idx="4"/>
          </p:nvPr>
        </p:nvSpPr>
        <p:spPr>
          <a:xfrm>
            <a:off x="5427477" y="2078665"/>
            <a:ext cx="1350335" cy="1350335"/>
          </a:xfrm>
          <a:prstGeom prst="ellipse">
            <a:avLst/>
          </a:prstGeom>
          <a:solidFill>
            <a:schemeClr val="lt1"/>
          </a:solidFill>
          <a:ln>
            <a:noFill/>
          </a:ln>
        </p:spPr>
      </p:sp>
      <p:sp>
        <p:nvSpPr>
          <p:cNvPr id="128" name="Google Shape;128;p46"/>
          <p:cNvSpPr>
            <a:spLocks noGrp="1"/>
          </p:cNvSpPr>
          <p:nvPr>
            <p:ph type="pic" idx="5"/>
          </p:nvPr>
        </p:nvSpPr>
        <p:spPr>
          <a:xfrm>
            <a:off x="7157262" y="2078665"/>
            <a:ext cx="1350335" cy="1350335"/>
          </a:xfrm>
          <a:prstGeom prst="ellipse">
            <a:avLst/>
          </a:prstGeom>
          <a:solidFill>
            <a:schemeClr val="lt1"/>
          </a:solidFill>
          <a:ln>
            <a:noFill/>
          </a:ln>
        </p:spPr>
      </p:sp>
      <p:sp>
        <p:nvSpPr>
          <p:cNvPr id="129" name="Google Shape;129;p46"/>
          <p:cNvSpPr>
            <a:spLocks noGrp="1"/>
          </p:cNvSpPr>
          <p:nvPr>
            <p:ph type="pic" idx="6"/>
          </p:nvPr>
        </p:nvSpPr>
        <p:spPr>
          <a:xfrm>
            <a:off x="8887046" y="2078665"/>
            <a:ext cx="1350335" cy="1350335"/>
          </a:xfrm>
          <a:prstGeom prst="ellipse">
            <a:avLst/>
          </a:prstGeom>
          <a:solidFill>
            <a:schemeClr val="lt1"/>
          </a:solidFill>
          <a:ln>
            <a:noFill/>
          </a:ln>
        </p:spPr>
      </p:sp>
      <p:sp>
        <p:nvSpPr>
          <p:cNvPr id="130" name="Google Shape;130;p46"/>
          <p:cNvSpPr>
            <a:spLocks noGrp="1"/>
          </p:cNvSpPr>
          <p:nvPr>
            <p:ph type="pic" idx="7"/>
          </p:nvPr>
        </p:nvSpPr>
        <p:spPr>
          <a:xfrm>
            <a:off x="1967908" y="4183911"/>
            <a:ext cx="1350335" cy="1350335"/>
          </a:xfrm>
          <a:prstGeom prst="ellipse">
            <a:avLst/>
          </a:prstGeom>
          <a:solidFill>
            <a:schemeClr val="lt1"/>
          </a:solidFill>
          <a:ln>
            <a:noFill/>
          </a:ln>
        </p:spPr>
      </p:sp>
      <p:sp>
        <p:nvSpPr>
          <p:cNvPr id="131" name="Google Shape;131;p46"/>
          <p:cNvSpPr>
            <a:spLocks noGrp="1"/>
          </p:cNvSpPr>
          <p:nvPr>
            <p:ph type="pic" idx="8"/>
          </p:nvPr>
        </p:nvSpPr>
        <p:spPr>
          <a:xfrm>
            <a:off x="3697692" y="4183911"/>
            <a:ext cx="1350335" cy="1350335"/>
          </a:xfrm>
          <a:prstGeom prst="ellipse">
            <a:avLst/>
          </a:prstGeom>
          <a:solidFill>
            <a:schemeClr val="lt1"/>
          </a:solidFill>
          <a:ln>
            <a:noFill/>
          </a:ln>
        </p:spPr>
      </p:sp>
      <p:sp>
        <p:nvSpPr>
          <p:cNvPr id="132" name="Google Shape;132;p46"/>
          <p:cNvSpPr>
            <a:spLocks noGrp="1"/>
          </p:cNvSpPr>
          <p:nvPr>
            <p:ph type="pic" idx="9"/>
          </p:nvPr>
        </p:nvSpPr>
        <p:spPr>
          <a:xfrm>
            <a:off x="5427477" y="4183911"/>
            <a:ext cx="1350335" cy="1350335"/>
          </a:xfrm>
          <a:prstGeom prst="ellipse">
            <a:avLst/>
          </a:prstGeom>
          <a:solidFill>
            <a:schemeClr val="lt1"/>
          </a:solidFill>
          <a:ln>
            <a:noFill/>
          </a:ln>
        </p:spPr>
      </p:sp>
      <p:sp>
        <p:nvSpPr>
          <p:cNvPr id="133" name="Google Shape;133;p46"/>
          <p:cNvSpPr>
            <a:spLocks noGrp="1"/>
          </p:cNvSpPr>
          <p:nvPr>
            <p:ph type="pic" idx="13"/>
          </p:nvPr>
        </p:nvSpPr>
        <p:spPr>
          <a:xfrm>
            <a:off x="7157262" y="4183911"/>
            <a:ext cx="1350335" cy="1350335"/>
          </a:xfrm>
          <a:prstGeom prst="ellipse">
            <a:avLst/>
          </a:prstGeom>
          <a:solidFill>
            <a:schemeClr val="lt1"/>
          </a:solidFill>
          <a:ln>
            <a:noFill/>
          </a:ln>
        </p:spPr>
      </p:sp>
      <p:sp>
        <p:nvSpPr>
          <p:cNvPr id="134" name="Google Shape;134;p46"/>
          <p:cNvSpPr>
            <a:spLocks noGrp="1"/>
          </p:cNvSpPr>
          <p:nvPr>
            <p:ph type="pic" idx="14"/>
          </p:nvPr>
        </p:nvSpPr>
        <p:spPr>
          <a:xfrm>
            <a:off x="8887046" y="4183911"/>
            <a:ext cx="1350335" cy="1350335"/>
          </a:xfrm>
          <a:prstGeom prst="ellipse">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_Title Slide">
  <p:cSld name="31_Title Slide">
    <p:spTree>
      <p:nvGrpSpPr>
        <p:cNvPr id="1" name="Shape 135"/>
        <p:cNvGrpSpPr/>
        <p:nvPr/>
      </p:nvGrpSpPr>
      <p:grpSpPr>
        <a:xfrm>
          <a:off x="0" y="0"/>
          <a:ext cx="0" cy="0"/>
          <a:chOff x="0" y="0"/>
          <a:chExt cx="0" cy="0"/>
        </a:xfrm>
      </p:grpSpPr>
      <p:sp>
        <p:nvSpPr>
          <p:cNvPr id="136" name="Google Shape;136;p47"/>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7" name="Google Shape;137;p47"/>
          <p:cNvSpPr>
            <a:spLocks noGrp="1"/>
          </p:cNvSpPr>
          <p:nvPr>
            <p:ph type="pic" idx="2"/>
          </p:nvPr>
        </p:nvSpPr>
        <p:spPr>
          <a:xfrm>
            <a:off x="0" y="3818238"/>
            <a:ext cx="3054096" cy="1933831"/>
          </a:xfrm>
          <a:prstGeom prst="rect">
            <a:avLst/>
          </a:prstGeom>
          <a:solidFill>
            <a:schemeClr val="lt1"/>
          </a:solidFill>
          <a:ln>
            <a:noFill/>
          </a:ln>
        </p:spPr>
      </p:sp>
      <p:sp>
        <p:nvSpPr>
          <p:cNvPr id="138" name="Google Shape;138;p47"/>
          <p:cNvSpPr>
            <a:spLocks noGrp="1"/>
          </p:cNvSpPr>
          <p:nvPr>
            <p:ph type="pic" idx="3"/>
          </p:nvPr>
        </p:nvSpPr>
        <p:spPr>
          <a:xfrm>
            <a:off x="3054096" y="3818238"/>
            <a:ext cx="3054096" cy="1933831"/>
          </a:xfrm>
          <a:prstGeom prst="rect">
            <a:avLst/>
          </a:prstGeom>
          <a:solidFill>
            <a:schemeClr val="lt1"/>
          </a:solidFill>
          <a:ln>
            <a:noFill/>
          </a:ln>
        </p:spPr>
      </p:sp>
      <p:sp>
        <p:nvSpPr>
          <p:cNvPr id="139" name="Google Shape;139;p47"/>
          <p:cNvSpPr>
            <a:spLocks noGrp="1"/>
          </p:cNvSpPr>
          <p:nvPr>
            <p:ph type="pic" idx="4"/>
          </p:nvPr>
        </p:nvSpPr>
        <p:spPr>
          <a:xfrm>
            <a:off x="6108192" y="3818238"/>
            <a:ext cx="3054096" cy="1933831"/>
          </a:xfrm>
          <a:prstGeom prst="rect">
            <a:avLst/>
          </a:prstGeom>
          <a:solidFill>
            <a:schemeClr val="lt1"/>
          </a:solidFill>
          <a:ln>
            <a:noFill/>
          </a:ln>
        </p:spPr>
      </p:sp>
      <p:sp>
        <p:nvSpPr>
          <p:cNvPr id="140" name="Google Shape;140;p47"/>
          <p:cNvSpPr>
            <a:spLocks noGrp="1"/>
          </p:cNvSpPr>
          <p:nvPr>
            <p:ph type="pic" idx="5"/>
          </p:nvPr>
        </p:nvSpPr>
        <p:spPr>
          <a:xfrm>
            <a:off x="9162288" y="3818238"/>
            <a:ext cx="3054096" cy="1933831"/>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6_Title Slide">
  <p:cSld name="46_Title Slide">
    <p:spTree>
      <p:nvGrpSpPr>
        <p:cNvPr id="1" name="Shape 141"/>
        <p:cNvGrpSpPr/>
        <p:nvPr/>
      </p:nvGrpSpPr>
      <p:grpSpPr>
        <a:xfrm>
          <a:off x="0" y="0"/>
          <a:ext cx="0" cy="0"/>
          <a:chOff x="0" y="0"/>
          <a:chExt cx="0" cy="0"/>
        </a:xfrm>
      </p:grpSpPr>
      <p:sp>
        <p:nvSpPr>
          <p:cNvPr id="142" name="Google Shape;142;p48"/>
          <p:cNvSpPr>
            <a:spLocks noGrp="1"/>
          </p:cNvSpPr>
          <p:nvPr>
            <p:ph type="pic" idx="2"/>
          </p:nvPr>
        </p:nvSpPr>
        <p:spPr>
          <a:xfrm>
            <a:off x="4767049" y="1415144"/>
            <a:ext cx="2657902" cy="26579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1_Title Slide">
  <p:cSld name="41_Title Slide">
    <p:spTree>
      <p:nvGrpSpPr>
        <p:cNvPr id="1" name="Shape 143"/>
        <p:cNvGrpSpPr/>
        <p:nvPr/>
      </p:nvGrpSpPr>
      <p:grpSpPr>
        <a:xfrm>
          <a:off x="0" y="0"/>
          <a:ext cx="0" cy="0"/>
          <a:chOff x="0" y="0"/>
          <a:chExt cx="0" cy="0"/>
        </a:xfrm>
      </p:grpSpPr>
      <p:sp>
        <p:nvSpPr>
          <p:cNvPr id="144" name="Google Shape;144;p49"/>
          <p:cNvSpPr>
            <a:spLocks noGrp="1"/>
          </p:cNvSpPr>
          <p:nvPr>
            <p:ph type="pic" idx="2"/>
          </p:nvPr>
        </p:nvSpPr>
        <p:spPr>
          <a:xfrm>
            <a:off x="6096000" y="1569308"/>
            <a:ext cx="2954295" cy="3719384"/>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145"/>
        <p:cNvGrpSpPr/>
        <p:nvPr/>
      </p:nvGrpSpPr>
      <p:grpSpPr>
        <a:xfrm>
          <a:off x="0" y="0"/>
          <a:ext cx="0" cy="0"/>
          <a:chOff x="0" y="0"/>
          <a:chExt cx="0" cy="0"/>
        </a:xfrm>
      </p:grpSpPr>
      <p:sp>
        <p:nvSpPr>
          <p:cNvPr id="146" name="Google Shape;146;p50"/>
          <p:cNvSpPr>
            <a:spLocks noGrp="1"/>
          </p:cNvSpPr>
          <p:nvPr>
            <p:ph type="pic" idx="2"/>
          </p:nvPr>
        </p:nvSpPr>
        <p:spPr>
          <a:xfrm>
            <a:off x="1790700" y="1427355"/>
            <a:ext cx="3963476" cy="4289503"/>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_Title Slide">
  <p:cSld name="26_Title Slide">
    <p:spTree>
      <p:nvGrpSpPr>
        <p:cNvPr id="1" name="Shape 147"/>
        <p:cNvGrpSpPr/>
        <p:nvPr/>
      </p:nvGrpSpPr>
      <p:grpSpPr>
        <a:xfrm>
          <a:off x="0" y="0"/>
          <a:ext cx="0" cy="0"/>
          <a:chOff x="0" y="0"/>
          <a:chExt cx="0" cy="0"/>
        </a:xfrm>
      </p:grpSpPr>
      <p:sp>
        <p:nvSpPr>
          <p:cNvPr id="148" name="Google Shape;148;p51"/>
          <p:cNvSpPr>
            <a:spLocks noGrp="1"/>
          </p:cNvSpPr>
          <p:nvPr>
            <p:ph type="pic" idx="2"/>
          </p:nvPr>
        </p:nvSpPr>
        <p:spPr>
          <a:xfrm>
            <a:off x="1790700" y="1"/>
            <a:ext cx="4305300" cy="2372496"/>
          </a:xfrm>
          <a:prstGeom prst="rect">
            <a:avLst/>
          </a:prstGeom>
          <a:solidFill>
            <a:schemeClr val="lt1"/>
          </a:solidFill>
          <a:ln>
            <a:noFill/>
          </a:ln>
        </p:spPr>
      </p:sp>
      <p:sp>
        <p:nvSpPr>
          <p:cNvPr id="149" name="Google Shape;149;p51"/>
          <p:cNvSpPr>
            <a:spLocks noGrp="1"/>
          </p:cNvSpPr>
          <p:nvPr>
            <p:ph type="pic" idx="3"/>
          </p:nvPr>
        </p:nvSpPr>
        <p:spPr>
          <a:xfrm>
            <a:off x="1790700" y="4485504"/>
            <a:ext cx="4305300" cy="2372496"/>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150"/>
        <p:cNvGrpSpPr/>
        <p:nvPr/>
      </p:nvGrpSpPr>
      <p:grpSpPr>
        <a:xfrm>
          <a:off x="0" y="0"/>
          <a:ext cx="0" cy="0"/>
          <a:chOff x="0" y="0"/>
          <a:chExt cx="0" cy="0"/>
        </a:xfrm>
      </p:grpSpPr>
      <p:sp>
        <p:nvSpPr>
          <p:cNvPr id="151" name="Google Shape;151;p52"/>
          <p:cNvSpPr>
            <a:spLocks noGrp="1"/>
          </p:cNvSpPr>
          <p:nvPr>
            <p:ph type="pic" idx="2"/>
          </p:nvPr>
        </p:nvSpPr>
        <p:spPr>
          <a:xfrm>
            <a:off x="0" y="0"/>
            <a:ext cx="3361038" cy="6857999"/>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4_Title Slide">
  <p:cSld name="24_Title Slide">
    <p:spTree>
      <p:nvGrpSpPr>
        <p:cNvPr id="1" name="Shape 152"/>
        <p:cNvGrpSpPr/>
        <p:nvPr/>
      </p:nvGrpSpPr>
      <p:grpSpPr>
        <a:xfrm>
          <a:off x="0" y="0"/>
          <a:ext cx="0" cy="0"/>
          <a:chOff x="0" y="0"/>
          <a:chExt cx="0" cy="0"/>
        </a:xfrm>
      </p:grpSpPr>
      <p:sp>
        <p:nvSpPr>
          <p:cNvPr id="153" name="Google Shape;153;p53"/>
          <p:cNvSpPr>
            <a:spLocks noGrp="1"/>
          </p:cNvSpPr>
          <p:nvPr>
            <p:ph type="pic" idx="2"/>
          </p:nvPr>
        </p:nvSpPr>
        <p:spPr>
          <a:xfrm>
            <a:off x="0" y="1"/>
            <a:ext cx="12192000" cy="34290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gcbf1427c35_3_103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cbf1427c35_3_103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_Title Slide">
  <p:cSld name="28_Title Slide">
    <p:spTree>
      <p:nvGrpSpPr>
        <p:cNvPr id="1" name="Shape 154"/>
        <p:cNvGrpSpPr/>
        <p:nvPr/>
      </p:nvGrpSpPr>
      <p:grpSpPr>
        <a:xfrm>
          <a:off x="0" y="0"/>
          <a:ext cx="0" cy="0"/>
          <a:chOff x="0" y="0"/>
          <a:chExt cx="0" cy="0"/>
        </a:xfrm>
      </p:grpSpPr>
      <p:sp>
        <p:nvSpPr>
          <p:cNvPr id="155" name="Google Shape;155;p54"/>
          <p:cNvSpPr>
            <a:spLocks noGrp="1"/>
          </p:cNvSpPr>
          <p:nvPr>
            <p:ph type="pic" idx="2"/>
          </p:nvPr>
        </p:nvSpPr>
        <p:spPr>
          <a:xfrm>
            <a:off x="0" y="1"/>
            <a:ext cx="6096000" cy="3429000"/>
          </a:xfrm>
          <a:prstGeom prst="rect">
            <a:avLst/>
          </a:prstGeom>
          <a:solidFill>
            <a:schemeClr val="lt1"/>
          </a:solidFill>
          <a:ln>
            <a:noFill/>
          </a:ln>
        </p:spPr>
      </p:sp>
      <p:sp>
        <p:nvSpPr>
          <p:cNvPr id="156" name="Google Shape;156;p54"/>
          <p:cNvSpPr>
            <a:spLocks noGrp="1"/>
          </p:cNvSpPr>
          <p:nvPr>
            <p:ph type="pic" idx="3"/>
          </p:nvPr>
        </p:nvSpPr>
        <p:spPr>
          <a:xfrm>
            <a:off x="6096000" y="1"/>
            <a:ext cx="6096000" cy="34290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_Title Slide">
  <p:cSld name="30_Title Slide">
    <p:spTree>
      <p:nvGrpSpPr>
        <p:cNvPr id="1" name="Shape 157"/>
        <p:cNvGrpSpPr/>
        <p:nvPr/>
      </p:nvGrpSpPr>
      <p:grpSpPr>
        <a:xfrm>
          <a:off x="0" y="0"/>
          <a:ext cx="0" cy="0"/>
          <a:chOff x="0" y="0"/>
          <a:chExt cx="0" cy="0"/>
        </a:xfrm>
      </p:grpSpPr>
      <p:sp>
        <p:nvSpPr>
          <p:cNvPr id="158" name="Google Shape;158;p55"/>
          <p:cNvSpPr>
            <a:spLocks noGrp="1"/>
          </p:cNvSpPr>
          <p:nvPr>
            <p:ph type="pic" idx="2"/>
          </p:nvPr>
        </p:nvSpPr>
        <p:spPr>
          <a:xfrm>
            <a:off x="6096000" y="1"/>
            <a:ext cx="6096000" cy="3429000"/>
          </a:xfrm>
          <a:prstGeom prst="rect">
            <a:avLst/>
          </a:prstGeom>
          <a:solidFill>
            <a:schemeClr val="lt1"/>
          </a:solidFill>
          <a:ln>
            <a:noFill/>
          </a:ln>
        </p:spPr>
      </p:sp>
      <p:sp>
        <p:nvSpPr>
          <p:cNvPr id="159" name="Google Shape;159;p55"/>
          <p:cNvSpPr>
            <a:spLocks noGrp="1"/>
          </p:cNvSpPr>
          <p:nvPr>
            <p:ph type="pic" idx="3"/>
          </p:nvPr>
        </p:nvSpPr>
        <p:spPr>
          <a:xfrm>
            <a:off x="6096000" y="3429001"/>
            <a:ext cx="6096000" cy="34290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2_Title Slide">
  <p:cSld name="22_Title Slide">
    <p:spTree>
      <p:nvGrpSpPr>
        <p:cNvPr id="1" name="Shape 160"/>
        <p:cNvGrpSpPr/>
        <p:nvPr/>
      </p:nvGrpSpPr>
      <p:grpSpPr>
        <a:xfrm>
          <a:off x="0" y="0"/>
          <a:ext cx="0" cy="0"/>
          <a:chOff x="0" y="0"/>
          <a:chExt cx="0" cy="0"/>
        </a:xfrm>
      </p:grpSpPr>
      <p:sp>
        <p:nvSpPr>
          <p:cNvPr id="161" name="Google Shape;161;p56"/>
          <p:cNvSpPr>
            <a:spLocks noGrp="1"/>
          </p:cNvSpPr>
          <p:nvPr>
            <p:ph type="pic" idx="2"/>
          </p:nvPr>
        </p:nvSpPr>
        <p:spPr>
          <a:xfrm>
            <a:off x="6096000" y="0"/>
            <a:ext cx="6096000" cy="6857999"/>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9_Title Slide">
  <p:cSld name="19_Title Slide">
    <p:spTree>
      <p:nvGrpSpPr>
        <p:cNvPr id="1" name="Shape 162"/>
        <p:cNvGrpSpPr/>
        <p:nvPr/>
      </p:nvGrpSpPr>
      <p:grpSpPr>
        <a:xfrm>
          <a:off x="0" y="0"/>
          <a:ext cx="0" cy="0"/>
          <a:chOff x="0" y="0"/>
          <a:chExt cx="0" cy="0"/>
        </a:xfrm>
      </p:grpSpPr>
      <p:sp>
        <p:nvSpPr>
          <p:cNvPr id="163" name="Google Shape;163;p57"/>
          <p:cNvSpPr>
            <a:spLocks noGrp="1"/>
          </p:cNvSpPr>
          <p:nvPr>
            <p:ph type="pic" idx="2"/>
          </p:nvPr>
        </p:nvSpPr>
        <p:spPr>
          <a:xfrm>
            <a:off x="1546455" y="0"/>
            <a:ext cx="8999137" cy="4753614"/>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16_Title Slide">
  <p:cSld name="16_Title Slide">
    <p:spTree>
      <p:nvGrpSpPr>
        <p:cNvPr id="1" name="Shape 164"/>
        <p:cNvGrpSpPr/>
        <p:nvPr/>
      </p:nvGrpSpPr>
      <p:grpSpPr>
        <a:xfrm>
          <a:off x="0" y="0"/>
          <a:ext cx="0" cy="0"/>
          <a:chOff x="0" y="0"/>
          <a:chExt cx="0" cy="0"/>
        </a:xfrm>
      </p:grpSpPr>
      <p:sp>
        <p:nvSpPr>
          <p:cNvPr id="165" name="Google Shape;165;p58"/>
          <p:cNvSpPr>
            <a:spLocks noGrp="1"/>
          </p:cNvSpPr>
          <p:nvPr>
            <p:ph type="pic" idx="2"/>
          </p:nvPr>
        </p:nvSpPr>
        <p:spPr>
          <a:xfrm>
            <a:off x="-1166474" y="-880532"/>
            <a:ext cx="14709214" cy="8717570"/>
          </a:xfrm>
          <a:prstGeom prst="rect">
            <a:avLst/>
          </a:prstGeom>
          <a:solidFill>
            <a:schemeClr val="lt1"/>
          </a:solidFill>
          <a:ln>
            <a:noFill/>
          </a:ln>
        </p:spPr>
      </p:sp>
      <p:sp>
        <p:nvSpPr>
          <p:cNvPr id="166" name="Google Shape;166;p58"/>
          <p:cNvSpPr>
            <a:spLocks noGrp="1"/>
          </p:cNvSpPr>
          <p:nvPr>
            <p:ph type="pic" idx="3"/>
          </p:nvPr>
        </p:nvSpPr>
        <p:spPr>
          <a:xfrm>
            <a:off x="4419600" y="1614703"/>
            <a:ext cx="3352800" cy="3628594"/>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0_Title Slide">
  <p:cSld name="20_Title Slide">
    <p:spTree>
      <p:nvGrpSpPr>
        <p:cNvPr id="1" name="Shape 167"/>
        <p:cNvGrpSpPr/>
        <p:nvPr/>
      </p:nvGrpSpPr>
      <p:grpSpPr>
        <a:xfrm>
          <a:off x="0" y="0"/>
          <a:ext cx="0" cy="0"/>
          <a:chOff x="0" y="0"/>
          <a:chExt cx="0" cy="0"/>
        </a:xfrm>
      </p:grpSpPr>
      <p:sp>
        <p:nvSpPr>
          <p:cNvPr id="168" name="Google Shape;168;p59"/>
          <p:cNvSpPr>
            <a:spLocks noGrp="1"/>
          </p:cNvSpPr>
          <p:nvPr>
            <p:ph type="pic" idx="2"/>
          </p:nvPr>
        </p:nvSpPr>
        <p:spPr>
          <a:xfrm>
            <a:off x="0" y="0"/>
            <a:ext cx="12192000" cy="6858000"/>
          </a:xfrm>
          <a:prstGeom prst="rect">
            <a:avLst/>
          </a:prstGeom>
          <a:solidFill>
            <a:schemeClr val="lt1"/>
          </a:solidFill>
          <a:ln>
            <a:noFill/>
          </a:ln>
        </p:spPr>
      </p:sp>
      <p:sp>
        <p:nvSpPr>
          <p:cNvPr id="169" name="Google Shape;169;p59"/>
          <p:cNvSpPr>
            <a:spLocks noGrp="1"/>
          </p:cNvSpPr>
          <p:nvPr>
            <p:ph type="pic" idx="3"/>
          </p:nvPr>
        </p:nvSpPr>
        <p:spPr>
          <a:xfrm>
            <a:off x="4889157" y="2122885"/>
            <a:ext cx="2413686" cy="261223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170"/>
        <p:cNvGrpSpPr/>
        <p:nvPr/>
      </p:nvGrpSpPr>
      <p:grpSpPr>
        <a:xfrm>
          <a:off x="0" y="0"/>
          <a:ext cx="0" cy="0"/>
          <a:chOff x="0" y="0"/>
          <a:chExt cx="0" cy="0"/>
        </a:xfrm>
      </p:grpSpPr>
      <p:sp>
        <p:nvSpPr>
          <p:cNvPr id="171" name="Google Shape;171;p60"/>
          <p:cNvSpPr>
            <a:spLocks noGrp="1"/>
          </p:cNvSpPr>
          <p:nvPr>
            <p:ph type="pic" idx="2"/>
          </p:nvPr>
        </p:nvSpPr>
        <p:spPr>
          <a:xfrm>
            <a:off x="4246712" y="762000"/>
            <a:ext cx="3698684" cy="369868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7_Title Slide">
  <p:cSld name="37_Title Slide">
    <p:spTree>
      <p:nvGrpSpPr>
        <p:cNvPr id="1" name="Shape 172"/>
        <p:cNvGrpSpPr/>
        <p:nvPr/>
      </p:nvGrpSpPr>
      <p:grpSpPr>
        <a:xfrm>
          <a:off x="0" y="0"/>
          <a:ext cx="0" cy="0"/>
          <a:chOff x="0" y="0"/>
          <a:chExt cx="0" cy="0"/>
        </a:xfrm>
      </p:grpSpPr>
      <p:sp>
        <p:nvSpPr>
          <p:cNvPr id="173" name="Google Shape;173;p61"/>
          <p:cNvSpPr>
            <a:spLocks noGrp="1"/>
          </p:cNvSpPr>
          <p:nvPr>
            <p:ph type="pic" idx="2"/>
          </p:nvPr>
        </p:nvSpPr>
        <p:spPr>
          <a:xfrm>
            <a:off x="4150471" y="3677974"/>
            <a:ext cx="1664796" cy="1664795"/>
          </a:xfrm>
          <a:prstGeom prst="rect">
            <a:avLst/>
          </a:prstGeom>
          <a:solidFill>
            <a:schemeClr val="lt1"/>
          </a:solidFill>
          <a:ln>
            <a:noFill/>
          </a:ln>
        </p:spPr>
      </p:sp>
      <p:sp>
        <p:nvSpPr>
          <p:cNvPr id="174" name="Google Shape;174;p61"/>
          <p:cNvSpPr>
            <a:spLocks noGrp="1"/>
          </p:cNvSpPr>
          <p:nvPr>
            <p:ph type="pic" idx="3"/>
          </p:nvPr>
        </p:nvSpPr>
        <p:spPr>
          <a:xfrm>
            <a:off x="4729533" y="2062480"/>
            <a:ext cx="2733042" cy="2733040"/>
          </a:xfrm>
          <a:prstGeom prst="rect">
            <a:avLst/>
          </a:prstGeom>
          <a:solidFill>
            <a:schemeClr val="lt1"/>
          </a:solidFill>
          <a:ln>
            <a:noFill/>
          </a:ln>
        </p:spPr>
      </p:sp>
      <p:sp>
        <p:nvSpPr>
          <p:cNvPr id="175" name="Google Shape;175;p61"/>
          <p:cNvSpPr>
            <a:spLocks noGrp="1"/>
          </p:cNvSpPr>
          <p:nvPr>
            <p:ph type="pic" idx="4"/>
          </p:nvPr>
        </p:nvSpPr>
        <p:spPr>
          <a:xfrm>
            <a:off x="7819563" y="1546995"/>
            <a:ext cx="1531486" cy="1531485"/>
          </a:xfrm>
          <a:prstGeom prst="rect">
            <a:avLst/>
          </a:prstGeom>
          <a:solidFill>
            <a:schemeClr val="lt1"/>
          </a:solidFill>
          <a:ln>
            <a:noFill/>
          </a:ln>
        </p:spPr>
      </p:sp>
      <p:sp>
        <p:nvSpPr>
          <p:cNvPr id="176" name="Google Shape;176;p61"/>
          <p:cNvSpPr>
            <a:spLocks noGrp="1"/>
          </p:cNvSpPr>
          <p:nvPr>
            <p:ph type="pic" idx="5"/>
          </p:nvPr>
        </p:nvSpPr>
        <p:spPr>
          <a:xfrm>
            <a:off x="7950253" y="2679727"/>
            <a:ext cx="1904947" cy="1904946"/>
          </a:xfrm>
          <a:prstGeom prst="rect">
            <a:avLst/>
          </a:prstGeom>
          <a:solidFill>
            <a:schemeClr val="lt1"/>
          </a:solidFill>
          <a:ln>
            <a:noFill/>
          </a:ln>
        </p:spPr>
      </p:sp>
      <p:sp>
        <p:nvSpPr>
          <p:cNvPr id="177" name="Google Shape;177;p61"/>
          <p:cNvSpPr>
            <a:spLocks noGrp="1"/>
          </p:cNvSpPr>
          <p:nvPr>
            <p:ph type="pic" idx="6"/>
          </p:nvPr>
        </p:nvSpPr>
        <p:spPr>
          <a:xfrm>
            <a:off x="3082385" y="2062480"/>
            <a:ext cx="1120114" cy="1120113"/>
          </a:xfrm>
          <a:prstGeom prst="rect">
            <a:avLst/>
          </a:prstGeom>
          <a:solidFill>
            <a:schemeClr val="lt1"/>
          </a:solidFill>
          <a:ln>
            <a:noFill/>
          </a:ln>
        </p:spPr>
      </p:sp>
      <p:sp>
        <p:nvSpPr>
          <p:cNvPr id="178" name="Google Shape;178;p61"/>
          <p:cNvSpPr>
            <a:spLocks noGrp="1"/>
          </p:cNvSpPr>
          <p:nvPr>
            <p:ph type="pic" idx="7"/>
          </p:nvPr>
        </p:nvSpPr>
        <p:spPr>
          <a:xfrm>
            <a:off x="3082385" y="602811"/>
            <a:ext cx="1904947" cy="1904946"/>
          </a:xfrm>
          <a:prstGeom prst="rect">
            <a:avLst/>
          </a:prstGeom>
          <a:solidFill>
            <a:schemeClr val="lt1"/>
          </a:solidFill>
          <a:ln>
            <a:noFill/>
          </a:ln>
        </p:spPr>
      </p:sp>
      <p:sp>
        <p:nvSpPr>
          <p:cNvPr id="179" name="Google Shape;179;p61"/>
          <p:cNvSpPr>
            <a:spLocks noGrp="1"/>
          </p:cNvSpPr>
          <p:nvPr>
            <p:ph type="pic" idx="8"/>
          </p:nvPr>
        </p:nvSpPr>
        <p:spPr>
          <a:xfrm>
            <a:off x="6126801" y="4953054"/>
            <a:ext cx="1904947" cy="1904946"/>
          </a:xfrm>
          <a:prstGeom prst="rect">
            <a:avLst/>
          </a:prstGeom>
          <a:solidFill>
            <a:schemeClr val="lt1"/>
          </a:solidFill>
          <a:ln>
            <a:noFill/>
          </a:ln>
        </p:spPr>
      </p:sp>
      <p:sp>
        <p:nvSpPr>
          <p:cNvPr id="180" name="Google Shape;180;p61"/>
          <p:cNvSpPr>
            <a:spLocks noGrp="1"/>
          </p:cNvSpPr>
          <p:nvPr>
            <p:ph type="pic" idx="9"/>
          </p:nvPr>
        </p:nvSpPr>
        <p:spPr>
          <a:xfrm>
            <a:off x="2206002" y="3263819"/>
            <a:ext cx="1557048" cy="1557047"/>
          </a:xfrm>
          <a:prstGeom prst="rect">
            <a:avLst/>
          </a:prstGeom>
          <a:solidFill>
            <a:schemeClr val="lt1"/>
          </a:solidFill>
          <a:ln>
            <a:noFill/>
          </a:ln>
        </p:spPr>
      </p:sp>
      <p:sp>
        <p:nvSpPr>
          <p:cNvPr id="181" name="Google Shape;181;p61"/>
          <p:cNvSpPr>
            <a:spLocks noGrp="1"/>
          </p:cNvSpPr>
          <p:nvPr>
            <p:ph type="pic" idx="13"/>
          </p:nvPr>
        </p:nvSpPr>
        <p:spPr>
          <a:xfrm>
            <a:off x="6327753" y="898626"/>
            <a:ext cx="1313316" cy="1313315"/>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182"/>
        <p:cNvGrpSpPr/>
        <p:nvPr/>
      </p:nvGrpSpPr>
      <p:grpSpPr>
        <a:xfrm>
          <a:off x="0" y="0"/>
          <a:ext cx="0" cy="0"/>
          <a:chOff x="0" y="0"/>
          <a:chExt cx="0" cy="0"/>
        </a:xfrm>
      </p:grpSpPr>
      <p:sp>
        <p:nvSpPr>
          <p:cNvPr id="183" name="Google Shape;183;p62"/>
          <p:cNvSpPr>
            <a:spLocks noGrp="1"/>
          </p:cNvSpPr>
          <p:nvPr>
            <p:ph type="pic" idx="2"/>
          </p:nvPr>
        </p:nvSpPr>
        <p:spPr>
          <a:xfrm>
            <a:off x="4897929" y="685910"/>
            <a:ext cx="2396250" cy="2396248"/>
          </a:xfrm>
          <a:prstGeom prst="rect">
            <a:avLst/>
          </a:prstGeom>
          <a:solidFill>
            <a:schemeClr val="lt1"/>
          </a:solidFill>
          <a:ln>
            <a:noFill/>
          </a:ln>
        </p:spPr>
      </p:sp>
      <p:sp>
        <p:nvSpPr>
          <p:cNvPr id="184" name="Google Shape;184;p62"/>
          <p:cNvSpPr>
            <a:spLocks noGrp="1"/>
          </p:cNvSpPr>
          <p:nvPr>
            <p:ph type="pic" idx="3"/>
          </p:nvPr>
        </p:nvSpPr>
        <p:spPr>
          <a:xfrm>
            <a:off x="6495501" y="-932683"/>
            <a:ext cx="2396250" cy="2396248"/>
          </a:xfrm>
          <a:prstGeom prst="rect">
            <a:avLst/>
          </a:prstGeom>
          <a:solidFill>
            <a:schemeClr val="lt1"/>
          </a:solidFill>
          <a:ln>
            <a:noFill/>
          </a:ln>
        </p:spPr>
      </p:sp>
      <p:sp>
        <p:nvSpPr>
          <p:cNvPr id="185" name="Google Shape;185;p62"/>
          <p:cNvSpPr>
            <a:spLocks noGrp="1"/>
          </p:cNvSpPr>
          <p:nvPr>
            <p:ph type="pic" idx="4"/>
          </p:nvPr>
        </p:nvSpPr>
        <p:spPr>
          <a:xfrm>
            <a:off x="3321378" y="-932683"/>
            <a:ext cx="2396250" cy="2396248"/>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7_Title Slide">
  <p:cSld name="17_Title Slide">
    <p:spTree>
      <p:nvGrpSpPr>
        <p:cNvPr id="1" name="Shape 186"/>
        <p:cNvGrpSpPr/>
        <p:nvPr/>
      </p:nvGrpSpPr>
      <p:grpSpPr>
        <a:xfrm>
          <a:off x="0" y="0"/>
          <a:ext cx="0" cy="0"/>
          <a:chOff x="0" y="0"/>
          <a:chExt cx="0" cy="0"/>
        </a:xfrm>
      </p:grpSpPr>
      <p:sp>
        <p:nvSpPr>
          <p:cNvPr id="187" name="Google Shape;187;p63"/>
          <p:cNvSpPr>
            <a:spLocks noGrp="1"/>
          </p:cNvSpPr>
          <p:nvPr>
            <p:ph type="pic" idx="2"/>
          </p:nvPr>
        </p:nvSpPr>
        <p:spPr>
          <a:xfrm>
            <a:off x="2666997" y="-1397285"/>
            <a:ext cx="3429003" cy="3429000"/>
          </a:xfrm>
          <a:prstGeom prst="rect">
            <a:avLst/>
          </a:prstGeom>
          <a:solidFill>
            <a:schemeClr val="lt1"/>
          </a:solidFill>
          <a:ln>
            <a:noFill/>
          </a:ln>
        </p:spPr>
      </p:sp>
      <p:sp>
        <p:nvSpPr>
          <p:cNvPr id="188" name="Google Shape;188;p63"/>
          <p:cNvSpPr>
            <a:spLocks noGrp="1"/>
          </p:cNvSpPr>
          <p:nvPr>
            <p:ph type="pic" idx="3"/>
          </p:nvPr>
        </p:nvSpPr>
        <p:spPr>
          <a:xfrm>
            <a:off x="2492336" y="4643919"/>
            <a:ext cx="3429003" cy="3429000"/>
          </a:xfrm>
          <a:prstGeom prst="rect">
            <a:avLst/>
          </a:prstGeom>
          <a:solidFill>
            <a:schemeClr val="lt1"/>
          </a:solidFill>
          <a:ln>
            <a:noFill/>
          </a:ln>
        </p:spPr>
      </p:sp>
      <p:sp>
        <p:nvSpPr>
          <p:cNvPr id="189" name="Google Shape;189;p63"/>
          <p:cNvSpPr>
            <a:spLocks noGrp="1"/>
          </p:cNvSpPr>
          <p:nvPr>
            <p:ph type="pic" idx="4"/>
          </p:nvPr>
        </p:nvSpPr>
        <p:spPr>
          <a:xfrm>
            <a:off x="1166969" y="4330199"/>
            <a:ext cx="1658423" cy="1658422"/>
          </a:xfrm>
          <a:prstGeom prst="rect">
            <a:avLst/>
          </a:prstGeom>
          <a:solidFill>
            <a:schemeClr val="lt1"/>
          </a:solidFill>
          <a:ln>
            <a:noFill/>
          </a:ln>
        </p:spPr>
      </p:sp>
      <p:sp>
        <p:nvSpPr>
          <p:cNvPr id="190" name="Google Shape;190;p63"/>
          <p:cNvSpPr>
            <a:spLocks noGrp="1"/>
          </p:cNvSpPr>
          <p:nvPr>
            <p:ph type="pic" idx="5"/>
          </p:nvPr>
        </p:nvSpPr>
        <p:spPr>
          <a:xfrm>
            <a:off x="1228614" y="659614"/>
            <a:ext cx="1658423" cy="1658422"/>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gcbf1427c35_3_1023"/>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27" name="Google Shape;27;gcbf1427c35_3_1023"/>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28" name="Google Shape;28;gcbf1427c35_3_102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191"/>
        <p:cNvGrpSpPr/>
        <p:nvPr/>
      </p:nvGrpSpPr>
      <p:grpSpPr>
        <a:xfrm>
          <a:off x="0" y="0"/>
          <a:ext cx="0" cy="0"/>
          <a:chOff x="0" y="0"/>
          <a:chExt cx="0" cy="0"/>
        </a:xfrm>
      </p:grpSpPr>
      <p:sp>
        <p:nvSpPr>
          <p:cNvPr id="192" name="Google Shape;192;p64"/>
          <p:cNvSpPr>
            <a:spLocks noGrp="1"/>
          </p:cNvSpPr>
          <p:nvPr>
            <p:ph type="pic" idx="2"/>
          </p:nvPr>
        </p:nvSpPr>
        <p:spPr>
          <a:xfrm>
            <a:off x="6794983" y="506117"/>
            <a:ext cx="2867550" cy="2867548"/>
          </a:xfrm>
          <a:prstGeom prst="rect">
            <a:avLst/>
          </a:prstGeom>
          <a:solidFill>
            <a:schemeClr val="lt1"/>
          </a:solidFill>
          <a:ln>
            <a:noFill/>
          </a:ln>
        </p:spPr>
      </p:sp>
      <p:sp>
        <p:nvSpPr>
          <p:cNvPr id="193" name="Google Shape;193;p64"/>
          <p:cNvSpPr>
            <a:spLocks noGrp="1"/>
          </p:cNvSpPr>
          <p:nvPr>
            <p:ph type="pic" idx="3"/>
          </p:nvPr>
        </p:nvSpPr>
        <p:spPr>
          <a:xfrm>
            <a:off x="8707417" y="2446008"/>
            <a:ext cx="2867550" cy="2867548"/>
          </a:xfrm>
          <a:prstGeom prst="rect">
            <a:avLst/>
          </a:prstGeom>
          <a:solidFill>
            <a:schemeClr val="lt1"/>
          </a:solidFill>
          <a:ln>
            <a:noFill/>
          </a:ln>
        </p:spPr>
      </p:sp>
      <p:sp>
        <p:nvSpPr>
          <p:cNvPr id="194" name="Google Shape;194;p64"/>
          <p:cNvSpPr>
            <a:spLocks noGrp="1"/>
          </p:cNvSpPr>
          <p:nvPr>
            <p:ph type="pic" idx="4"/>
          </p:nvPr>
        </p:nvSpPr>
        <p:spPr>
          <a:xfrm>
            <a:off x="4882548" y="-1433774"/>
            <a:ext cx="2867550" cy="2867548"/>
          </a:xfrm>
          <a:prstGeom prst="rect">
            <a:avLst/>
          </a:prstGeom>
          <a:solidFill>
            <a:schemeClr val="lt1"/>
          </a:solidFill>
          <a:ln>
            <a:noFill/>
          </a:ln>
        </p:spPr>
      </p:sp>
      <p:sp>
        <p:nvSpPr>
          <p:cNvPr id="195" name="Google Shape;195;p64"/>
          <p:cNvSpPr>
            <a:spLocks noGrp="1"/>
          </p:cNvSpPr>
          <p:nvPr>
            <p:ph type="pic" idx="5"/>
          </p:nvPr>
        </p:nvSpPr>
        <p:spPr>
          <a:xfrm>
            <a:off x="10625427" y="506117"/>
            <a:ext cx="2867550" cy="2867548"/>
          </a:xfrm>
          <a:prstGeom prst="rect">
            <a:avLst/>
          </a:prstGeom>
          <a:solidFill>
            <a:schemeClr val="lt1"/>
          </a:solidFill>
          <a:ln>
            <a:noFill/>
          </a:ln>
        </p:spPr>
      </p:sp>
      <p:sp>
        <p:nvSpPr>
          <p:cNvPr id="196" name="Google Shape;196;p64"/>
          <p:cNvSpPr>
            <a:spLocks noGrp="1"/>
          </p:cNvSpPr>
          <p:nvPr>
            <p:ph type="pic" idx="6"/>
          </p:nvPr>
        </p:nvSpPr>
        <p:spPr>
          <a:xfrm>
            <a:off x="8707417" y="-1433774"/>
            <a:ext cx="2867550" cy="2867548"/>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97"/>
        <p:cNvGrpSpPr/>
        <p:nvPr/>
      </p:nvGrpSpPr>
      <p:grpSpPr>
        <a:xfrm>
          <a:off x="0" y="0"/>
          <a:ext cx="0" cy="0"/>
          <a:chOff x="0" y="0"/>
          <a:chExt cx="0" cy="0"/>
        </a:xfrm>
      </p:grpSpPr>
      <p:sp>
        <p:nvSpPr>
          <p:cNvPr id="198" name="Google Shape;198;p65"/>
          <p:cNvSpPr>
            <a:spLocks noGrp="1"/>
          </p:cNvSpPr>
          <p:nvPr>
            <p:ph type="pic" idx="2"/>
          </p:nvPr>
        </p:nvSpPr>
        <p:spPr>
          <a:xfrm>
            <a:off x="5295441" y="1373274"/>
            <a:ext cx="1601118" cy="1732822"/>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7_Title Slide">
  <p:cSld name="47_Title Slide">
    <p:spTree>
      <p:nvGrpSpPr>
        <p:cNvPr id="1" name="Shape 199"/>
        <p:cNvGrpSpPr/>
        <p:nvPr/>
      </p:nvGrpSpPr>
      <p:grpSpPr>
        <a:xfrm>
          <a:off x="0" y="0"/>
          <a:ext cx="0" cy="0"/>
          <a:chOff x="0" y="0"/>
          <a:chExt cx="0" cy="0"/>
        </a:xfrm>
      </p:grpSpPr>
      <p:sp>
        <p:nvSpPr>
          <p:cNvPr id="200" name="Google Shape;200;p66"/>
          <p:cNvSpPr>
            <a:spLocks noGrp="1"/>
          </p:cNvSpPr>
          <p:nvPr>
            <p:ph type="pic" idx="2"/>
          </p:nvPr>
        </p:nvSpPr>
        <p:spPr>
          <a:xfrm>
            <a:off x="4474029" y="1151096"/>
            <a:ext cx="3243942" cy="351078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36_Title Slide">
  <p:cSld name="36_Title Slide">
    <p:spTree>
      <p:nvGrpSpPr>
        <p:cNvPr id="1" name="Shape 201"/>
        <p:cNvGrpSpPr/>
        <p:nvPr/>
      </p:nvGrpSpPr>
      <p:grpSpPr>
        <a:xfrm>
          <a:off x="0" y="0"/>
          <a:ext cx="0" cy="0"/>
          <a:chOff x="0" y="0"/>
          <a:chExt cx="0" cy="0"/>
        </a:xfrm>
      </p:grpSpPr>
      <p:sp>
        <p:nvSpPr>
          <p:cNvPr id="202" name="Google Shape;202;p67"/>
          <p:cNvSpPr/>
          <p:nvPr/>
        </p:nvSpPr>
        <p:spPr>
          <a:xfrm>
            <a:off x="-1" y="0"/>
            <a:ext cx="5511115" cy="6858000"/>
          </a:xfrm>
          <a:prstGeom prst="rect">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Google Shape;203;p67"/>
          <p:cNvSpPr>
            <a:spLocks noGrp="1"/>
          </p:cNvSpPr>
          <p:nvPr>
            <p:ph type="pic" idx="2"/>
          </p:nvPr>
        </p:nvSpPr>
        <p:spPr>
          <a:xfrm>
            <a:off x="4710555" y="2562589"/>
            <a:ext cx="1601118" cy="1732822"/>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204"/>
        <p:cNvGrpSpPr/>
        <p:nvPr/>
      </p:nvGrpSpPr>
      <p:grpSpPr>
        <a:xfrm>
          <a:off x="0" y="0"/>
          <a:ext cx="0" cy="0"/>
          <a:chOff x="0" y="0"/>
          <a:chExt cx="0" cy="0"/>
        </a:xfrm>
      </p:grpSpPr>
      <p:sp>
        <p:nvSpPr>
          <p:cNvPr id="205" name="Google Shape;205;p68"/>
          <p:cNvSpPr>
            <a:spLocks noGrp="1"/>
          </p:cNvSpPr>
          <p:nvPr>
            <p:ph type="pic" idx="2"/>
          </p:nvPr>
        </p:nvSpPr>
        <p:spPr>
          <a:xfrm>
            <a:off x="6096001" y="1219148"/>
            <a:ext cx="4305300" cy="4419704"/>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38_Title Slide">
  <p:cSld name="38_Title Slide">
    <p:spTree>
      <p:nvGrpSpPr>
        <p:cNvPr id="1" name="Shape 206"/>
        <p:cNvGrpSpPr/>
        <p:nvPr/>
      </p:nvGrpSpPr>
      <p:grpSpPr>
        <a:xfrm>
          <a:off x="0" y="0"/>
          <a:ext cx="0" cy="0"/>
          <a:chOff x="0" y="0"/>
          <a:chExt cx="0" cy="0"/>
        </a:xfrm>
      </p:grpSpPr>
      <p:sp>
        <p:nvSpPr>
          <p:cNvPr id="207" name="Google Shape;207;p69"/>
          <p:cNvSpPr>
            <a:spLocks noGrp="1"/>
          </p:cNvSpPr>
          <p:nvPr>
            <p:ph type="pic" idx="2"/>
          </p:nvPr>
        </p:nvSpPr>
        <p:spPr>
          <a:xfrm>
            <a:off x="2993546" y="762000"/>
            <a:ext cx="1627058" cy="1627057"/>
          </a:xfrm>
          <a:prstGeom prst="rect">
            <a:avLst/>
          </a:prstGeom>
          <a:solidFill>
            <a:schemeClr val="lt1"/>
          </a:solidFill>
          <a:ln>
            <a:noFill/>
          </a:ln>
        </p:spPr>
      </p:sp>
      <p:sp>
        <p:nvSpPr>
          <p:cNvPr id="208" name="Google Shape;208;p69"/>
          <p:cNvSpPr>
            <a:spLocks noGrp="1"/>
          </p:cNvSpPr>
          <p:nvPr>
            <p:ph type="pic" idx="3"/>
          </p:nvPr>
        </p:nvSpPr>
        <p:spPr>
          <a:xfrm>
            <a:off x="-1410814" y="0"/>
            <a:ext cx="2821627" cy="2821625"/>
          </a:xfrm>
          <a:prstGeom prst="rect">
            <a:avLst/>
          </a:prstGeom>
          <a:solidFill>
            <a:schemeClr val="lt1"/>
          </a:solidFill>
          <a:ln>
            <a:noFill/>
          </a:ln>
        </p:spPr>
      </p:sp>
      <p:sp>
        <p:nvSpPr>
          <p:cNvPr id="209" name="Google Shape;209;p69"/>
          <p:cNvSpPr>
            <a:spLocks noGrp="1"/>
          </p:cNvSpPr>
          <p:nvPr>
            <p:ph type="pic" idx="4"/>
          </p:nvPr>
        </p:nvSpPr>
        <p:spPr>
          <a:xfrm>
            <a:off x="7743460" y="-1410813"/>
            <a:ext cx="2821627" cy="2821625"/>
          </a:xfrm>
          <a:prstGeom prst="rect">
            <a:avLst/>
          </a:prstGeom>
          <a:solidFill>
            <a:schemeClr val="lt1"/>
          </a:solidFill>
          <a:ln>
            <a:noFill/>
          </a:ln>
        </p:spPr>
      </p:sp>
      <p:sp>
        <p:nvSpPr>
          <p:cNvPr id="210" name="Google Shape;210;p69"/>
          <p:cNvSpPr>
            <a:spLocks noGrp="1"/>
          </p:cNvSpPr>
          <p:nvPr>
            <p:ph type="pic" idx="5"/>
          </p:nvPr>
        </p:nvSpPr>
        <p:spPr>
          <a:xfrm>
            <a:off x="10711065" y="3784102"/>
            <a:ext cx="2821627" cy="2821625"/>
          </a:xfrm>
          <a:prstGeom prst="rect">
            <a:avLst/>
          </a:prstGeom>
          <a:solidFill>
            <a:schemeClr val="lt1"/>
          </a:solidFill>
          <a:ln>
            <a:noFill/>
          </a:ln>
        </p:spPr>
      </p:sp>
      <p:sp>
        <p:nvSpPr>
          <p:cNvPr id="211" name="Google Shape;211;p69"/>
          <p:cNvSpPr>
            <a:spLocks noGrp="1"/>
          </p:cNvSpPr>
          <p:nvPr>
            <p:ph type="pic" idx="6"/>
          </p:nvPr>
        </p:nvSpPr>
        <p:spPr>
          <a:xfrm>
            <a:off x="2038326" y="4613098"/>
            <a:ext cx="1304263" cy="1304262"/>
          </a:xfrm>
          <a:prstGeom prst="rect">
            <a:avLst/>
          </a:prstGeom>
          <a:solidFill>
            <a:schemeClr val="lt1"/>
          </a:solidFill>
          <a:ln>
            <a:noFill/>
          </a:ln>
        </p:spPr>
      </p:sp>
      <p:sp>
        <p:nvSpPr>
          <p:cNvPr id="212" name="Google Shape;212;p69"/>
          <p:cNvSpPr>
            <a:spLocks noGrp="1"/>
          </p:cNvSpPr>
          <p:nvPr>
            <p:ph type="pic" idx="7"/>
          </p:nvPr>
        </p:nvSpPr>
        <p:spPr>
          <a:xfrm>
            <a:off x="8901464" y="4052142"/>
            <a:ext cx="1304263" cy="1304262"/>
          </a:xfrm>
          <a:prstGeom prst="rect">
            <a:avLst/>
          </a:prstGeom>
          <a:solidFill>
            <a:schemeClr val="lt1"/>
          </a:solidFill>
          <a:ln>
            <a:noFill/>
          </a:ln>
        </p:spPr>
      </p:sp>
      <p:sp>
        <p:nvSpPr>
          <p:cNvPr id="213" name="Google Shape;213;p69"/>
          <p:cNvSpPr>
            <a:spLocks noGrp="1"/>
          </p:cNvSpPr>
          <p:nvPr>
            <p:ph type="pic" idx="8"/>
          </p:nvPr>
        </p:nvSpPr>
        <p:spPr>
          <a:xfrm>
            <a:off x="10711065" y="1410812"/>
            <a:ext cx="1304263" cy="1304262"/>
          </a:xfrm>
          <a:prstGeom prst="rect">
            <a:avLst/>
          </a:prstGeom>
          <a:solidFill>
            <a:schemeClr val="lt1"/>
          </a:solidFill>
          <a:ln>
            <a:noFill/>
          </a:ln>
        </p:spPr>
      </p:sp>
      <p:sp>
        <p:nvSpPr>
          <p:cNvPr id="214" name="Google Shape;214;p69"/>
          <p:cNvSpPr>
            <a:spLocks noGrp="1"/>
          </p:cNvSpPr>
          <p:nvPr>
            <p:ph type="pic" idx="9"/>
          </p:nvPr>
        </p:nvSpPr>
        <p:spPr>
          <a:xfrm>
            <a:off x="5221817" y="193433"/>
            <a:ext cx="5043285" cy="5043281"/>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215"/>
        <p:cNvGrpSpPr/>
        <p:nvPr/>
      </p:nvGrpSpPr>
      <p:grpSpPr>
        <a:xfrm>
          <a:off x="0" y="0"/>
          <a:ext cx="0" cy="0"/>
          <a:chOff x="0" y="0"/>
          <a:chExt cx="0" cy="0"/>
        </a:xfrm>
      </p:grpSpPr>
      <p:sp>
        <p:nvSpPr>
          <p:cNvPr id="216" name="Google Shape;216;p70"/>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7" name="Google Shape;217;p70"/>
          <p:cNvSpPr>
            <a:spLocks noGrp="1"/>
          </p:cNvSpPr>
          <p:nvPr>
            <p:ph type="pic" idx="2"/>
          </p:nvPr>
        </p:nvSpPr>
        <p:spPr>
          <a:xfrm>
            <a:off x="8042767" y="2520777"/>
            <a:ext cx="1864712" cy="1816444"/>
          </a:xfrm>
          <a:prstGeom prst="rect">
            <a:avLst/>
          </a:prstGeom>
          <a:solidFill>
            <a:schemeClr val="lt1"/>
          </a:solidFill>
          <a:ln>
            <a:noFill/>
          </a:ln>
        </p:spPr>
      </p:sp>
      <p:sp>
        <p:nvSpPr>
          <p:cNvPr id="218" name="Google Shape;218;p70"/>
          <p:cNvSpPr>
            <a:spLocks noGrp="1"/>
          </p:cNvSpPr>
          <p:nvPr>
            <p:ph type="pic" idx="3"/>
          </p:nvPr>
        </p:nvSpPr>
        <p:spPr>
          <a:xfrm>
            <a:off x="4930775" y="2293937"/>
            <a:ext cx="2330450" cy="2270125"/>
          </a:xfrm>
          <a:prstGeom prst="rect">
            <a:avLst/>
          </a:prstGeom>
          <a:solidFill>
            <a:schemeClr val="lt1"/>
          </a:solidFill>
          <a:ln>
            <a:noFill/>
          </a:ln>
        </p:spPr>
      </p:sp>
      <p:sp>
        <p:nvSpPr>
          <p:cNvPr id="219" name="Google Shape;219;p70"/>
          <p:cNvSpPr>
            <a:spLocks noGrp="1"/>
          </p:cNvSpPr>
          <p:nvPr>
            <p:ph type="pic" idx="4"/>
          </p:nvPr>
        </p:nvSpPr>
        <p:spPr>
          <a:xfrm>
            <a:off x="2284521" y="2520777"/>
            <a:ext cx="1864712" cy="1816444"/>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220"/>
        <p:cNvGrpSpPr/>
        <p:nvPr/>
      </p:nvGrpSpPr>
      <p:grpSpPr>
        <a:xfrm>
          <a:off x="0" y="0"/>
          <a:ext cx="0" cy="0"/>
          <a:chOff x="0" y="0"/>
          <a:chExt cx="0" cy="0"/>
        </a:xfrm>
      </p:grpSpPr>
      <p:sp>
        <p:nvSpPr>
          <p:cNvPr id="221" name="Google Shape;221;p71"/>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2" name="Google Shape;222;p71"/>
          <p:cNvSpPr>
            <a:spLocks noGrp="1"/>
          </p:cNvSpPr>
          <p:nvPr>
            <p:ph type="pic" idx="2"/>
          </p:nvPr>
        </p:nvSpPr>
        <p:spPr>
          <a:xfrm>
            <a:off x="6185204" y="2603343"/>
            <a:ext cx="1695193" cy="1651313"/>
          </a:xfrm>
          <a:prstGeom prst="rect">
            <a:avLst/>
          </a:prstGeom>
          <a:solidFill>
            <a:schemeClr val="lt1"/>
          </a:solidFill>
          <a:ln>
            <a:noFill/>
          </a:ln>
        </p:spPr>
      </p:sp>
      <p:sp>
        <p:nvSpPr>
          <p:cNvPr id="223" name="Google Shape;223;p71"/>
          <p:cNvSpPr>
            <a:spLocks noGrp="1"/>
          </p:cNvSpPr>
          <p:nvPr>
            <p:ph type="pic" idx="3"/>
          </p:nvPr>
        </p:nvSpPr>
        <p:spPr>
          <a:xfrm>
            <a:off x="4320491" y="2603343"/>
            <a:ext cx="1695194" cy="1651313"/>
          </a:xfrm>
          <a:prstGeom prst="rect">
            <a:avLst/>
          </a:prstGeom>
          <a:solidFill>
            <a:schemeClr val="lt1"/>
          </a:solidFill>
          <a:ln>
            <a:noFill/>
          </a:ln>
        </p:spPr>
      </p:sp>
      <p:sp>
        <p:nvSpPr>
          <p:cNvPr id="224" name="Google Shape;224;p71"/>
          <p:cNvSpPr>
            <a:spLocks noGrp="1"/>
          </p:cNvSpPr>
          <p:nvPr>
            <p:ph type="pic" idx="4"/>
          </p:nvPr>
        </p:nvSpPr>
        <p:spPr>
          <a:xfrm>
            <a:off x="2455780" y="2603343"/>
            <a:ext cx="1695193" cy="1651313"/>
          </a:xfrm>
          <a:prstGeom prst="rect">
            <a:avLst/>
          </a:prstGeom>
          <a:solidFill>
            <a:schemeClr val="lt1"/>
          </a:solidFill>
          <a:ln>
            <a:noFill/>
          </a:ln>
        </p:spPr>
      </p:sp>
      <p:sp>
        <p:nvSpPr>
          <p:cNvPr id="225" name="Google Shape;225;p71"/>
          <p:cNvSpPr>
            <a:spLocks noGrp="1"/>
          </p:cNvSpPr>
          <p:nvPr>
            <p:ph type="pic" idx="5"/>
          </p:nvPr>
        </p:nvSpPr>
        <p:spPr>
          <a:xfrm>
            <a:off x="8049916" y="2603344"/>
            <a:ext cx="1695194" cy="1651313"/>
          </a:xfrm>
          <a:prstGeom prst="rect">
            <a:avLst/>
          </a:prstGeom>
          <a:solidFill>
            <a:schemeClr val="lt1"/>
          </a:solidFill>
          <a:ln>
            <a:noFill/>
          </a:ln>
        </p:spPr>
      </p:sp>
      <p:sp>
        <p:nvSpPr>
          <p:cNvPr id="226" name="Google Shape;226;p71"/>
          <p:cNvSpPr/>
          <p:nvPr/>
        </p:nvSpPr>
        <p:spPr>
          <a:xfrm>
            <a:off x="1651183" y="3289483"/>
            <a:ext cx="279033" cy="279033"/>
          </a:xfrm>
          <a:custGeom>
            <a:avLst/>
            <a:gdLst/>
            <a:ahLst/>
            <a:cxnLst/>
            <a:rect l="l" t="t"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7" name="Google Shape;227;p71"/>
          <p:cNvSpPr/>
          <p:nvPr/>
        </p:nvSpPr>
        <p:spPr>
          <a:xfrm flipH="1">
            <a:off x="10261783" y="3289483"/>
            <a:ext cx="279033" cy="279033"/>
          </a:xfrm>
          <a:custGeom>
            <a:avLst/>
            <a:gdLst/>
            <a:ahLst/>
            <a:cxnLst/>
            <a:rect l="l" t="t"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228"/>
        <p:cNvGrpSpPr/>
        <p:nvPr/>
      </p:nvGrpSpPr>
      <p:grpSpPr>
        <a:xfrm>
          <a:off x="0" y="0"/>
          <a:ext cx="0" cy="0"/>
          <a:chOff x="0" y="0"/>
          <a:chExt cx="0" cy="0"/>
        </a:xfrm>
      </p:grpSpPr>
      <p:sp>
        <p:nvSpPr>
          <p:cNvPr id="229" name="Google Shape;229;p72"/>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0" name="Google Shape;230;p72"/>
          <p:cNvSpPr>
            <a:spLocks noGrp="1"/>
          </p:cNvSpPr>
          <p:nvPr>
            <p:ph type="pic" idx="2"/>
          </p:nvPr>
        </p:nvSpPr>
        <p:spPr>
          <a:xfrm>
            <a:off x="2626669" y="2234512"/>
            <a:ext cx="1601118" cy="1732822"/>
          </a:xfrm>
          <a:prstGeom prst="rect">
            <a:avLst/>
          </a:prstGeom>
          <a:solidFill>
            <a:schemeClr val="lt1"/>
          </a:solidFill>
          <a:ln>
            <a:noFill/>
          </a:ln>
        </p:spPr>
      </p:sp>
      <p:sp>
        <p:nvSpPr>
          <p:cNvPr id="231" name="Google Shape;231;p72"/>
          <p:cNvSpPr>
            <a:spLocks noGrp="1"/>
          </p:cNvSpPr>
          <p:nvPr>
            <p:ph type="pic" idx="3"/>
          </p:nvPr>
        </p:nvSpPr>
        <p:spPr>
          <a:xfrm>
            <a:off x="5295441" y="2234512"/>
            <a:ext cx="1601118" cy="1732822"/>
          </a:xfrm>
          <a:prstGeom prst="rect">
            <a:avLst/>
          </a:prstGeom>
          <a:solidFill>
            <a:schemeClr val="lt1"/>
          </a:solidFill>
          <a:ln>
            <a:noFill/>
          </a:ln>
        </p:spPr>
      </p:sp>
      <p:sp>
        <p:nvSpPr>
          <p:cNvPr id="232" name="Google Shape;232;p72"/>
          <p:cNvSpPr>
            <a:spLocks noGrp="1"/>
          </p:cNvSpPr>
          <p:nvPr>
            <p:ph type="pic" idx="4"/>
          </p:nvPr>
        </p:nvSpPr>
        <p:spPr>
          <a:xfrm>
            <a:off x="7964213" y="2234512"/>
            <a:ext cx="1601118" cy="1732822"/>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7_Title Slide">
  <p:cSld name="27_Title Slide">
    <p:spTree>
      <p:nvGrpSpPr>
        <p:cNvPr id="1" name="Shape 233"/>
        <p:cNvGrpSpPr/>
        <p:nvPr/>
      </p:nvGrpSpPr>
      <p:grpSpPr>
        <a:xfrm>
          <a:off x="0" y="0"/>
          <a:ext cx="0" cy="0"/>
          <a:chOff x="0" y="0"/>
          <a:chExt cx="0" cy="0"/>
        </a:xfrm>
      </p:grpSpPr>
      <p:sp>
        <p:nvSpPr>
          <p:cNvPr id="234" name="Google Shape;234;p73"/>
          <p:cNvSpPr>
            <a:spLocks noGrp="1"/>
          </p:cNvSpPr>
          <p:nvPr>
            <p:ph type="pic" idx="2"/>
          </p:nvPr>
        </p:nvSpPr>
        <p:spPr>
          <a:xfrm>
            <a:off x="3138298" y="1696178"/>
            <a:ext cx="1601118" cy="1732822"/>
          </a:xfrm>
          <a:prstGeom prst="rect">
            <a:avLst/>
          </a:prstGeom>
          <a:solidFill>
            <a:schemeClr val="lt1"/>
          </a:solidFill>
          <a:ln>
            <a:noFill/>
          </a:ln>
        </p:spPr>
      </p:sp>
      <p:sp>
        <p:nvSpPr>
          <p:cNvPr id="235" name="Google Shape;235;p73"/>
          <p:cNvSpPr>
            <a:spLocks noGrp="1"/>
          </p:cNvSpPr>
          <p:nvPr>
            <p:ph type="pic" idx="3"/>
          </p:nvPr>
        </p:nvSpPr>
        <p:spPr>
          <a:xfrm>
            <a:off x="7448091" y="1696178"/>
            <a:ext cx="1601118" cy="1732822"/>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gcbf1427c35_3_1027"/>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1" name="Google Shape;31;gcbf1427c35_3_102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33_Title Slide">
  <p:cSld name="33_Title Slide">
    <p:spTree>
      <p:nvGrpSpPr>
        <p:cNvPr id="1" name="Shape 236"/>
        <p:cNvGrpSpPr/>
        <p:nvPr/>
      </p:nvGrpSpPr>
      <p:grpSpPr>
        <a:xfrm>
          <a:off x="0" y="0"/>
          <a:ext cx="0" cy="0"/>
          <a:chOff x="0" y="0"/>
          <a:chExt cx="0" cy="0"/>
        </a:xfrm>
      </p:grpSpPr>
      <p:sp>
        <p:nvSpPr>
          <p:cNvPr id="237" name="Google Shape;237;p74"/>
          <p:cNvSpPr>
            <a:spLocks noGrp="1"/>
          </p:cNvSpPr>
          <p:nvPr>
            <p:ph type="pic" idx="2"/>
          </p:nvPr>
        </p:nvSpPr>
        <p:spPr>
          <a:xfrm>
            <a:off x="6944427" y="2264229"/>
            <a:ext cx="2152484" cy="2329542"/>
          </a:xfrm>
          <a:prstGeom prst="rect">
            <a:avLst/>
          </a:prstGeom>
          <a:solidFill>
            <a:schemeClr val="lt1"/>
          </a:solidFill>
          <a:ln>
            <a:noFill/>
          </a:ln>
        </p:spPr>
      </p:sp>
      <p:sp>
        <p:nvSpPr>
          <p:cNvPr id="238" name="Google Shape;238;p74"/>
          <p:cNvSpPr>
            <a:spLocks noGrp="1"/>
          </p:cNvSpPr>
          <p:nvPr>
            <p:ph type="pic" idx="3"/>
          </p:nvPr>
        </p:nvSpPr>
        <p:spPr>
          <a:xfrm>
            <a:off x="5640038" y="1856817"/>
            <a:ext cx="1117942" cy="1209900"/>
          </a:xfrm>
          <a:prstGeom prst="rect">
            <a:avLst/>
          </a:prstGeom>
          <a:solidFill>
            <a:schemeClr val="lt1"/>
          </a:solidFill>
          <a:ln>
            <a:noFill/>
          </a:ln>
        </p:spPr>
      </p:sp>
      <p:sp>
        <p:nvSpPr>
          <p:cNvPr id="239" name="Google Shape;239;p74"/>
          <p:cNvSpPr>
            <a:spLocks noGrp="1"/>
          </p:cNvSpPr>
          <p:nvPr>
            <p:ph type="pic" idx="4"/>
          </p:nvPr>
        </p:nvSpPr>
        <p:spPr>
          <a:xfrm>
            <a:off x="9283358" y="1856817"/>
            <a:ext cx="1117942" cy="1209900"/>
          </a:xfrm>
          <a:prstGeom prst="rect">
            <a:avLst/>
          </a:prstGeom>
          <a:solidFill>
            <a:schemeClr val="lt1"/>
          </a:solidFill>
          <a:ln>
            <a:noFill/>
          </a:ln>
        </p:spPr>
      </p:sp>
      <p:sp>
        <p:nvSpPr>
          <p:cNvPr id="240" name="Google Shape;240;p74"/>
          <p:cNvSpPr>
            <a:spLocks noGrp="1"/>
          </p:cNvSpPr>
          <p:nvPr>
            <p:ph type="pic" idx="5"/>
          </p:nvPr>
        </p:nvSpPr>
        <p:spPr>
          <a:xfrm>
            <a:off x="7461698" y="821256"/>
            <a:ext cx="1117942" cy="1209900"/>
          </a:xfrm>
          <a:prstGeom prst="rect">
            <a:avLst/>
          </a:prstGeom>
          <a:solidFill>
            <a:schemeClr val="lt1"/>
          </a:solidFill>
          <a:ln>
            <a:noFill/>
          </a:ln>
        </p:spPr>
      </p:sp>
      <p:sp>
        <p:nvSpPr>
          <p:cNvPr id="241" name="Google Shape;241;p74"/>
          <p:cNvSpPr>
            <a:spLocks noGrp="1"/>
          </p:cNvSpPr>
          <p:nvPr>
            <p:ph type="pic" idx="6"/>
          </p:nvPr>
        </p:nvSpPr>
        <p:spPr>
          <a:xfrm>
            <a:off x="7461698" y="4826844"/>
            <a:ext cx="1117942" cy="1209900"/>
          </a:xfrm>
          <a:prstGeom prst="rect">
            <a:avLst/>
          </a:prstGeom>
          <a:solidFill>
            <a:schemeClr val="lt1"/>
          </a:solidFill>
          <a:ln>
            <a:noFill/>
          </a:ln>
        </p:spPr>
      </p:sp>
      <p:sp>
        <p:nvSpPr>
          <p:cNvPr id="242" name="Google Shape;242;p74"/>
          <p:cNvSpPr>
            <a:spLocks noGrp="1"/>
          </p:cNvSpPr>
          <p:nvPr>
            <p:ph type="pic" idx="7"/>
          </p:nvPr>
        </p:nvSpPr>
        <p:spPr>
          <a:xfrm>
            <a:off x="5640038" y="3919419"/>
            <a:ext cx="1117942" cy="1209900"/>
          </a:xfrm>
          <a:prstGeom prst="rect">
            <a:avLst/>
          </a:prstGeom>
          <a:solidFill>
            <a:schemeClr val="lt1"/>
          </a:solidFill>
          <a:ln>
            <a:noFill/>
          </a:ln>
        </p:spPr>
      </p:sp>
      <p:sp>
        <p:nvSpPr>
          <p:cNvPr id="243" name="Google Shape;243;p74"/>
          <p:cNvSpPr>
            <a:spLocks noGrp="1"/>
          </p:cNvSpPr>
          <p:nvPr>
            <p:ph type="pic" idx="8"/>
          </p:nvPr>
        </p:nvSpPr>
        <p:spPr>
          <a:xfrm>
            <a:off x="9283358" y="3919419"/>
            <a:ext cx="1117942" cy="12099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8_Title Slide">
  <p:cSld name="48_Title Slide">
    <p:spTree>
      <p:nvGrpSpPr>
        <p:cNvPr id="1" name="Shape 244"/>
        <p:cNvGrpSpPr/>
        <p:nvPr/>
      </p:nvGrpSpPr>
      <p:grpSpPr>
        <a:xfrm>
          <a:off x="0" y="0"/>
          <a:ext cx="0" cy="0"/>
          <a:chOff x="0" y="0"/>
          <a:chExt cx="0" cy="0"/>
        </a:xfrm>
      </p:grpSpPr>
      <p:sp>
        <p:nvSpPr>
          <p:cNvPr id="245" name="Google Shape;245;p75"/>
          <p:cNvSpPr>
            <a:spLocks noGrp="1"/>
          </p:cNvSpPr>
          <p:nvPr>
            <p:ph type="pic" idx="2"/>
          </p:nvPr>
        </p:nvSpPr>
        <p:spPr>
          <a:xfrm>
            <a:off x="1790700" y="3254828"/>
            <a:ext cx="1538926" cy="1665514"/>
          </a:xfrm>
          <a:prstGeom prst="rect">
            <a:avLst/>
          </a:prstGeom>
          <a:solidFill>
            <a:schemeClr val="lt1"/>
          </a:solidFill>
          <a:ln>
            <a:noFill/>
          </a:ln>
        </p:spPr>
      </p:sp>
      <p:sp>
        <p:nvSpPr>
          <p:cNvPr id="246" name="Google Shape;246;p75"/>
          <p:cNvSpPr>
            <a:spLocks noGrp="1"/>
          </p:cNvSpPr>
          <p:nvPr>
            <p:ph type="pic" idx="3"/>
          </p:nvPr>
        </p:nvSpPr>
        <p:spPr>
          <a:xfrm>
            <a:off x="3412671" y="3254828"/>
            <a:ext cx="1538926" cy="1665514"/>
          </a:xfrm>
          <a:prstGeom prst="rect">
            <a:avLst/>
          </a:prstGeom>
          <a:solidFill>
            <a:schemeClr val="lt1"/>
          </a:solidFill>
          <a:ln>
            <a:noFill/>
          </a:ln>
        </p:spPr>
      </p:sp>
      <p:sp>
        <p:nvSpPr>
          <p:cNvPr id="247" name="Google Shape;247;p75"/>
          <p:cNvSpPr>
            <a:spLocks noGrp="1"/>
          </p:cNvSpPr>
          <p:nvPr>
            <p:ph type="pic" idx="4"/>
          </p:nvPr>
        </p:nvSpPr>
        <p:spPr>
          <a:xfrm>
            <a:off x="5034642" y="3254828"/>
            <a:ext cx="1538926" cy="1665514"/>
          </a:xfrm>
          <a:prstGeom prst="rect">
            <a:avLst/>
          </a:prstGeom>
          <a:solidFill>
            <a:schemeClr val="lt1"/>
          </a:solidFill>
          <a:ln>
            <a:noFill/>
          </a:ln>
        </p:spPr>
      </p:sp>
      <p:sp>
        <p:nvSpPr>
          <p:cNvPr id="248" name="Google Shape;248;p75"/>
          <p:cNvSpPr>
            <a:spLocks noGrp="1"/>
          </p:cNvSpPr>
          <p:nvPr>
            <p:ph type="pic" idx="5"/>
          </p:nvPr>
        </p:nvSpPr>
        <p:spPr>
          <a:xfrm>
            <a:off x="4223657" y="1839684"/>
            <a:ext cx="1538926" cy="1665514"/>
          </a:xfrm>
          <a:prstGeom prst="rect">
            <a:avLst/>
          </a:prstGeom>
          <a:solidFill>
            <a:schemeClr val="lt1"/>
          </a:solidFill>
          <a:ln>
            <a:noFill/>
          </a:ln>
        </p:spPr>
      </p:sp>
      <p:sp>
        <p:nvSpPr>
          <p:cNvPr id="249" name="Google Shape;249;p75"/>
          <p:cNvSpPr>
            <a:spLocks noGrp="1"/>
          </p:cNvSpPr>
          <p:nvPr>
            <p:ph type="pic" idx="6"/>
          </p:nvPr>
        </p:nvSpPr>
        <p:spPr>
          <a:xfrm>
            <a:off x="2601686" y="1839684"/>
            <a:ext cx="1538926" cy="1665514"/>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45_Title Slide">
  <p:cSld name="45_Title Slide">
    <p:spTree>
      <p:nvGrpSpPr>
        <p:cNvPr id="1" name="Shape 250"/>
        <p:cNvGrpSpPr/>
        <p:nvPr/>
      </p:nvGrpSpPr>
      <p:grpSpPr>
        <a:xfrm>
          <a:off x="0" y="0"/>
          <a:ext cx="0" cy="0"/>
          <a:chOff x="0" y="0"/>
          <a:chExt cx="0" cy="0"/>
        </a:xfrm>
      </p:grpSpPr>
      <p:sp>
        <p:nvSpPr>
          <p:cNvPr id="251" name="Google Shape;251;p76"/>
          <p:cNvSpPr>
            <a:spLocks noGrp="1"/>
          </p:cNvSpPr>
          <p:nvPr>
            <p:ph type="pic" idx="2"/>
          </p:nvPr>
        </p:nvSpPr>
        <p:spPr>
          <a:xfrm>
            <a:off x="5022273" y="2266951"/>
            <a:ext cx="2147454" cy="2324098"/>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43_Title Slide">
  <p:cSld name="43_Title Slide">
    <p:spTree>
      <p:nvGrpSpPr>
        <p:cNvPr id="1" name="Shape 252"/>
        <p:cNvGrpSpPr/>
        <p:nvPr/>
      </p:nvGrpSpPr>
      <p:grpSpPr>
        <a:xfrm>
          <a:off x="0" y="0"/>
          <a:ext cx="0" cy="0"/>
          <a:chOff x="0" y="0"/>
          <a:chExt cx="0" cy="0"/>
        </a:xfrm>
      </p:grpSpPr>
      <p:sp>
        <p:nvSpPr>
          <p:cNvPr id="253" name="Google Shape;253;p77"/>
          <p:cNvSpPr>
            <a:spLocks noGrp="1"/>
          </p:cNvSpPr>
          <p:nvPr>
            <p:ph type="pic" idx="2"/>
          </p:nvPr>
        </p:nvSpPr>
        <p:spPr>
          <a:xfrm>
            <a:off x="5448300" y="762000"/>
            <a:ext cx="1295400" cy="1401956"/>
          </a:xfrm>
          <a:prstGeom prst="rect">
            <a:avLst/>
          </a:prstGeom>
          <a:solidFill>
            <a:schemeClr val="lt1"/>
          </a:solidFill>
          <a:ln>
            <a:noFill/>
          </a:ln>
        </p:spPr>
      </p:sp>
      <p:sp>
        <p:nvSpPr>
          <p:cNvPr id="254" name="Google Shape;254;p77"/>
          <p:cNvSpPr>
            <a:spLocks noGrp="1"/>
          </p:cNvSpPr>
          <p:nvPr>
            <p:ph type="pic" idx="3"/>
          </p:nvPr>
        </p:nvSpPr>
        <p:spPr>
          <a:xfrm>
            <a:off x="5448300" y="2728022"/>
            <a:ext cx="1295400" cy="1401956"/>
          </a:xfrm>
          <a:prstGeom prst="rect">
            <a:avLst/>
          </a:prstGeom>
          <a:solidFill>
            <a:schemeClr val="lt1"/>
          </a:solidFill>
          <a:ln>
            <a:noFill/>
          </a:ln>
        </p:spPr>
      </p:sp>
      <p:sp>
        <p:nvSpPr>
          <p:cNvPr id="255" name="Google Shape;255;p77"/>
          <p:cNvSpPr>
            <a:spLocks noGrp="1"/>
          </p:cNvSpPr>
          <p:nvPr>
            <p:ph type="pic" idx="4"/>
          </p:nvPr>
        </p:nvSpPr>
        <p:spPr>
          <a:xfrm>
            <a:off x="5448300" y="4694044"/>
            <a:ext cx="1295400" cy="1401956"/>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4_Title Slide">
  <p:cSld name="44_Title Slide">
    <p:spTree>
      <p:nvGrpSpPr>
        <p:cNvPr id="1" name="Shape 256"/>
        <p:cNvGrpSpPr/>
        <p:nvPr/>
      </p:nvGrpSpPr>
      <p:grpSpPr>
        <a:xfrm>
          <a:off x="0" y="0"/>
          <a:ext cx="0" cy="0"/>
          <a:chOff x="0" y="0"/>
          <a:chExt cx="0" cy="0"/>
        </a:xfrm>
      </p:grpSpPr>
      <p:sp>
        <p:nvSpPr>
          <p:cNvPr id="257" name="Google Shape;257;p78"/>
          <p:cNvSpPr>
            <a:spLocks noGrp="1"/>
          </p:cNvSpPr>
          <p:nvPr>
            <p:ph type="pic" idx="2"/>
          </p:nvPr>
        </p:nvSpPr>
        <p:spPr>
          <a:xfrm>
            <a:off x="5448300" y="762000"/>
            <a:ext cx="1295400" cy="1401956"/>
          </a:xfrm>
          <a:prstGeom prst="rect">
            <a:avLst/>
          </a:prstGeom>
          <a:solidFill>
            <a:schemeClr val="lt1"/>
          </a:solidFill>
          <a:ln>
            <a:noFill/>
          </a:ln>
        </p:spPr>
      </p:sp>
      <p:sp>
        <p:nvSpPr>
          <p:cNvPr id="258" name="Google Shape;258;p78"/>
          <p:cNvSpPr>
            <a:spLocks noGrp="1"/>
          </p:cNvSpPr>
          <p:nvPr>
            <p:ph type="pic" idx="3"/>
          </p:nvPr>
        </p:nvSpPr>
        <p:spPr>
          <a:xfrm>
            <a:off x="5022273" y="2734542"/>
            <a:ext cx="2147454" cy="2324098"/>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259"/>
        <p:cNvGrpSpPr/>
        <p:nvPr/>
      </p:nvGrpSpPr>
      <p:grpSpPr>
        <a:xfrm>
          <a:off x="0" y="0"/>
          <a:ext cx="0" cy="0"/>
          <a:chOff x="0" y="0"/>
          <a:chExt cx="0" cy="0"/>
        </a:xfrm>
      </p:grpSpPr>
      <p:sp>
        <p:nvSpPr>
          <p:cNvPr id="260" name="Google Shape;260;p79"/>
          <p:cNvSpPr>
            <a:spLocks noGrp="1"/>
          </p:cNvSpPr>
          <p:nvPr>
            <p:ph type="pic" idx="2"/>
          </p:nvPr>
        </p:nvSpPr>
        <p:spPr>
          <a:xfrm>
            <a:off x="0" y="0"/>
            <a:ext cx="12192000" cy="6858000"/>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0_Title Slide">
  <p:cSld name="60_Title Slide">
    <p:spTree>
      <p:nvGrpSpPr>
        <p:cNvPr id="1" name="Shape 261"/>
        <p:cNvGrpSpPr/>
        <p:nvPr/>
      </p:nvGrpSpPr>
      <p:grpSpPr>
        <a:xfrm>
          <a:off x="0" y="0"/>
          <a:ext cx="0" cy="0"/>
          <a:chOff x="0" y="0"/>
          <a:chExt cx="0" cy="0"/>
        </a:xfrm>
      </p:grpSpPr>
      <p:pic>
        <p:nvPicPr>
          <p:cNvPr id="262" name="Google Shape;262;p80"/>
          <p:cNvPicPr preferRelativeResize="0"/>
          <p:nvPr/>
        </p:nvPicPr>
        <p:blipFill rotWithShape="1">
          <a:blip r:embed="rId2">
            <a:alphaModFix/>
          </a:blip>
          <a:srcRect/>
          <a:stretch/>
        </p:blipFill>
        <p:spPr>
          <a:xfrm>
            <a:off x="3367685" y="2603823"/>
            <a:ext cx="2042125" cy="3948638"/>
          </a:xfrm>
          <a:prstGeom prst="rect">
            <a:avLst/>
          </a:prstGeom>
          <a:noFill/>
          <a:ln>
            <a:noFill/>
          </a:ln>
        </p:spPr>
      </p:pic>
      <p:sp>
        <p:nvSpPr>
          <p:cNvPr id="263" name="Google Shape;263;p80"/>
          <p:cNvSpPr>
            <a:spLocks noGrp="1"/>
          </p:cNvSpPr>
          <p:nvPr>
            <p:ph type="pic" idx="2"/>
          </p:nvPr>
        </p:nvSpPr>
        <p:spPr>
          <a:xfrm>
            <a:off x="3763248" y="3776732"/>
            <a:ext cx="1271780" cy="1582037"/>
          </a:xfrm>
          <a:prstGeom prst="rect">
            <a:avLst/>
          </a:prstGeom>
          <a:solidFill>
            <a:srgbClr val="D8D8D8"/>
          </a:solidFill>
          <a:ln>
            <a:noFill/>
          </a:ln>
        </p:spPr>
      </p:sp>
      <p:pic>
        <p:nvPicPr>
          <p:cNvPr id="264" name="Google Shape;264;p80"/>
          <p:cNvPicPr preferRelativeResize="0"/>
          <p:nvPr/>
        </p:nvPicPr>
        <p:blipFill rotWithShape="1">
          <a:blip r:embed="rId2">
            <a:alphaModFix/>
          </a:blip>
          <a:srcRect/>
          <a:stretch/>
        </p:blipFill>
        <p:spPr>
          <a:xfrm>
            <a:off x="6802973" y="2603823"/>
            <a:ext cx="2042125" cy="3948638"/>
          </a:xfrm>
          <a:prstGeom prst="rect">
            <a:avLst/>
          </a:prstGeom>
          <a:noFill/>
          <a:ln>
            <a:noFill/>
          </a:ln>
        </p:spPr>
      </p:pic>
      <p:sp>
        <p:nvSpPr>
          <p:cNvPr id="265" name="Google Shape;265;p80"/>
          <p:cNvSpPr>
            <a:spLocks noGrp="1"/>
          </p:cNvSpPr>
          <p:nvPr>
            <p:ph type="pic" idx="3"/>
          </p:nvPr>
        </p:nvSpPr>
        <p:spPr>
          <a:xfrm>
            <a:off x="7198536" y="3776732"/>
            <a:ext cx="1271780" cy="1582037"/>
          </a:xfrm>
          <a:prstGeom prst="rect">
            <a:avLst/>
          </a:prstGeom>
          <a:solidFill>
            <a:srgbClr val="D8D8D8"/>
          </a:solidFill>
          <a:ln>
            <a:noFill/>
          </a:ln>
        </p:spPr>
      </p:sp>
      <p:pic>
        <p:nvPicPr>
          <p:cNvPr id="266" name="Google Shape;266;p80"/>
          <p:cNvPicPr preferRelativeResize="0"/>
          <p:nvPr/>
        </p:nvPicPr>
        <p:blipFill rotWithShape="1">
          <a:blip r:embed="rId2">
            <a:alphaModFix/>
          </a:blip>
          <a:srcRect/>
          <a:stretch/>
        </p:blipFill>
        <p:spPr>
          <a:xfrm>
            <a:off x="4983223" y="2406391"/>
            <a:ext cx="2246337" cy="4343502"/>
          </a:xfrm>
          <a:prstGeom prst="rect">
            <a:avLst/>
          </a:prstGeom>
          <a:noFill/>
          <a:ln>
            <a:noFill/>
          </a:ln>
        </p:spPr>
      </p:pic>
      <p:sp>
        <p:nvSpPr>
          <p:cNvPr id="267" name="Google Shape;267;p80"/>
          <p:cNvSpPr>
            <a:spLocks noGrp="1"/>
          </p:cNvSpPr>
          <p:nvPr>
            <p:ph type="pic" idx="4"/>
          </p:nvPr>
        </p:nvSpPr>
        <p:spPr>
          <a:xfrm>
            <a:off x="5417303" y="3697630"/>
            <a:ext cx="1398958" cy="1740241"/>
          </a:xfrm>
          <a:prstGeom prst="rect">
            <a:avLst/>
          </a:prstGeom>
          <a:solidFill>
            <a:srgbClr val="D8D8D8"/>
          </a:solidFill>
          <a:ln>
            <a:noFill/>
          </a:ln>
        </p:spPr>
      </p:sp>
      <p:sp>
        <p:nvSpPr>
          <p:cNvPr id="268" name="Google Shape;268;p80"/>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9_Title Slide">
  <p:cSld name="59_Title Slide">
    <p:spTree>
      <p:nvGrpSpPr>
        <p:cNvPr id="1" name="Shape 269"/>
        <p:cNvGrpSpPr/>
        <p:nvPr/>
      </p:nvGrpSpPr>
      <p:grpSpPr>
        <a:xfrm>
          <a:off x="0" y="0"/>
          <a:ext cx="0" cy="0"/>
          <a:chOff x="0" y="0"/>
          <a:chExt cx="0" cy="0"/>
        </a:xfrm>
      </p:grpSpPr>
      <p:pic>
        <p:nvPicPr>
          <p:cNvPr id="270" name="Google Shape;270;p81"/>
          <p:cNvPicPr preferRelativeResize="0"/>
          <p:nvPr/>
        </p:nvPicPr>
        <p:blipFill rotWithShape="1">
          <a:blip r:embed="rId2">
            <a:alphaModFix/>
          </a:blip>
          <a:srcRect/>
          <a:stretch/>
        </p:blipFill>
        <p:spPr>
          <a:xfrm rot="-5400000">
            <a:off x="-199075" y="98779"/>
            <a:ext cx="4939393" cy="6858000"/>
          </a:xfrm>
          <a:prstGeom prst="rect">
            <a:avLst/>
          </a:prstGeom>
          <a:noFill/>
          <a:ln>
            <a:noFill/>
          </a:ln>
        </p:spPr>
      </p:pic>
      <p:sp>
        <p:nvSpPr>
          <p:cNvPr id="271" name="Google Shape;271;p81"/>
          <p:cNvSpPr>
            <a:spLocks noGrp="1"/>
          </p:cNvSpPr>
          <p:nvPr>
            <p:ph type="pic" idx="2"/>
          </p:nvPr>
        </p:nvSpPr>
        <p:spPr>
          <a:xfrm>
            <a:off x="-396540" y="1546000"/>
            <a:ext cx="5278351" cy="3965530"/>
          </a:xfrm>
          <a:prstGeom prst="rect">
            <a:avLst/>
          </a:prstGeom>
          <a:solidFill>
            <a:srgbClr val="D8D8D8"/>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63_Title Slide">
  <p:cSld name="63_Title Slide">
    <p:spTree>
      <p:nvGrpSpPr>
        <p:cNvPr id="1" name="Shape 272"/>
        <p:cNvGrpSpPr/>
        <p:nvPr/>
      </p:nvGrpSpPr>
      <p:grpSpPr>
        <a:xfrm>
          <a:off x="0" y="0"/>
          <a:ext cx="0" cy="0"/>
          <a:chOff x="0" y="0"/>
          <a:chExt cx="0" cy="0"/>
        </a:xfrm>
      </p:grpSpPr>
      <p:sp>
        <p:nvSpPr>
          <p:cNvPr id="273" name="Google Shape;273;p82"/>
          <p:cNvSpPr>
            <a:spLocks noGrp="1"/>
          </p:cNvSpPr>
          <p:nvPr>
            <p:ph type="pic" idx="2"/>
          </p:nvPr>
        </p:nvSpPr>
        <p:spPr>
          <a:xfrm>
            <a:off x="0" y="0"/>
            <a:ext cx="6096000" cy="6858000"/>
          </a:xfrm>
          <a:prstGeom prst="rect">
            <a:avLst/>
          </a:prstGeom>
          <a:solidFill>
            <a:schemeClr val="lt1"/>
          </a:solidFill>
          <a:ln>
            <a:noFill/>
          </a:ln>
        </p:spPr>
      </p:sp>
      <p:sp>
        <p:nvSpPr>
          <p:cNvPr id="274" name="Google Shape;274;p82"/>
          <p:cNvSpPr>
            <a:spLocks noGrp="1"/>
          </p:cNvSpPr>
          <p:nvPr>
            <p:ph type="pic" idx="3"/>
          </p:nvPr>
        </p:nvSpPr>
        <p:spPr>
          <a:xfrm>
            <a:off x="7304184" y="1717589"/>
            <a:ext cx="3097116" cy="3422822"/>
          </a:xfrm>
          <a:prstGeom prst="rect">
            <a:avLst/>
          </a:prstGeom>
          <a:solidFill>
            <a:schemeClr val="lt1"/>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5"/>
        <p:cNvGrpSpPr/>
        <p:nvPr/>
      </p:nvGrpSpPr>
      <p:grpSpPr>
        <a:xfrm>
          <a:off x="0" y="0"/>
          <a:ext cx="0" cy="0"/>
          <a:chOff x="0" y="0"/>
          <a:chExt cx="0" cy="0"/>
        </a:xfrm>
      </p:grpSpPr>
      <p:sp>
        <p:nvSpPr>
          <p:cNvPr id="276" name="Google Shape;276;p83"/>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gcbf1427c35_3_103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4" name="Google Shape;34;gcbf1427c35_3_1034"/>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5" name="Google Shape;35;gcbf1427c35_3_1034"/>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6" name="Google Shape;36;gcbf1427c35_3_103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gcbf1427c35_3_1042"/>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9" name="Google Shape;39;gcbf1427c35_3_1042"/>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0" name="Google Shape;40;gcbf1427c35_3_10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gcbf1427c35_3_104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gcbf1427c35_3_1049"/>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4" name="Google Shape;44;gcbf1427c35_3_1049"/>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 name="Google Shape;45;gcbf1427c35_3_1049"/>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46" name="Google Shape;46;gcbf1427c35_3_104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theme" Target="../theme/theme2.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9"/>
        <p:cNvGrpSpPr/>
        <p:nvPr/>
      </p:nvGrpSpPr>
      <p:grpSpPr>
        <a:xfrm>
          <a:off x="0" y="0"/>
          <a:ext cx="0" cy="0"/>
          <a:chOff x="0" y="0"/>
          <a:chExt cx="0" cy="0"/>
        </a:xfrm>
      </p:grpSpPr>
      <p:sp>
        <p:nvSpPr>
          <p:cNvPr id="10" name="Google Shape;10;gcbf1427c35_3_101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cbf1427c35_3_101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cbf1427c35_3_101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30"/>
          <p:cNvSpPr txBox="1"/>
          <p:nvPr/>
        </p:nvSpPr>
        <p:spPr>
          <a:xfrm>
            <a:off x="594015" y="5991924"/>
            <a:ext cx="36740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1" i="0" u="none" strike="noStrike" cap="none">
                <a:solidFill>
                  <a:srgbClr val="000000"/>
                </a:solidFill>
                <a:latin typeface="Arial"/>
                <a:ea typeface="Arial"/>
                <a:cs typeface="Arial"/>
                <a:sym typeface="Arial"/>
              </a:rPr>
              <a:t>‹#›</a:t>
            </a:fld>
            <a:endParaRPr sz="1200" b="1" i="0" u="none" strike="noStrike" cap="none">
              <a:solidFill>
                <a:srgbClr val="000000"/>
              </a:solidFill>
              <a:latin typeface="Arial"/>
              <a:ea typeface="Arial"/>
              <a:cs typeface="Arial"/>
              <a:sym typeface="Arial"/>
            </a:endParaRPr>
          </a:p>
        </p:txBody>
      </p:sp>
      <p:sp>
        <p:nvSpPr>
          <p:cNvPr id="77" name="Google Shape;77;p30"/>
          <p:cNvSpPr txBox="1"/>
          <p:nvPr/>
        </p:nvSpPr>
        <p:spPr>
          <a:xfrm>
            <a:off x="685800" y="603324"/>
            <a:ext cx="1792157" cy="276999"/>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Arial"/>
                <a:ea typeface="Arial"/>
                <a:cs typeface="Arial"/>
                <a:sym typeface="Arial"/>
              </a:rPr>
              <a:t>VALIDATION DECK</a:t>
            </a:r>
            <a:endParaRPr sz="1200" b="1" i="0" u="none" strike="noStrike" cap="none">
              <a:solidFill>
                <a:schemeClr val="accen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www.give.org/docs/default-source/donor-trust-library/2020-donor-trust-report.pd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comments" Target="../comments/comment1.xml"/><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6.png"/><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37.png"/><Relationship Id="rId5" Type="http://schemas.openxmlformats.org/officeDocument/2006/relationships/image" Target="../media/image57.png"/><Relationship Id="rId10" Type="http://schemas.openxmlformats.org/officeDocument/2006/relationships/image" Target="../media/image36.png"/><Relationship Id="rId4" Type="http://schemas.openxmlformats.org/officeDocument/2006/relationships/image" Target="../media/image59.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omments" Target="../comments/comment2.xml"/><Relationship Id="rId3" Type="http://schemas.openxmlformats.org/officeDocument/2006/relationships/image" Target="../media/image56.png"/><Relationship Id="rId7" Type="http://schemas.openxmlformats.org/officeDocument/2006/relationships/image" Target="../media/image15.png"/><Relationship Id="rId12"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19.png"/><Relationship Id="rId5" Type="http://schemas.openxmlformats.org/officeDocument/2006/relationships/image" Target="../media/image57.png"/><Relationship Id="rId10" Type="http://schemas.openxmlformats.org/officeDocument/2006/relationships/image" Target="../media/image18.png"/><Relationship Id="rId4" Type="http://schemas.openxmlformats.org/officeDocument/2006/relationships/image" Target="../media/image59.png"/><Relationship Id="rId9"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7.png"/><Relationship Id="rId7"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7.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image" Target="../media/image37.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0.gif"/><Relationship Id="rId3" Type="http://schemas.openxmlformats.org/officeDocument/2006/relationships/image" Target="../media/image1.png"/><Relationship Id="rId7" Type="http://schemas.openxmlformats.org/officeDocument/2006/relationships/image" Target="../media/image69.gif"/><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68.gif"/><Relationship Id="rId5" Type="http://schemas.openxmlformats.org/officeDocument/2006/relationships/image" Target="../media/image37.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comments" Target="../comments/comment3.xml"/><Relationship Id="rId5" Type="http://schemas.openxmlformats.org/officeDocument/2006/relationships/image" Target="../media/image37.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38.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78.png"/><Relationship Id="rId5" Type="http://schemas.openxmlformats.org/officeDocument/2006/relationships/image" Target="../media/image3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79.png"/><Relationship Id="rId5" Type="http://schemas.openxmlformats.org/officeDocument/2006/relationships/image" Target="../media/image37.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80.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37.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37.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83.png"/><Relationship Id="rId5" Type="http://schemas.openxmlformats.org/officeDocument/2006/relationships/image" Target="../media/image37.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84.jpg"/><Relationship Id="rId5" Type="http://schemas.openxmlformats.org/officeDocument/2006/relationships/image" Target="../media/image37.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84.jpg"/><Relationship Id="rId5" Type="http://schemas.openxmlformats.org/officeDocument/2006/relationships/image" Target="../media/image37.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85.png"/><Relationship Id="rId5" Type="http://schemas.openxmlformats.org/officeDocument/2006/relationships/image" Target="../media/image37.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6.xml"/><Relationship Id="rId6" Type="http://schemas.openxmlformats.org/officeDocument/2006/relationships/image" Target="../media/image97.png"/><Relationship Id="rId5" Type="http://schemas.openxmlformats.org/officeDocument/2006/relationships/image" Target="../media/image37.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37.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image" Target="../media/image101.png"/><Relationship Id="rId5" Type="http://schemas.openxmlformats.org/officeDocument/2006/relationships/image" Target="../media/image37.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image" Target="../media/image102.png"/><Relationship Id="rId5" Type="http://schemas.openxmlformats.org/officeDocument/2006/relationships/image" Target="../media/image37.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108.jpg"/></Relationships>
</file>

<file path=ppt/slides/_rels/slide6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37.png"/><Relationship Id="rId7" Type="http://schemas.openxmlformats.org/officeDocument/2006/relationships/image" Target="../media/image112.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19.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118.png"/><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37.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122.png"/><Relationship Id="rId4" Type="http://schemas.openxmlformats.org/officeDocument/2006/relationships/image" Target="../media/image121.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125.png"/><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26.jp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127.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131.jpg"/><Relationship Id="rId5" Type="http://schemas.openxmlformats.org/officeDocument/2006/relationships/image" Target="../media/image130.png"/><Relationship Id="rId4" Type="http://schemas.openxmlformats.org/officeDocument/2006/relationships/image" Target="../media/image129.pn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fdae09eacd_3_19"/>
          <p:cNvSpPr txBox="1"/>
          <p:nvPr/>
        </p:nvSpPr>
        <p:spPr>
          <a:xfrm>
            <a:off x="626078" y="2918613"/>
            <a:ext cx="4809000" cy="27432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3700"/>
              <a:buFont typeface="Arial"/>
              <a:buNone/>
            </a:pPr>
            <a:r>
              <a:rPr lang="en-US" sz="4400" b="1" i="0" u="none" strike="noStrike" cap="none">
                <a:solidFill>
                  <a:schemeClr val="dk1"/>
                </a:solidFill>
                <a:latin typeface="Lato"/>
                <a:ea typeface="Lato"/>
                <a:cs typeface="Lato"/>
                <a:sym typeface="Lato"/>
              </a:rPr>
              <a:t>Safeguarding the future of philanthropy </a:t>
            </a:r>
            <a:endParaRPr b="1"/>
          </a:p>
        </p:txBody>
      </p:sp>
      <p:grpSp>
        <p:nvGrpSpPr>
          <p:cNvPr id="283" name="Google Shape;283;gfdae09eacd_3_19"/>
          <p:cNvGrpSpPr/>
          <p:nvPr/>
        </p:nvGrpSpPr>
        <p:grpSpPr>
          <a:xfrm>
            <a:off x="6417733" y="645763"/>
            <a:ext cx="5257798" cy="5528902"/>
            <a:chOff x="0" y="2296"/>
            <a:chExt cx="5257798" cy="5528902"/>
          </a:xfrm>
        </p:grpSpPr>
        <p:sp>
          <p:nvSpPr>
            <p:cNvPr id="284" name="Google Shape;284;gfdae09eacd_3_19"/>
            <p:cNvSpPr/>
            <p:nvPr/>
          </p:nvSpPr>
          <p:spPr>
            <a:xfrm>
              <a:off x="0" y="2296"/>
              <a:ext cx="5257798" cy="1163979"/>
            </a:xfrm>
            <a:prstGeom prst="roundRect">
              <a:avLst>
                <a:gd name="adj" fmla="val 10000"/>
              </a:avLst>
            </a:prstGeom>
            <a:solidFill>
              <a:srgbClr val="CDD8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fdae09eacd_3_19"/>
            <p:cNvSpPr/>
            <p:nvPr/>
          </p:nvSpPr>
          <p:spPr>
            <a:xfrm>
              <a:off x="352103" y="264192"/>
              <a:ext cx="640188" cy="640188"/>
            </a:xfrm>
            <a:prstGeom prst="rect">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fdae09eacd_3_19"/>
            <p:cNvSpPr/>
            <p:nvPr/>
          </p:nvSpPr>
          <p:spPr>
            <a:xfrm>
              <a:off x="1344396" y="2296"/>
              <a:ext cx="3913402" cy="11639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gfdae09eacd_3_19"/>
            <p:cNvSpPr txBox="1"/>
            <p:nvPr/>
          </p:nvSpPr>
          <p:spPr>
            <a:xfrm>
              <a:off x="1344396" y="2296"/>
              <a:ext cx="3913402" cy="1163979"/>
            </a:xfrm>
            <a:prstGeom prst="rect">
              <a:avLst/>
            </a:prstGeom>
            <a:noFill/>
            <a:ln>
              <a:noFill/>
            </a:ln>
          </p:spPr>
          <p:txBody>
            <a:bodyPr spcFirstLastPara="1" wrap="square" lIns="123175" tIns="123175" rIns="123175" bIns="12317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Team: Hack14</a:t>
              </a:r>
              <a:endParaRPr/>
            </a:p>
          </p:txBody>
        </p:sp>
        <p:sp>
          <p:nvSpPr>
            <p:cNvPr id="288" name="Google Shape;288;gfdae09eacd_3_19"/>
            <p:cNvSpPr/>
            <p:nvPr/>
          </p:nvSpPr>
          <p:spPr>
            <a:xfrm>
              <a:off x="0" y="1457271"/>
              <a:ext cx="5257798" cy="1163979"/>
            </a:xfrm>
            <a:prstGeom prst="roundRect">
              <a:avLst>
                <a:gd name="adj" fmla="val 10000"/>
              </a:avLst>
            </a:prstGeom>
            <a:solidFill>
              <a:srgbClr val="CDD8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fdae09eacd_3_19"/>
            <p:cNvSpPr/>
            <p:nvPr/>
          </p:nvSpPr>
          <p:spPr>
            <a:xfrm>
              <a:off x="352103" y="1719166"/>
              <a:ext cx="640188" cy="640188"/>
            </a:xfrm>
            <a:prstGeom prst="rect">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fdae09eacd_3_19"/>
            <p:cNvSpPr/>
            <p:nvPr/>
          </p:nvSpPr>
          <p:spPr>
            <a:xfrm>
              <a:off x="1344396" y="1457271"/>
              <a:ext cx="3913402" cy="11639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fdae09eacd_3_19"/>
            <p:cNvSpPr txBox="1"/>
            <p:nvPr/>
          </p:nvSpPr>
          <p:spPr>
            <a:xfrm>
              <a:off x="1344396" y="1457271"/>
              <a:ext cx="3913402" cy="1163979"/>
            </a:xfrm>
            <a:prstGeom prst="rect">
              <a:avLst/>
            </a:prstGeom>
            <a:noFill/>
            <a:ln>
              <a:noFill/>
            </a:ln>
          </p:spPr>
          <p:txBody>
            <a:bodyPr spcFirstLastPara="1" wrap="square" lIns="123175" tIns="123175" rIns="123175" bIns="12317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Members: Kenk, Mabel, Ashton, Nuode, Reily</a:t>
              </a:r>
              <a:endParaRPr/>
            </a:p>
          </p:txBody>
        </p:sp>
        <p:sp>
          <p:nvSpPr>
            <p:cNvPr id="292" name="Google Shape;292;gfdae09eacd_3_19"/>
            <p:cNvSpPr/>
            <p:nvPr/>
          </p:nvSpPr>
          <p:spPr>
            <a:xfrm>
              <a:off x="0" y="2912245"/>
              <a:ext cx="5257798" cy="1163979"/>
            </a:xfrm>
            <a:prstGeom prst="roundRect">
              <a:avLst>
                <a:gd name="adj" fmla="val 10000"/>
              </a:avLst>
            </a:prstGeom>
            <a:solidFill>
              <a:srgbClr val="CDD8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fdae09eacd_3_19"/>
            <p:cNvSpPr/>
            <p:nvPr/>
          </p:nvSpPr>
          <p:spPr>
            <a:xfrm>
              <a:off x="352103" y="3174140"/>
              <a:ext cx="640188" cy="640188"/>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gfdae09eacd_3_19"/>
            <p:cNvSpPr/>
            <p:nvPr/>
          </p:nvSpPr>
          <p:spPr>
            <a:xfrm>
              <a:off x="1344396" y="2912245"/>
              <a:ext cx="3913402" cy="11639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fdae09eacd_3_19"/>
            <p:cNvSpPr txBox="1"/>
            <p:nvPr/>
          </p:nvSpPr>
          <p:spPr>
            <a:xfrm>
              <a:off x="1344396" y="2912245"/>
              <a:ext cx="3913402" cy="1163979"/>
            </a:xfrm>
            <a:prstGeom prst="rect">
              <a:avLst/>
            </a:prstGeom>
            <a:noFill/>
            <a:ln>
              <a:noFill/>
            </a:ln>
          </p:spPr>
          <p:txBody>
            <a:bodyPr spcFirstLastPara="1" wrap="square" lIns="123175" tIns="123175" rIns="123175" bIns="12317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Workspace Name</a:t>
              </a:r>
              <a:r>
                <a:rPr lang="en-US" sz="2200"/>
                <a:t>: </a:t>
              </a:r>
              <a:r>
                <a:rPr lang="en-US" sz="2200" b="0" i="0" u="none" strike="noStrike" cap="none">
                  <a:solidFill>
                    <a:srgbClr val="000000"/>
                  </a:solidFill>
                  <a:latin typeface="Arial"/>
                  <a:ea typeface="Arial"/>
                  <a:cs typeface="Arial"/>
                  <a:sym typeface="Arial"/>
                </a:rPr>
                <a:t> Team14-Giv3</a:t>
              </a:r>
              <a:endParaRPr/>
            </a:p>
          </p:txBody>
        </p:sp>
        <p:sp>
          <p:nvSpPr>
            <p:cNvPr id="296" name="Google Shape;296;gfdae09eacd_3_19"/>
            <p:cNvSpPr/>
            <p:nvPr/>
          </p:nvSpPr>
          <p:spPr>
            <a:xfrm>
              <a:off x="0" y="4367219"/>
              <a:ext cx="5257798" cy="1163979"/>
            </a:xfrm>
            <a:prstGeom prst="roundRect">
              <a:avLst>
                <a:gd name="adj" fmla="val 10000"/>
              </a:avLst>
            </a:prstGeom>
            <a:solidFill>
              <a:srgbClr val="CDD8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gfdae09eacd_3_19"/>
            <p:cNvSpPr/>
            <p:nvPr/>
          </p:nvSpPr>
          <p:spPr>
            <a:xfrm>
              <a:off x="352103" y="4629115"/>
              <a:ext cx="640188" cy="640188"/>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gfdae09eacd_3_19"/>
            <p:cNvSpPr/>
            <p:nvPr/>
          </p:nvSpPr>
          <p:spPr>
            <a:xfrm>
              <a:off x="1344396" y="4367219"/>
              <a:ext cx="3913402" cy="11639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gfdae09eacd_3_19"/>
            <p:cNvSpPr txBox="1"/>
            <p:nvPr/>
          </p:nvSpPr>
          <p:spPr>
            <a:xfrm>
              <a:off x="1344396" y="4367219"/>
              <a:ext cx="3913402" cy="1163979"/>
            </a:xfrm>
            <a:prstGeom prst="rect">
              <a:avLst/>
            </a:prstGeom>
            <a:noFill/>
            <a:ln>
              <a:noFill/>
            </a:ln>
          </p:spPr>
          <p:txBody>
            <a:bodyPr spcFirstLastPara="1" wrap="square" lIns="123175" tIns="123175" rIns="123175" bIns="12317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GitHub Link: </a:t>
              </a:r>
              <a:r>
                <a:rPr lang="en-US" b="0" i="0" u="none" strike="noStrike" cap="none">
                  <a:solidFill>
                    <a:srgbClr val="000000"/>
                  </a:solidFill>
                  <a:latin typeface="Arial"/>
                  <a:ea typeface="Arial"/>
                  <a:cs typeface="Arial"/>
                  <a:sym typeface="Arial"/>
                </a:rPr>
                <a:t>https://github.com/Hackhaton-2022/giv3-core</a:t>
              </a:r>
              <a:endParaRPr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b="0" i="0" u="none" strike="noStrike" cap="none">
                  <a:solidFill>
                    <a:srgbClr val="000000"/>
                  </a:solidFill>
                  <a:latin typeface="Arial"/>
                  <a:ea typeface="Arial"/>
                  <a:cs typeface="Arial"/>
                  <a:sym typeface="Arial"/>
                </a:rPr>
                <a:t>https://github.com/Hackhaton-2022/giv3-interface</a:t>
              </a:r>
              <a:endParaRPr/>
            </a:p>
          </p:txBody>
        </p:sp>
      </p:grpSp>
      <p:pic>
        <p:nvPicPr>
          <p:cNvPr id="300" name="Google Shape;300;gfdae09eacd_3_19"/>
          <p:cNvPicPr preferRelativeResize="0"/>
          <p:nvPr/>
        </p:nvPicPr>
        <p:blipFill>
          <a:blip r:embed="rId7">
            <a:alphaModFix/>
          </a:blip>
          <a:stretch>
            <a:fillRect/>
          </a:stretch>
        </p:blipFill>
        <p:spPr>
          <a:xfrm>
            <a:off x="626075" y="1777375"/>
            <a:ext cx="1073722" cy="1073724"/>
          </a:xfrm>
          <a:prstGeom prst="rect">
            <a:avLst/>
          </a:prstGeom>
          <a:noFill/>
          <a:ln>
            <a:noFill/>
          </a:ln>
        </p:spPr>
      </p:pic>
      <p:pic>
        <p:nvPicPr>
          <p:cNvPr id="301" name="Google Shape;301;gfdae09eacd_3_19"/>
          <p:cNvPicPr preferRelativeResize="0"/>
          <p:nvPr/>
        </p:nvPicPr>
        <p:blipFill>
          <a:blip r:embed="rId8">
            <a:alphaModFix/>
          </a:blip>
          <a:stretch>
            <a:fillRect/>
          </a:stretch>
        </p:blipFill>
        <p:spPr>
          <a:xfrm>
            <a:off x="1630427" y="1956834"/>
            <a:ext cx="673824" cy="894266"/>
          </a:xfrm>
          <a:prstGeom prst="rect">
            <a:avLst/>
          </a:prstGeom>
          <a:noFill/>
          <a:ln>
            <a:noFill/>
          </a:ln>
        </p:spPr>
      </p:pic>
      <p:pic>
        <p:nvPicPr>
          <p:cNvPr id="302" name="Google Shape;302;gfdae09eacd_3_19"/>
          <p:cNvPicPr preferRelativeResize="0"/>
          <p:nvPr/>
        </p:nvPicPr>
        <p:blipFill>
          <a:blip r:embed="rId9">
            <a:alphaModFix/>
          </a:blip>
          <a:stretch>
            <a:fillRect/>
          </a:stretch>
        </p:blipFill>
        <p:spPr>
          <a:xfrm>
            <a:off x="2304250" y="1777375"/>
            <a:ext cx="1073724" cy="1073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13eb8b0d703_0_82"/>
          <p:cNvSpPr/>
          <p:nvPr/>
        </p:nvSpPr>
        <p:spPr>
          <a:xfrm>
            <a:off x="1859300" y="5488425"/>
            <a:ext cx="8875500" cy="7914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g13eb8b0d703_0_82"/>
          <p:cNvSpPr/>
          <p:nvPr/>
        </p:nvSpPr>
        <p:spPr>
          <a:xfrm>
            <a:off x="1859300" y="4476600"/>
            <a:ext cx="8875500" cy="7914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g13eb8b0d703_0_82"/>
          <p:cNvSpPr/>
          <p:nvPr/>
        </p:nvSpPr>
        <p:spPr>
          <a:xfrm>
            <a:off x="1804475" y="3610975"/>
            <a:ext cx="8930400" cy="6978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g13eb8b0d703_0_82"/>
          <p:cNvSpPr/>
          <p:nvPr/>
        </p:nvSpPr>
        <p:spPr>
          <a:xfrm>
            <a:off x="1804475" y="2860650"/>
            <a:ext cx="8930400" cy="6057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g13eb8b0d703_0_82"/>
          <p:cNvSpPr/>
          <p:nvPr/>
        </p:nvSpPr>
        <p:spPr>
          <a:xfrm>
            <a:off x="1804475" y="2164750"/>
            <a:ext cx="8930400" cy="4863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g13eb8b0d703_0_82"/>
          <p:cNvSpPr/>
          <p:nvPr/>
        </p:nvSpPr>
        <p:spPr>
          <a:xfrm>
            <a:off x="3892450" y="1508412"/>
            <a:ext cx="2132700" cy="49494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g13eb8b0d703_0_82"/>
          <p:cNvSpPr txBox="1"/>
          <p:nvPr/>
        </p:nvSpPr>
        <p:spPr>
          <a:xfrm>
            <a:off x="2180725" y="2230900"/>
            <a:ext cx="1490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a:solidFill>
                  <a:srgbClr val="1155CC"/>
                </a:solidFill>
                <a:latin typeface="Karla"/>
                <a:ea typeface="Karla"/>
                <a:cs typeface="Karla"/>
                <a:sym typeface="Karla"/>
              </a:rPr>
              <a:t>Market</a:t>
            </a:r>
            <a:endParaRPr sz="1100" b="1" i="0" u="none" strike="noStrike" cap="none">
              <a:solidFill>
                <a:srgbClr val="1155CC"/>
              </a:solidFill>
              <a:latin typeface="Karla"/>
              <a:ea typeface="Karla"/>
              <a:cs typeface="Karla"/>
              <a:sym typeface="Karla"/>
            </a:endParaRPr>
          </a:p>
        </p:txBody>
      </p:sp>
      <p:sp>
        <p:nvSpPr>
          <p:cNvPr id="523" name="Google Shape;523;g13eb8b0d703_0_82"/>
          <p:cNvSpPr/>
          <p:nvPr/>
        </p:nvSpPr>
        <p:spPr>
          <a:xfrm>
            <a:off x="4057650" y="3562900"/>
            <a:ext cx="1759500" cy="6927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1% for Crypto and fiat</a:t>
            </a:r>
            <a:endParaRPr sz="1400" b="0" i="0" u="none" strike="noStrike" cap="none">
              <a:solidFill>
                <a:schemeClr val="lt1"/>
              </a:solidFill>
              <a:latin typeface="Arial"/>
              <a:ea typeface="Arial"/>
              <a:cs typeface="Arial"/>
              <a:sym typeface="Arial"/>
            </a:endParaRPr>
          </a:p>
        </p:txBody>
      </p:sp>
      <p:sp>
        <p:nvSpPr>
          <p:cNvPr id="524" name="Google Shape;524;g13eb8b0d703_0_82"/>
          <p:cNvSpPr/>
          <p:nvPr/>
        </p:nvSpPr>
        <p:spPr>
          <a:xfrm>
            <a:off x="4055700" y="4392900"/>
            <a:ext cx="1759500" cy="9081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000">
                <a:solidFill>
                  <a:schemeClr val="lt1"/>
                </a:solidFill>
              </a:rPr>
              <a:t>All-around community</a:t>
            </a:r>
            <a:endParaRPr sz="1000" b="0" i="0" u="none" strike="noStrike" cap="none">
              <a:solidFill>
                <a:schemeClr val="lt1"/>
              </a:solidFill>
              <a:latin typeface="Arial"/>
              <a:ea typeface="Arial"/>
              <a:cs typeface="Arial"/>
              <a:sym typeface="Arial"/>
            </a:endParaRPr>
          </a:p>
        </p:txBody>
      </p:sp>
      <p:sp>
        <p:nvSpPr>
          <p:cNvPr id="525" name="Google Shape;525;g13eb8b0d703_0_82"/>
          <p:cNvSpPr/>
          <p:nvPr/>
        </p:nvSpPr>
        <p:spPr>
          <a:xfrm>
            <a:off x="8602238" y="1505151"/>
            <a:ext cx="2132700" cy="49494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g13eb8b0d703_0_82"/>
          <p:cNvSpPr/>
          <p:nvPr/>
        </p:nvSpPr>
        <p:spPr>
          <a:xfrm>
            <a:off x="8765375" y="4405700"/>
            <a:ext cx="1759500" cy="9786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100">
                <a:solidFill>
                  <a:schemeClr val="lt1"/>
                </a:solidFill>
                <a:latin typeface="Karla"/>
                <a:ea typeface="Karla"/>
                <a:cs typeface="Karla"/>
                <a:sym typeface="Karla"/>
              </a:rPr>
              <a:t>Nil</a:t>
            </a:r>
            <a:endParaRPr sz="1300" b="0" i="0" u="none" strike="noStrike" cap="none">
              <a:solidFill>
                <a:schemeClr val="lt1"/>
              </a:solidFill>
              <a:latin typeface="Arial"/>
              <a:ea typeface="Arial"/>
              <a:cs typeface="Arial"/>
              <a:sym typeface="Arial"/>
            </a:endParaRPr>
          </a:p>
        </p:txBody>
      </p:sp>
      <p:sp>
        <p:nvSpPr>
          <p:cNvPr id="527" name="Google Shape;527;g13eb8b0d703_0_82"/>
          <p:cNvSpPr/>
          <p:nvPr/>
        </p:nvSpPr>
        <p:spPr>
          <a:xfrm>
            <a:off x="6209388" y="1506608"/>
            <a:ext cx="2208600" cy="49494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g13eb8b0d703_0_82"/>
          <p:cNvSpPr/>
          <p:nvPr/>
        </p:nvSpPr>
        <p:spPr>
          <a:xfrm>
            <a:off x="8757300" y="3625379"/>
            <a:ext cx="1759500" cy="605700"/>
          </a:xfrm>
          <a:prstGeom prst="roundRect">
            <a:avLst>
              <a:gd name="adj" fmla="val 16667"/>
            </a:avLst>
          </a:prstGeom>
          <a:solidFill>
            <a:srgbClr val="11ABBC">
              <a:alpha val="756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1% for crypto </a:t>
            </a:r>
            <a:endParaRPr sz="1100">
              <a:solidFill>
                <a:schemeClr val="lt1"/>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2%-3% for fiat </a:t>
            </a:r>
            <a:endParaRPr sz="1100">
              <a:solidFill>
                <a:schemeClr val="lt1"/>
              </a:solidFill>
              <a:latin typeface="Karla"/>
              <a:ea typeface="Karla"/>
              <a:cs typeface="Karla"/>
              <a:sym typeface="Karla"/>
            </a:endParaRPr>
          </a:p>
        </p:txBody>
      </p:sp>
      <p:sp>
        <p:nvSpPr>
          <p:cNvPr id="529" name="Google Shape;529;g13eb8b0d703_0_82"/>
          <p:cNvSpPr/>
          <p:nvPr/>
        </p:nvSpPr>
        <p:spPr>
          <a:xfrm>
            <a:off x="6460775" y="4368450"/>
            <a:ext cx="1759500" cy="9081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Nil</a:t>
            </a:r>
            <a:endParaRPr sz="1100" b="0" i="0" u="none" strike="noStrike" cap="none">
              <a:solidFill>
                <a:schemeClr val="lt1"/>
              </a:solidFill>
              <a:latin typeface="Karla"/>
              <a:ea typeface="Karla"/>
              <a:cs typeface="Karla"/>
              <a:sym typeface="Karla"/>
            </a:endParaRPr>
          </a:p>
        </p:txBody>
      </p:sp>
      <p:sp>
        <p:nvSpPr>
          <p:cNvPr id="530" name="Google Shape;530;g13eb8b0d703_0_82"/>
          <p:cNvSpPr/>
          <p:nvPr/>
        </p:nvSpPr>
        <p:spPr>
          <a:xfrm>
            <a:off x="4079125" y="2156800"/>
            <a:ext cx="1759500" cy="6057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chemeClr val="lt1"/>
                </a:solidFill>
                <a:latin typeface="Karla"/>
                <a:ea typeface="Karla"/>
                <a:cs typeface="Karla"/>
                <a:sym typeface="Karla"/>
              </a:rPr>
              <a:t>Global</a:t>
            </a:r>
            <a:endParaRPr sz="1000" b="0" i="0" u="none" strike="noStrike" cap="none">
              <a:solidFill>
                <a:schemeClr val="lt1"/>
              </a:solidFill>
              <a:latin typeface="Arial"/>
              <a:ea typeface="Arial"/>
              <a:cs typeface="Arial"/>
              <a:sym typeface="Arial"/>
            </a:endParaRPr>
          </a:p>
        </p:txBody>
      </p:sp>
      <p:sp>
        <p:nvSpPr>
          <p:cNvPr id="531" name="Google Shape;531;g13eb8b0d703_0_82"/>
          <p:cNvSpPr txBox="1"/>
          <p:nvPr/>
        </p:nvSpPr>
        <p:spPr>
          <a:xfrm>
            <a:off x="2123425" y="2966125"/>
            <a:ext cx="1490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a:solidFill>
                  <a:srgbClr val="1155CC"/>
                </a:solidFill>
                <a:latin typeface="Karla"/>
                <a:ea typeface="Karla"/>
                <a:cs typeface="Karla"/>
                <a:sym typeface="Karla"/>
              </a:rPr>
              <a:t>Payment</a:t>
            </a:r>
            <a:endParaRPr sz="1100" b="1" i="0" u="none" strike="noStrike" cap="none">
              <a:solidFill>
                <a:srgbClr val="1155CC"/>
              </a:solidFill>
              <a:latin typeface="Karla"/>
              <a:ea typeface="Karla"/>
              <a:cs typeface="Karla"/>
              <a:sym typeface="Karla"/>
            </a:endParaRPr>
          </a:p>
        </p:txBody>
      </p:sp>
      <p:sp>
        <p:nvSpPr>
          <p:cNvPr id="532" name="Google Shape;532;g13eb8b0d703_0_82"/>
          <p:cNvSpPr txBox="1"/>
          <p:nvPr/>
        </p:nvSpPr>
        <p:spPr>
          <a:xfrm>
            <a:off x="2130030" y="3648426"/>
            <a:ext cx="1842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a:solidFill>
                  <a:srgbClr val="1155CC"/>
                </a:solidFill>
                <a:latin typeface="Karla"/>
                <a:ea typeface="Karla"/>
                <a:cs typeface="Karla"/>
                <a:sym typeface="Karla"/>
              </a:rPr>
              <a:t>Percentage Fee</a:t>
            </a:r>
            <a:endParaRPr sz="1100" b="1" i="0" u="none" strike="noStrike" cap="none">
              <a:solidFill>
                <a:srgbClr val="1155CC"/>
              </a:solidFill>
              <a:latin typeface="Karla"/>
              <a:ea typeface="Karla"/>
              <a:cs typeface="Karla"/>
              <a:sym typeface="Karla"/>
            </a:endParaRPr>
          </a:p>
        </p:txBody>
      </p:sp>
      <p:sp>
        <p:nvSpPr>
          <p:cNvPr id="533" name="Google Shape;533;g13eb8b0d703_0_82"/>
          <p:cNvSpPr txBox="1"/>
          <p:nvPr/>
        </p:nvSpPr>
        <p:spPr>
          <a:xfrm>
            <a:off x="2040500" y="4514250"/>
            <a:ext cx="18765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a:solidFill>
                  <a:srgbClr val="1155CC"/>
                </a:solidFill>
                <a:latin typeface="Karla"/>
                <a:ea typeface="Karla"/>
                <a:cs typeface="Karla"/>
                <a:sym typeface="Karla"/>
              </a:rPr>
              <a:t>Community Interaction</a:t>
            </a:r>
            <a:endParaRPr sz="1100" b="1" i="0" u="none" strike="noStrike" cap="none">
              <a:solidFill>
                <a:srgbClr val="1155CC"/>
              </a:solidFill>
              <a:latin typeface="Karla"/>
              <a:ea typeface="Karla"/>
              <a:cs typeface="Karla"/>
              <a:sym typeface="Karla"/>
            </a:endParaRPr>
          </a:p>
        </p:txBody>
      </p:sp>
      <p:sp>
        <p:nvSpPr>
          <p:cNvPr id="534" name="Google Shape;534;g13eb8b0d703_0_82"/>
          <p:cNvSpPr txBox="1"/>
          <p:nvPr/>
        </p:nvSpPr>
        <p:spPr>
          <a:xfrm>
            <a:off x="2065100" y="5531325"/>
            <a:ext cx="167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100" b="1">
                <a:solidFill>
                  <a:srgbClr val="1155CC"/>
                </a:solidFill>
                <a:latin typeface="Karla"/>
                <a:ea typeface="Karla"/>
                <a:cs typeface="Karla"/>
                <a:sym typeface="Karla"/>
              </a:rPr>
              <a:t>Profile Building</a:t>
            </a:r>
            <a:endParaRPr sz="1100" b="1" i="0" u="none" strike="noStrike" cap="none">
              <a:solidFill>
                <a:srgbClr val="1155CC"/>
              </a:solidFill>
              <a:latin typeface="Karla"/>
              <a:ea typeface="Karla"/>
              <a:cs typeface="Karla"/>
              <a:sym typeface="Karla"/>
            </a:endParaRPr>
          </a:p>
        </p:txBody>
      </p:sp>
      <p:sp>
        <p:nvSpPr>
          <p:cNvPr id="535" name="Google Shape;535;g13eb8b0d703_0_82"/>
          <p:cNvSpPr/>
          <p:nvPr/>
        </p:nvSpPr>
        <p:spPr>
          <a:xfrm>
            <a:off x="8698800" y="2097275"/>
            <a:ext cx="1876500" cy="6927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chemeClr val="lt1"/>
                </a:solidFill>
                <a:latin typeface="Karla"/>
                <a:ea typeface="Karla"/>
                <a:cs typeface="Karla"/>
                <a:sym typeface="Karla"/>
              </a:rPr>
              <a:t>United States</a:t>
            </a:r>
            <a:endParaRPr sz="1000" b="0" i="0" u="none" strike="noStrike" cap="none">
              <a:solidFill>
                <a:schemeClr val="lt1"/>
              </a:solidFill>
              <a:latin typeface="Karla"/>
              <a:ea typeface="Karla"/>
              <a:cs typeface="Karla"/>
              <a:sym typeface="Karla"/>
            </a:endParaRPr>
          </a:p>
        </p:txBody>
      </p:sp>
      <p:sp>
        <p:nvSpPr>
          <p:cNvPr id="536" name="Google Shape;536;g13eb8b0d703_0_82"/>
          <p:cNvSpPr/>
          <p:nvPr/>
        </p:nvSpPr>
        <p:spPr>
          <a:xfrm>
            <a:off x="6398575" y="2097275"/>
            <a:ext cx="1759500" cy="6927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000"/>
              <a:buFont typeface="Arial"/>
              <a:buNone/>
            </a:pPr>
            <a:r>
              <a:rPr lang="en-US" sz="1000">
                <a:solidFill>
                  <a:schemeClr val="lt1"/>
                </a:solidFill>
                <a:latin typeface="Karla"/>
                <a:ea typeface="Karla"/>
                <a:cs typeface="Karla"/>
                <a:sym typeface="Karla"/>
              </a:rPr>
              <a:t>United States</a:t>
            </a:r>
            <a:r>
              <a:rPr lang="en-US" sz="1200" b="1" i="0" u="none" strike="noStrike" cap="none">
                <a:solidFill>
                  <a:srgbClr val="434343"/>
                </a:solidFill>
                <a:latin typeface="Karla"/>
                <a:ea typeface="Karla"/>
                <a:cs typeface="Karla"/>
                <a:sym typeface="Karla"/>
              </a:rPr>
              <a:t> </a:t>
            </a:r>
            <a:endParaRPr sz="12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Karla"/>
              <a:ea typeface="Karla"/>
              <a:cs typeface="Karla"/>
              <a:sym typeface="Karla"/>
            </a:endParaRPr>
          </a:p>
        </p:txBody>
      </p:sp>
      <p:sp>
        <p:nvSpPr>
          <p:cNvPr id="537" name="Google Shape;537;g13eb8b0d703_0_82"/>
          <p:cNvSpPr/>
          <p:nvPr/>
        </p:nvSpPr>
        <p:spPr>
          <a:xfrm>
            <a:off x="4108200" y="2875850"/>
            <a:ext cx="1674900" cy="605700"/>
          </a:xfrm>
          <a:prstGeom prst="roundRect">
            <a:avLst>
              <a:gd name="adj" fmla="val 16667"/>
            </a:avLst>
          </a:prstGeom>
          <a:solidFill>
            <a:srgbClr val="7278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chemeClr val="lt1"/>
                </a:solidFill>
                <a:latin typeface="Karla"/>
                <a:ea typeface="Karla"/>
                <a:cs typeface="Karla"/>
                <a:sym typeface="Karla"/>
              </a:rPr>
              <a:t>Crypto + Fiat</a:t>
            </a:r>
            <a:endParaRPr sz="1000" b="0" i="0" u="none" strike="noStrike" cap="none">
              <a:solidFill>
                <a:schemeClr val="lt1"/>
              </a:solidFill>
              <a:latin typeface="Arial"/>
              <a:ea typeface="Arial"/>
              <a:cs typeface="Arial"/>
              <a:sym typeface="Arial"/>
            </a:endParaRPr>
          </a:p>
        </p:txBody>
      </p:sp>
      <p:sp>
        <p:nvSpPr>
          <p:cNvPr id="538" name="Google Shape;538;g13eb8b0d703_0_82"/>
          <p:cNvSpPr/>
          <p:nvPr/>
        </p:nvSpPr>
        <p:spPr>
          <a:xfrm>
            <a:off x="6433950" y="2888325"/>
            <a:ext cx="1759500" cy="605700"/>
          </a:xfrm>
          <a:prstGeom prst="roundRect">
            <a:avLst>
              <a:gd name="adj" fmla="val 16667"/>
            </a:avLst>
          </a:prstGeom>
          <a:solidFill>
            <a:srgbClr val="7278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00">
                <a:solidFill>
                  <a:schemeClr val="lt1"/>
                </a:solidFill>
                <a:latin typeface="Karla"/>
                <a:ea typeface="Karla"/>
                <a:cs typeface="Karla"/>
                <a:sym typeface="Karla"/>
              </a:rPr>
              <a:t>Crypto</a:t>
            </a:r>
            <a:endParaRPr sz="800" b="0" i="0" u="none" strike="noStrike" cap="none">
              <a:solidFill>
                <a:schemeClr val="lt1"/>
              </a:solidFill>
              <a:latin typeface="Arial"/>
              <a:ea typeface="Arial"/>
              <a:cs typeface="Arial"/>
              <a:sym typeface="Arial"/>
            </a:endParaRPr>
          </a:p>
        </p:txBody>
      </p:sp>
      <p:sp>
        <p:nvSpPr>
          <p:cNvPr id="539" name="Google Shape;539;g13eb8b0d703_0_82"/>
          <p:cNvSpPr/>
          <p:nvPr/>
        </p:nvSpPr>
        <p:spPr>
          <a:xfrm>
            <a:off x="8761525" y="2888225"/>
            <a:ext cx="1759500" cy="605700"/>
          </a:xfrm>
          <a:prstGeom prst="roundRect">
            <a:avLst>
              <a:gd name="adj" fmla="val 16667"/>
            </a:avLst>
          </a:prstGeom>
          <a:solidFill>
            <a:srgbClr val="7278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a:solidFill>
                  <a:schemeClr val="lt1"/>
                </a:solidFill>
                <a:latin typeface="Karla"/>
                <a:ea typeface="Karla"/>
                <a:cs typeface="Karla"/>
                <a:sym typeface="Karla"/>
              </a:rPr>
              <a:t>Crypto + fiat</a:t>
            </a:r>
            <a:endParaRPr sz="800" b="0" i="0" u="none" strike="noStrike" cap="none">
              <a:solidFill>
                <a:schemeClr val="lt1"/>
              </a:solidFill>
              <a:latin typeface="Arial"/>
              <a:ea typeface="Arial"/>
              <a:cs typeface="Arial"/>
              <a:sym typeface="Arial"/>
            </a:endParaRPr>
          </a:p>
        </p:txBody>
      </p:sp>
      <p:sp>
        <p:nvSpPr>
          <p:cNvPr id="540" name="Google Shape;540;g13eb8b0d703_0_82"/>
          <p:cNvSpPr/>
          <p:nvPr/>
        </p:nvSpPr>
        <p:spPr>
          <a:xfrm>
            <a:off x="6433950" y="3590238"/>
            <a:ext cx="1759500" cy="6057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5% for crypto</a:t>
            </a:r>
            <a:endParaRPr sz="1400" b="0" i="0" u="none" strike="noStrike" cap="none">
              <a:solidFill>
                <a:schemeClr val="lt1"/>
              </a:solidFill>
              <a:latin typeface="Arial"/>
              <a:ea typeface="Arial"/>
              <a:cs typeface="Arial"/>
              <a:sym typeface="Arial"/>
            </a:endParaRPr>
          </a:p>
        </p:txBody>
      </p:sp>
      <p:sp>
        <p:nvSpPr>
          <p:cNvPr id="541" name="Google Shape;541;g13eb8b0d703_0_82"/>
          <p:cNvSpPr/>
          <p:nvPr/>
        </p:nvSpPr>
        <p:spPr>
          <a:xfrm>
            <a:off x="4102525" y="5634525"/>
            <a:ext cx="1674900" cy="4863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100">
                <a:solidFill>
                  <a:schemeClr val="lt1"/>
                </a:solidFill>
                <a:latin typeface="Karla"/>
                <a:ea typeface="Karla"/>
                <a:cs typeface="Karla"/>
                <a:sym typeface="Karla"/>
              </a:rPr>
              <a:t>Avatar profile can be upgraded over time</a:t>
            </a:r>
            <a:endParaRPr sz="1400" b="0" i="0" u="none" strike="noStrike" cap="none">
              <a:solidFill>
                <a:schemeClr val="lt1"/>
              </a:solidFill>
              <a:latin typeface="Arial"/>
              <a:ea typeface="Arial"/>
              <a:cs typeface="Arial"/>
              <a:sym typeface="Arial"/>
            </a:endParaRPr>
          </a:p>
        </p:txBody>
      </p:sp>
      <p:sp>
        <p:nvSpPr>
          <p:cNvPr id="542" name="Google Shape;542;g13eb8b0d703_0_82"/>
          <p:cNvSpPr/>
          <p:nvPr/>
        </p:nvSpPr>
        <p:spPr>
          <a:xfrm>
            <a:off x="6518550" y="5601450"/>
            <a:ext cx="1674900" cy="4863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Nil</a:t>
            </a:r>
            <a:endParaRPr sz="1400" b="0" i="0" u="none" strike="noStrike" cap="none">
              <a:solidFill>
                <a:schemeClr val="lt1"/>
              </a:solidFill>
              <a:latin typeface="Arial"/>
              <a:ea typeface="Arial"/>
              <a:cs typeface="Arial"/>
              <a:sym typeface="Arial"/>
            </a:endParaRPr>
          </a:p>
        </p:txBody>
      </p:sp>
      <p:sp>
        <p:nvSpPr>
          <p:cNvPr id="543" name="Google Shape;543;g13eb8b0d703_0_82"/>
          <p:cNvSpPr/>
          <p:nvPr/>
        </p:nvSpPr>
        <p:spPr>
          <a:xfrm>
            <a:off x="8816200" y="5542625"/>
            <a:ext cx="1674900" cy="79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Nil</a:t>
            </a:r>
            <a:endParaRPr sz="1400" b="0" i="0" u="none" strike="noStrike" cap="none">
              <a:solidFill>
                <a:schemeClr val="lt1"/>
              </a:solidFill>
              <a:latin typeface="Arial"/>
              <a:ea typeface="Arial"/>
              <a:cs typeface="Arial"/>
              <a:sym typeface="Arial"/>
            </a:endParaRPr>
          </a:p>
        </p:txBody>
      </p:sp>
      <p:pic>
        <p:nvPicPr>
          <p:cNvPr id="544" name="Google Shape;544;g13eb8b0d703_0_82"/>
          <p:cNvPicPr preferRelativeResize="0"/>
          <p:nvPr/>
        </p:nvPicPr>
        <p:blipFill rotWithShape="1">
          <a:blip r:embed="rId3">
            <a:alphaModFix/>
          </a:blip>
          <a:srcRect/>
          <a:stretch/>
        </p:blipFill>
        <p:spPr>
          <a:xfrm>
            <a:off x="1473750" y="2081325"/>
            <a:ext cx="697800" cy="697800"/>
          </a:xfrm>
          <a:prstGeom prst="rect">
            <a:avLst/>
          </a:prstGeom>
          <a:noFill/>
          <a:ln>
            <a:noFill/>
          </a:ln>
        </p:spPr>
      </p:pic>
      <p:pic>
        <p:nvPicPr>
          <p:cNvPr id="545" name="Google Shape;545;g13eb8b0d703_0_82"/>
          <p:cNvPicPr preferRelativeResize="0"/>
          <p:nvPr/>
        </p:nvPicPr>
        <p:blipFill rotWithShape="1">
          <a:blip r:embed="rId4">
            <a:alphaModFix/>
          </a:blip>
          <a:srcRect/>
          <a:stretch/>
        </p:blipFill>
        <p:spPr>
          <a:xfrm>
            <a:off x="1503850" y="2825238"/>
            <a:ext cx="697800" cy="697800"/>
          </a:xfrm>
          <a:prstGeom prst="rect">
            <a:avLst/>
          </a:prstGeom>
          <a:noFill/>
          <a:ln>
            <a:noFill/>
          </a:ln>
        </p:spPr>
      </p:pic>
      <p:pic>
        <p:nvPicPr>
          <p:cNvPr id="546" name="Google Shape;546;g13eb8b0d703_0_82"/>
          <p:cNvPicPr preferRelativeResize="0"/>
          <p:nvPr/>
        </p:nvPicPr>
        <p:blipFill rotWithShape="1">
          <a:blip r:embed="rId5">
            <a:alphaModFix/>
          </a:blip>
          <a:srcRect/>
          <a:stretch/>
        </p:blipFill>
        <p:spPr>
          <a:xfrm>
            <a:off x="1473750" y="4503644"/>
            <a:ext cx="697800" cy="697800"/>
          </a:xfrm>
          <a:prstGeom prst="rect">
            <a:avLst/>
          </a:prstGeom>
          <a:noFill/>
          <a:ln>
            <a:noFill/>
          </a:ln>
        </p:spPr>
      </p:pic>
      <p:pic>
        <p:nvPicPr>
          <p:cNvPr id="547" name="Google Shape;547;g13eb8b0d703_0_82"/>
          <p:cNvPicPr preferRelativeResize="0"/>
          <p:nvPr/>
        </p:nvPicPr>
        <p:blipFill rotWithShape="1">
          <a:blip r:embed="rId6">
            <a:alphaModFix/>
          </a:blip>
          <a:srcRect/>
          <a:stretch/>
        </p:blipFill>
        <p:spPr>
          <a:xfrm>
            <a:off x="1503850" y="5504523"/>
            <a:ext cx="697800" cy="697800"/>
          </a:xfrm>
          <a:prstGeom prst="rect">
            <a:avLst/>
          </a:prstGeom>
          <a:noFill/>
          <a:ln>
            <a:noFill/>
          </a:ln>
        </p:spPr>
      </p:pic>
      <p:pic>
        <p:nvPicPr>
          <p:cNvPr id="548" name="Google Shape;548;g13eb8b0d703_0_82"/>
          <p:cNvPicPr preferRelativeResize="0"/>
          <p:nvPr/>
        </p:nvPicPr>
        <p:blipFill rotWithShape="1">
          <a:blip r:embed="rId7">
            <a:alphaModFix/>
          </a:blip>
          <a:srcRect/>
          <a:stretch/>
        </p:blipFill>
        <p:spPr>
          <a:xfrm>
            <a:off x="1457050" y="3502662"/>
            <a:ext cx="791400" cy="791400"/>
          </a:xfrm>
          <a:prstGeom prst="rect">
            <a:avLst/>
          </a:prstGeom>
          <a:noFill/>
          <a:ln>
            <a:noFill/>
          </a:ln>
        </p:spPr>
      </p:pic>
      <p:sp>
        <p:nvSpPr>
          <p:cNvPr id="549" name="Google Shape;549;g13eb8b0d703_0_82"/>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Market analysis</a:t>
            </a:r>
            <a:endParaRPr sz="1400" b="1" i="0" u="none" strike="noStrike" cap="none">
              <a:solidFill>
                <a:srgbClr val="3D85C6"/>
              </a:solidFill>
              <a:latin typeface="Nunito"/>
              <a:ea typeface="Nunito"/>
              <a:cs typeface="Nunito"/>
              <a:sym typeface="Nunito"/>
            </a:endParaRPr>
          </a:p>
        </p:txBody>
      </p:sp>
      <p:sp>
        <p:nvSpPr>
          <p:cNvPr id="550" name="Google Shape;550;g13eb8b0d703_0_82"/>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Competitor analysis</a:t>
            </a:r>
            <a:endParaRPr sz="1800" b="1">
              <a:solidFill>
                <a:schemeClr val="dk1"/>
              </a:solidFill>
              <a:latin typeface="Lato"/>
              <a:ea typeface="Lato"/>
              <a:cs typeface="Lato"/>
              <a:sym typeface="Lato"/>
            </a:endParaRPr>
          </a:p>
        </p:txBody>
      </p:sp>
      <p:pic>
        <p:nvPicPr>
          <p:cNvPr id="551" name="Google Shape;551;g13eb8b0d703_0_82"/>
          <p:cNvPicPr preferRelativeResize="0"/>
          <p:nvPr/>
        </p:nvPicPr>
        <p:blipFill>
          <a:blip r:embed="rId8">
            <a:alphaModFix/>
          </a:blip>
          <a:stretch>
            <a:fillRect/>
          </a:stretch>
        </p:blipFill>
        <p:spPr>
          <a:xfrm>
            <a:off x="4213525" y="1257829"/>
            <a:ext cx="1490700" cy="592573"/>
          </a:xfrm>
          <a:prstGeom prst="rect">
            <a:avLst/>
          </a:prstGeom>
          <a:noFill/>
          <a:ln w="9525" cap="flat" cmpd="sng">
            <a:solidFill>
              <a:schemeClr val="accent1"/>
            </a:solidFill>
            <a:prstDash val="dash"/>
            <a:round/>
            <a:headEnd type="none" w="sm" len="sm"/>
            <a:tailEnd type="none" w="sm" len="sm"/>
          </a:ln>
        </p:spPr>
      </p:pic>
      <p:pic>
        <p:nvPicPr>
          <p:cNvPr id="552" name="Google Shape;552;g13eb8b0d703_0_82"/>
          <p:cNvPicPr preferRelativeResize="0"/>
          <p:nvPr/>
        </p:nvPicPr>
        <p:blipFill>
          <a:blip r:embed="rId9">
            <a:alphaModFix/>
          </a:blip>
          <a:stretch>
            <a:fillRect/>
          </a:stretch>
        </p:blipFill>
        <p:spPr>
          <a:xfrm>
            <a:off x="6650838" y="1254555"/>
            <a:ext cx="1325724" cy="597349"/>
          </a:xfrm>
          <a:prstGeom prst="rect">
            <a:avLst/>
          </a:prstGeom>
          <a:noFill/>
          <a:ln w="9525" cap="flat" cmpd="sng">
            <a:solidFill>
              <a:schemeClr val="accent1"/>
            </a:solidFill>
            <a:prstDash val="dash"/>
            <a:round/>
            <a:headEnd type="none" w="sm" len="sm"/>
            <a:tailEnd type="none" w="sm" len="sm"/>
          </a:ln>
        </p:spPr>
      </p:pic>
      <p:pic>
        <p:nvPicPr>
          <p:cNvPr id="553" name="Google Shape;553;g13eb8b0d703_0_82"/>
          <p:cNvPicPr preferRelativeResize="0"/>
          <p:nvPr/>
        </p:nvPicPr>
        <p:blipFill>
          <a:blip r:embed="rId10">
            <a:alphaModFix/>
          </a:blip>
          <a:stretch>
            <a:fillRect/>
          </a:stretch>
        </p:blipFill>
        <p:spPr>
          <a:xfrm>
            <a:off x="9026069" y="1237213"/>
            <a:ext cx="1285069" cy="632016"/>
          </a:xfrm>
          <a:prstGeom prst="rect">
            <a:avLst/>
          </a:prstGeom>
          <a:noFill/>
          <a:ln w="19050" cap="flat" cmpd="sng">
            <a:solidFill>
              <a:schemeClr val="accent1"/>
            </a:solidFill>
            <a:prstDash val="dot"/>
            <a:round/>
            <a:headEnd type="none" w="sm" len="sm"/>
            <a:tailEnd type="none" w="sm" len="sm"/>
          </a:ln>
          <a:effectLst>
            <a:outerShdw blurRad="57150" dist="57150" dir="2820000" algn="bl" rotWithShape="0">
              <a:srgbClr val="ACCBF9">
                <a:alpha val="49410"/>
              </a:srgbClr>
            </a:outerShdw>
          </a:effectLst>
        </p:spPr>
      </p:pic>
      <p:grpSp>
        <p:nvGrpSpPr>
          <p:cNvPr id="554" name="Google Shape;554;g13eb8b0d703_0_82"/>
          <p:cNvGrpSpPr/>
          <p:nvPr/>
        </p:nvGrpSpPr>
        <p:grpSpPr>
          <a:xfrm>
            <a:off x="310434" y="6542305"/>
            <a:ext cx="7814989" cy="183066"/>
            <a:chOff x="1239529" y="6482972"/>
            <a:chExt cx="7094861" cy="182719"/>
          </a:xfrm>
        </p:grpSpPr>
        <p:sp>
          <p:nvSpPr>
            <p:cNvPr id="555" name="Google Shape;555;g13eb8b0d703_0_82"/>
            <p:cNvSpPr/>
            <p:nvPr/>
          </p:nvSpPr>
          <p:spPr>
            <a:xfrm>
              <a:off x="1239529" y="6482972"/>
              <a:ext cx="1830300" cy="1827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556" name="Google Shape;556;g13eb8b0d703_0_82"/>
            <p:cNvSpPr/>
            <p:nvPr/>
          </p:nvSpPr>
          <p:spPr>
            <a:xfrm>
              <a:off x="2995949" y="6482972"/>
              <a:ext cx="1828800" cy="182700"/>
            </a:xfrm>
            <a:prstGeom prst="chevron">
              <a:avLst>
                <a:gd name="adj" fmla="val 50000"/>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557" name="Google Shape;557;g13eb8b0d703_0_82"/>
            <p:cNvSpPr/>
            <p:nvPr/>
          </p:nvSpPr>
          <p:spPr>
            <a:xfrm>
              <a:off x="4750770" y="6482972"/>
              <a:ext cx="1828800" cy="1827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558" name="Google Shape;558;g13eb8b0d703_0_82"/>
            <p:cNvSpPr/>
            <p:nvPr/>
          </p:nvSpPr>
          <p:spPr>
            <a:xfrm>
              <a:off x="6505590" y="6482991"/>
              <a:ext cx="1828800" cy="182700"/>
            </a:xfrm>
            <a:prstGeom prst="chevron">
              <a:avLst>
                <a:gd name="adj" fmla="val 50000"/>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559" name="Google Shape;559;g13eb8b0d703_0_82"/>
          <p:cNvSpPr/>
          <p:nvPr/>
        </p:nvSpPr>
        <p:spPr>
          <a:xfrm>
            <a:off x="8044177" y="6541999"/>
            <a:ext cx="2014500" cy="183300"/>
          </a:xfrm>
          <a:prstGeom prst="chevron">
            <a:avLst>
              <a:gd name="adj" fmla="val 50000"/>
            </a:avLst>
          </a:prstGeom>
          <a:solidFill>
            <a:srgbClr val="00C7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560" name="Google Shape;560;g13eb8b0d703_0_82"/>
          <p:cNvSpPr/>
          <p:nvPr/>
        </p:nvSpPr>
        <p:spPr>
          <a:xfrm>
            <a:off x="9977162" y="6541340"/>
            <a:ext cx="2014500" cy="1833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13eb8b0d703_0_221"/>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Market analysis</a:t>
            </a:r>
            <a:endParaRPr sz="1400" b="1" i="0" u="none" strike="noStrike" cap="none">
              <a:solidFill>
                <a:srgbClr val="3D85C6"/>
              </a:solidFill>
              <a:latin typeface="Nunito"/>
              <a:ea typeface="Nunito"/>
              <a:cs typeface="Nunito"/>
              <a:sym typeface="Nunito"/>
            </a:endParaRPr>
          </a:p>
        </p:txBody>
      </p:sp>
      <p:sp>
        <p:nvSpPr>
          <p:cNvPr id="567" name="Google Shape;567;g13eb8b0d703_0_221"/>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Competitor Valuation</a:t>
            </a:r>
            <a:endParaRPr sz="1800" b="1">
              <a:solidFill>
                <a:schemeClr val="dk1"/>
              </a:solidFill>
              <a:latin typeface="Lato"/>
              <a:ea typeface="Lato"/>
              <a:cs typeface="Lato"/>
              <a:sym typeface="Lato"/>
            </a:endParaRPr>
          </a:p>
        </p:txBody>
      </p:sp>
      <p:grpSp>
        <p:nvGrpSpPr>
          <p:cNvPr id="568" name="Google Shape;568;g13eb8b0d703_0_221"/>
          <p:cNvGrpSpPr/>
          <p:nvPr/>
        </p:nvGrpSpPr>
        <p:grpSpPr>
          <a:xfrm>
            <a:off x="310434" y="6542305"/>
            <a:ext cx="7814989" cy="183066"/>
            <a:chOff x="1239529" y="6482972"/>
            <a:chExt cx="7094861" cy="182719"/>
          </a:xfrm>
        </p:grpSpPr>
        <p:sp>
          <p:nvSpPr>
            <p:cNvPr id="569" name="Google Shape;569;g13eb8b0d703_0_221"/>
            <p:cNvSpPr/>
            <p:nvPr/>
          </p:nvSpPr>
          <p:spPr>
            <a:xfrm>
              <a:off x="1239529" y="6482972"/>
              <a:ext cx="1830300" cy="1827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570" name="Google Shape;570;g13eb8b0d703_0_221"/>
            <p:cNvSpPr/>
            <p:nvPr/>
          </p:nvSpPr>
          <p:spPr>
            <a:xfrm>
              <a:off x="2995949" y="6482972"/>
              <a:ext cx="1828800" cy="182700"/>
            </a:xfrm>
            <a:prstGeom prst="chevron">
              <a:avLst>
                <a:gd name="adj" fmla="val 50000"/>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571" name="Google Shape;571;g13eb8b0d703_0_221"/>
            <p:cNvSpPr/>
            <p:nvPr/>
          </p:nvSpPr>
          <p:spPr>
            <a:xfrm>
              <a:off x="4750770" y="6482972"/>
              <a:ext cx="1828800" cy="1827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572" name="Google Shape;572;g13eb8b0d703_0_221"/>
            <p:cNvSpPr/>
            <p:nvPr/>
          </p:nvSpPr>
          <p:spPr>
            <a:xfrm>
              <a:off x="6505590" y="6482991"/>
              <a:ext cx="1828800" cy="182700"/>
            </a:xfrm>
            <a:prstGeom prst="chevron">
              <a:avLst>
                <a:gd name="adj" fmla="val 50000"/>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573" name="Google Shape;573;g13eb8b0d703_0_221"/>
          <p:cNvSpPr/>
          <p:nvPr/>
        </p:nvSpPr>
        <p:spPr>
          <a:xfrm>
            <a:off x="8044177" y="6541999"/>
            <a:ext cx="2014500" cy="183300"/>
          </a:xfrm>
          <a:prstGeom prst="chevron">
            <a:avLst>
              <a:gd name="adj" fmla="val 50000"/>
            </a:avLst>
          </a:prstGeom>
          <a:solidFill>
            <a:srgbClr val="00C7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574" name="Google Shape;574;g13eb8b0d703_0_221"/>
          <p:cNvSpPr/>
          <p:nvPr/>
        </p:nvSpPr>
        <p:spPr>
          <a:xfrm>
            <a:off x="9977162" y="6541340"/>
            <a:ext cx="2014500" cy="1833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grpSp>
        <p:nvGrpSpPr>
          <p:cNvPr id="575" name="Google Shape;575;g13eb8b0d703_0_221"/>
          <p:cNvGrpSpPr/>
          <p:nvPr/>
        </p:nvGrpSpPr>
        <p:grpSpPr>
          <a:xfrm>
            <a:off x="2662501" y="1763225"/>
            <a:ext cx="3133500" cy="4209000"/>
            <a:chOff x="8618638" y="1766400"/>
            <a:chExt cx="3133500" cy="4209000"/>
          </a:xfrm>
        </p:grpSpPr>
        <p:sp>
          <p:nvSpPr>
            <p:cNvPr id="576" name="Google Shape;576;g13eb8b0d703_0_221"/>
            <p:cNvSpPr/>
            <p:nvPr/>
          </p:nvSpPr>
          <p:spPr>
            <a:xfrm>
              <a:off x="8618638" y="1766400"/>
              <a:ext cx="3133500" cy="4209000"/>
            </a:xfrm>
            <a:prstGeom prst="roundRect">
              <a:avLst>
                <a:gd name="adj" fmla="val 16667"/>
              </a:avLst>
            </a:prstGeom>
            <a:solidFill>
              <a:srgbClr val="E9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g13eb8b0d703_0_221"/>
            <p:cNvSpPr txBox="1"/>
            <p:nvPr/>
          </p:nvSpPr>
          <p:spPr>
            <a:xfrm>
              <a:off x="8952863" y="2340300"/>
              <a:ext cx="2465100" cy="1169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1">
                  <a:solidFill>
                    <a:srgbClr val="434343"/>
                  </a:solidFill>
                  <a:latin typeface="Karla"/>
                  <a:ea typeface="Karla"/>
                  <a:cs typeface="Karla"/>
                  <a:sym typeface="Karla"/>
                </a:rPr>
                <a:t>Shift4 Buys Crypto Donation Firm The Giving Block for Up to $300M- CoinDesk</a:t>
              </a:r>
              <a:endParaRPr sz="1600" b="1" i="0" u="none" strike="noStrike" cap="none">
                <a:solidFill>
                  <a:srgbClr val="35333C"/>
                </a:solidFill>
                <a:latin typeface="Karla"/>
                <a:ea typeface="Karla"/>
                <a:cs typeface="Karla"/>
                <a:sym typeface="Karla"/>
              </a:endParaRPr>
            </a:p>
          </p:txBody>
        </p:sp>
        <p:sp>
          <p:nvSpPr>
            <p:cNvPr id="578" name="Google Shape;578;g13eb8b0d703_0_221"/>
            <p:cNvSpPr/>
            <p:nvPr/>
          </p:nvSpPr>
          <p:spPr>
            <a:xfrm>
              <a:off x="8810488" y="4583800"/>
              <a:ext cx="2749800" cy="10482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1">
                  <a:solidFill>
                    <a:srgbClr val="353A85"/>
                  </a:solidFill>
                  <a:latin typeface="Karla"/>
                  <a:ea typeface="Karla"/>
                  <a:cs typeface="Karla"/>
                  <a:sym typeface="Karla"/>
                </a:rPr>
                <a:t>Company valued at $300 million</a:t>
              </a:r>
              <a:endParaRPr sz="1350" b="1" i="0" u="none" strike="noStrike" cap="none">
                <a:solidFill>
                  <a:srgbClr val="353A85"/>
                </a:solidFill>
                <a:latin typeface="Karla"/>
                <a:ea typeface="Karla"/>
                <a:cs typeface="Karla"/>
                <a:sym typeface="Karla"/>
              </a:endParaRPr>
            </a:p>
          </p:txBody>
        </p:sp>
      </p:grpSp>
      <p:grpSp>
        <p:nvGrpSpPr>
          <p:cNvPr id="579" name="Google Shape;579;g13eb8b0d703_0_221"/>
          <p:cNvGrpSpPr/>
          <p:nvPr/>
        </p:nvGrpSpPr>
        <p:grpSpPr>
          <a:xfrm>
            <a:off x="6395976" y="1763225"/>
            <a:ext cx="3133500" cy="4209000"/>
            <a:chOff x="4551563" y="1766400"/>
            <a:chExt cx="3133500" cy="4209000"/>
          </a:xfrm>
        </p:grpSpPr>
        <p:sp>
          <p:nvSpPr>
            <p:cNvPr id="580" name="Google Shape;580;g13eb8b0d703_0_221"/>
            <p:cNvSpPr/>
            <p:nvPr/>
          </p:nvSpPr>
          <p:spPr>
            <a:xfrm>
              <a:off x="4551563" y="1766400"/>
              <a:ext cx="3133500" cy="4209000"/>
            </a:xfrm>
            <a:prstGeom prst="roundRect">
              <a:avLst>
                <a:gd name="adj" fmla="val 16667"/>
              </a:avLst>
            </a:prstGeom>
            <a:solidFill>
              <a:srgbClr val="E9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g13eb8b0d703_0_221"/>
            <p:cNvSpPr txBox="1"/>
            <p:nvPr/>
          </p:nvSpPr>
          <p:spPr>
            <a:xfrm>
              <a:off x="4863454" y="2320800"/>
              <a:ext cx="2465100" cy="1354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600" b="1">
                  <a:solidFill>
                    <a:srgbClr val="434343"/>
                  </a:solidFill>
                  <a:latin typeface="Karla"/>
                  <a:ea typeface="Karla"/>
                  <a:cs typeface="Karla"/>
                  <a:sym typeface="Karla"/>
                </a:rPr>
                <a:t>GoFundMe’s Valuation Rises To Around $600M-$650M In Latest Funding Round</a:t>
              </a:r>
              <a:endParaRPr sz="16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a:solidFill>
                  <a:srgbClr val="666666"/>
                </a:solidFill>
                <a:latin typeface="Karla"/>
                <a:ea typeface="Karla"/>
                <a:cs typeface="Karla"/>
                <a:sym typeface="Karla"/>
              </a:endParaRPr>
            </a:p>
          </p:txBody>
        </p:sp>
        <p:sp>
          <p:nvSpPr>
            <p:cNvPr id="582" name="Google Shape;582;g13eb8b0d703_0_221"/>
            <p:cNvSpPr/>
            <p:nvPr/>
          </p:nvSpPr>
          <p:spPr>
            <a:xfrm>
              <a:off x="4721088" y="4597900"/>
              <a:ext cx="2749800" cy="10482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1">
                  <a:solidFill>
                    <a:srgbClr val="353A85"/>
                  </a:solidFill>
                  <a:latin typeface="Karla"/>
                  <a:ea typeface="Karla"/>
                  <a:cs typeface="Karla"/>
                  <a:sym typeface="Karla"/>
                </a:rPr>
                <a:t>Company valued at $600-$650 million</a:t>
              </a:r>
              <a:endParaRPr sz="1350" b="1" i="0" u="none" strike="noStrike" cap="none">
                <a:solidFill>
                  <a:srgbClr val="353A85"/>
                </a:solidFill>
                <a:latin typeface="Karla"/>
                <a:ea typeface="Karla"/>
                <a:cs typeface="Karla"/>
                <a:sym typeface="Karla"/>
              </a:endParaRPr>
            </a:p>
          </p:txBody>
        </p:sp>
      </p:grpSp>
      <p:pic>
        <p:nvPicPr>
          <p:cNvPr id="583" name="Google Shape;583;g13eb8b0d703_0_221"/>
          <p:cNvPicPr preferRelativeResize="0"/>
          <p:nvPr/>
        </p:nvPicPr>
        <p:blipFill>
          <a:blip r:embed="rId3">
            <a:alphaModFix/>
          </a:blip>
          <a:stretch>
            <a:fillRect/>
          </a:stretch>
        </p:blipFill>
        <p:spPr>
          <a:xfrm>
            <a:off x="3371425" y="1469725"/>
            <a:ext cx="1692993" cy="762851"/>
          </a:xfrm>
          <a:prstGeom prst="rect">
            <a:avLst/>
          </a:prstGeom>
          <a:noFill/>
          <a:ln w="9525" cap="flat" cmpd="sng">
            <a:solidFill>
              <a:schemeClr val="accent1"/>
            </a:solidFill>
            <a:prstDash val="dash"/>
            <a:round/>
            <a:headEnd type="none" w="sm" len="sm"/>
            <a:tailEnd type="none" w="sm" len="sm"/>
          </a:ln>
        </p:spPr>
      </p:pic>
      <p:pic>
        <p:nvPicPr>
          <p:cNvPr id="584" name="Google Shape;584;g13eb8b0d703_0_221"/>
          <p:cNvPicPr preferRelativeResize="0"/>
          <p:nvPr/>
        </p:nvPicPr>
        <p:blipFill>
          <a:blip r:embed="rId4">
            <a:alphaModFix/>
          </a:blip>
          <a:stretch>
            <a:fillRect/>
          </a:stretch>
        </p:blipFill>
        <p:spPr>
          <a:xfrm>
            <a:off x="7470488" y="1248100"/>
            <a:ext cx="984475" cy="984475"/>
          </a:xfrm>
          <a:prstGeom prst="rect">
            <a:avLst/>
          </a:prstGeom>
          <a:noFill/>
          <a:ln w="9525" cap="flat" cmpd="sng">
            <a:solidFill>
              <a:srgbClr val="0070C0"/>
            </a:solidFill>
            <a:prstDash val="dash"/>
            <a:round/>
            <a:headEnd type="none" w="sm" len="sm"/>
            <a:tailEnd type="none" w="sm" len="sm"/>
          </a:ln>
        </p:spPr>
      </p:pic>
      <p:sp>
        <p:nvSpPr>
          <p:cNvPr id="585" name="Google Shape;585;g13eb8b0d703_0_221"/>
          <p:cNvSpPr txBox="1"/>
          <p:nvPr/>
        </p:nvSpPr>
        <p:spPr>
          <a:xfrm>
            <a:off x="10534650" y="5791202"/>
            <a:ext cx="1548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Lato"/>
                <a:ea typeface="Lato"/>
                <a:cs typeface="Lato"/>
                <a:sym typeface="Lato"/>
              </a:rPr>
              <a:t>*All figures are in USD</a:t>
            </a:r>
            <a:endParaRPr sz="1200" b="1" i="0" u="none" strike="noStrike" cap="none">
              <a:solidFill>
                <a:srgbClr val="00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591" name="Google Shape;591;gfdae09eacd_3_56"/>
          <p:cNvGraphicFramePr/>
          <p:nvPr/>
        </p:nvGraphicFramePr>
        <p:xfrm>
          <a:off x="1777215" y="1845426"/>
          <a:ext cx="3000000" cy="3000000"/>
        </p:xfrm>
        <a:graphic>
          <a:graphicData uri="http://schemas.openxmlformats.org/drawingml/2006/table">
            <a:tbl>
              <a:tblPr>
                <a:noFill/>
                <a:tableStyleId>{512C47F1-5EFC-40A4-958F-919D6B783467}</a:tableStyleId>
              </a:tblPr>
              <a:tblGrid>
                <a:gridCol w="5619075">
                  <a:extLst>
                    <a:ext uri="{9D8B030D-6E8A-4147-A177-3AD203B41FA5}">
                      <a16:colId xmlns:a16="http://schemas.microsoft.com/office/drawing/2014/main" val="20000"/>
                    </a:ext>
                  </a:extLst>
                </a:gridCol>
                <a:gridCol w="3015450">
                  <a:extLst>
                    <a:ext uri="{9D8B030D-6E8A-4147-A177-3AD203B41FA5}">
                      <a16:colId xmlns:a16="http://schemas.microsoft.com/office/drawing/2014/main" val="20001"/>
                    </a:ext>
                  </a:extLst>
                </a:gridCol>
              </a:tblGrid>
              <a:tr h="556300">
                <a:tc>
                  <a:txBody>
                    <a:bodyPr/>
                    <a:lstStyle/>
                    <a:p>
                      <a:pPr marL="0" marR="0" lvl="0" indent="0" algn="l" rtl="0">
                        <a:lnSpc>
                          <a:spcPct val="100000"/>
                        </a:lnSpc>
                        <a:spcBef>
                          <a:spcPts val="0"/>
                        </a:spcBef>
                        <a:spcAft>
                          <a:spcPts val="0"/>
                        </a:spcAft>
                        <a:buNone/>
                      </a:pPr>
                      <a:r>
                        <a:rPr lang="en-US" sz="2500" u="none" strike="noStrike" cap="none"/>
                        <a:t>Item</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2C4"/>
                    </a:solidFill>
                  </a:tcPr>
                </a:tc>
                <a:tc>
                  <a:txBody>
                    <a:bodyPr/>
                    <a:lstStyle/>
                    <a:p>
                      <a:pPr marL="0" marR="0" lvl="0" indent="0" algn="l" rtl="0">
                        <a:lnSpc>
                          <a:spcPct val="100000"/>
                        </a:lnSpc>
                        <a:spcBef>
                          <a:spcPts val="0"/>
                        </a:spcBef>
                        <a:spcAft>
                          <a:spcPts val="0"/>
                        </a:spcAft>
                        <a:buNone/>
                      </a:pP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2C4"/>
                    </a:solidFill>
                  </a:tcPr>
                </a:tc>
                <a:extLst>
                  <a:ext uri="{0D108BD9-81ED-4DB2-BD59-A6C34878D82A}">
                    <a16:rowId xmlns:a16="http://schemas.microsoft.com/office/drawing/2014/main" val="10000"/>
                  </a:ext>
                </a:extLst>
              </a:tr>
              <a:tr h="556300">
                <a:tc>
                  <a:txBody>
                    <a:bodyPr/>
                    <a:lstStyle/>
                    <a:p>
                      <a:pPr marL="0" marR="0" lvl="0" indent="0" algn="l" rtl="0">
                        <a:lnSpc>
                          <a:spcPct val="100000"/>
                        </a:lnSpc>
                        <a:spcBef>
                          <a:spcPts val="0"/>
                        </a:spcBef>
                        <a:spcAft>
                          <a:spcPts val="0"/>
                        </a:spcAft>
                        <a:buNone/>
                      </a:pPr>
                      <a:r>
                        <a:rPr lang="en-US" sz="2500" u="none" strike="noStrike" cap="none"/>
                        <a:t>Pre-money valuation</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100000"/>
                        </a:lnSpc>
                        <a:spcBef>
                          <a:spcPts val="0"/>
                        </a:spcBef>
                        <a:spcAft>
                          <a:spcPts val="0"/>
                        </a:spcAft>
                        <a:buNone/>
                      </a:pPr>
                      <a:r>
                        <a:rPr lang="en-US" sz="2500" u="none" strike="noStrike" cap="none"/>
                        <a:t>$10M</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1"/>
                  </a:ext>
                </a:extLst>
              </a:tr>
              <a:tr h="556300">
                <a:tc>
                  <a:txBody>
                    <a:bodyPr/>
                    <a:lstStyle/>
                    <a:p>
                      <a:pPr marL="0" marR="0" lvl="0" indent="0" algn="l" rtl="0">
                        <a:lnSpc>
                          <a:spcPct val="100000"/>
                        </a:lnSpc>
                        <a:spcBef>
                          <a:spcPts val="0"/>
                        </a:spcBef>
                        <a:spcAft>
                          <a:spcPts val="0"/>
                        </a:spcAft>
                        <a:buNone/>
                      </a:pPr>
                      <a:r>
                        <a:rPr lang="en-US" sz="2500" u="none" strike="noStrike" cap="none"/>
                        <a:t>Runway</a:t>
                      </a:r>
                      <a:endParaRPr/>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BF5"/>
                    </a:solidFill>
                  </a:tcPr>
                </a:tc>
                <a:tc>
                  <a:txBody>
                    <a:bodyPr/>
                    <a:lstStyle/>
                    <a:p>
                      <a:pPr marL="0" marR="0" lvl="0" indent="0" algn="l" rtl="0">
                        <a:lnSpc>
                          <a:spcPct val="100000"/>
                        </a:lnSpc>
                        <a:spcBef>
                          <a:spcPts val="0"/>
                        </a:spcBef>
                        <a:spcAft>
                          <a:spcPts val="0"/>
                        </a:spcAft>
                        <a:buNone/>
                      </a:pPr>
                      <a:r>
                        <a:rPr lang="en-US" sz="2500" u="none" strike="noStrike" cap="none"/>
                        <a:t>12 months </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BF5"/>
                    </a:solidFill>
                  </a:tcPr>
                </a:tc>
                <a:extLst>
                  <a:ext uri="{0D108BD9-81ED-4DB2-BD59-A6C34878D82A}">
                    <a16:rowId xmlns:a16="http://schemas.microsoft.com/office/drawing/2014/main" val="10002"/>
                  </a:ext>
                </a:extLst>
              </a:tr>
              <a:tr h="556300">
                <a:tc>
                  <a:txBody>
                    <a:bodyPr/>
                    <a:lstStyle/>
                    <a:p>
                      <a:pPr marL="0" marR="0" lvl="0" indent="0" algn="l" rtl="0">
                        <a:lnSpc>
                          <a:spcPct val="100000"/>
                        </a:lnSpc>
                        <a:spcBef>
                          <a:spcPts val="0"/>
                        </a:spcBef>
                        <a:spcAft>
                          <a:spcPts val="0"/>
                        </a:spcAft>
                        <a:buNone/>
                      </a:pPr>
                      <a:r>
                        <a:rPr lang="en-US" sz="2500" u="none" strike="noStrike" cap="none"/>
                        <a:t>Funding amount</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100000"/>
                        </a:lnSpc>
                        <a:spcBef>
                          <a:spcPts val="0"/>
                        </a:spcBef>
                        <a:spcAft>
                          <a:spcPts val="0"/>
                        </a:spcAft>
                        <a:buNone/>
                      </a:pPr>
                      <a:r>
                        <a:rPr lang="en-US" sz="2500" u="none" strike="noStrike" cap="none"/>
                        <a:t>$700K</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3"/>
                  </a:ext>
                </a:extLst>
              </a:tr>
              <a:tr h="556300">
                <a:tc>
                  <a:txBody>
                    <a:bodyPr/>
                    <a:lstStyle/>
                    <a:p>
                      <a:pPr marL="0" marR="0" lvl="0" indent="0" algn="l" rtl="0">
                        <a:lnSpc>
                          <a:spcPct val="100000"/>
                        </a:lnSpc>
                        <a:spcBef>
                          <a:spcPts val="0"/>
                        </a:spcBef>
                        <a:spcAft>
                          <a:spcPts val="0"/>
                        </a:spcAft>
                        <a:buNone/>
                      </a:pPr>
                      <a:r>
                        <a:rPr lang="en-US" sz="2500" u="none" strike="noStrike" cap="none"/>
                        <a:t>Expected revenue during the period</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BF5"/>
                    </a:solidFill>
                  </a:tcPr>
                </a:tc>
                <a:tc>
                  <a:txBody>
                    <a:bodyPr/>
                    <a:lstStyle/>
                    <a:p>
                      <a:pPr marL="0" marR="0" lvl="0" indent="0" algn="l" rtl="0">
                        <a:lnSpc>
                          <a:spcPct val="100000"/>
                        </a:lnSpc>
                        <a:spcBef>
                          <a:spcPts val="0"/>
                        </a:spcBef>
                        <a:spcAft>
                          <a:spcPts val="0"/>
                        </a:spcAft>
                        <a:buNone/>
                      </a:pPr>
                      <a:r>
                        <a:rPr lang="en-US" sz="2500" u="none" strike="noStrike" cap="none"/>
                        <a:t>$30K</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BF5"/>
                    </a:solidFill>
                  </a:tcPr>
                </a:tc>
                <a:extLst>
                  <a:ext uri="{0D108BD9-81ED-4DB2-BD59-A6C34878D82A}">
                    <a16:rowId xmlns:a16="http://schemas.microsoft.com/office/drawing/2014/main" val="10004"/>
                  </a:ext>
                </a:extLst>
              </a:tr>
              <a:tr h="556300">
                <a:tc>
                  <a:txBody>
                    <a:bodyPr/>
                    <a:lstStyle/>
                    <a:p>
                      <a:pPr marL="0" marR="0" lvl="0" indent="0" algn="l" rtl="0">
                        <a:lnSpc>
                          <a:spcPct val="100000"/>
                        </a:lnSpc>
                        <a:spcBef>
                          <a:spcPts val="0"/>
                        </a:spcBef>
                        <a:spcAft>
                          <a:spcPts val="0"/>
                        </a:spcAft>
                        <a:buNone/>
                      </a:pPr>
                      <a:r>
                        <a:rPr lang="en-US" sz="2500" u="none" strike="noStrike" cap="none"/>
                        <a:t>Tech spending</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100000"/>
                        </a:lnSpc>
                        <a:spcBef>
                          <a:spcPts val="0"/>
                        </a:spcBef>
                        <a:spcAft>
                          <a:spcPts val="0"/>
                        </a:spcAft>
                        <a:buNone/>
                      </a:pPr>
                      <a:r>
                        <a:rPr lang="en-US" sz="2500" u="none" strike="noStrike" cap="none"/>
                        <a:t>-$300K</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5"/>
                  </a:ext>
                </a:extLst>
              </a:tr>
              <a:tr h="556300">
                <a:tc>
                  <a:txBody>
                    <a:bodyPr/>
                    <a:lstStyle/>
                    <a:p>
                      <a:pPr marL="0" marR="0" lvl="0" indent="0" algn="l" rtl="0">
                        <a:lnSpc>
                          <a:spcPct val="100000"/>
                        </a:lnSpc>
                        <a:spcBef>
                          <a:spcPts val="0"/>
                        </a:spcBef>
                        <a:spcAft>
                          <a:spcPts val="0"/>
                        </a:spcAft>
                        <a:buNone/>
                      </a:pPr>
                      <a:r>
                        <a:rPr lang="en-US" sz="2500" u="none" strike="noStrike" cap="none"/>
                        <a:t>Market spending</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BF5"/>
                    </a:solidFill>
                  </a:tcPr>
                </a:tc>
                <a:tc>
                  <a:txBody>
                    <a:bodyPr/>
                    <a:lstStyle/>
                    <a:p>
                      <a:pPr marL="0" marR="0" lvl="0" indent="0" algn="l" rtl="0">
                        <a:lnSpc>
                          <a:spcPct val="100000"/>
                        </a:lnSpc>
                        <a:spcBef>
                          <a:spcPts val="0"/>
                        </a:spcBef>
                        <a:spcAft>
                          <a:spcPts val="0"/>
                        </a:spcAft>
                        <a:buNone/>
                      </a:pPr>
                      <a:r>
                        <a:rPr lang="en-US" sz="2500" u="none" strike="noStrike" cap="none"/>
                        <a:t>-$100K</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BF5"/>
                    </a:solidFill>
                  </a:tcPr>
                </a:tc>
                <a:extLst>
                  <a:ext uri="{0D108BD9-81ED-4DB2-BD59-A6C34878D82A}">
                    <a16:rowId xmlns:a16="http://schemas.microsoft.com/office/drawing/2014/main" val="10006"/>
                  </a:ext>
                </a:extLst>
              </a:tr>
              <a:tr h="556300">
                <a:tc>
                  <a:txBody>
                    <a:bodyPr/>
                    <a:lstStyle/>
                    <a:p>
                      <a:pPr marL="0" marR="0" lvl="0" indent="0" algn="l" rtl="0">
                        <a:lnSpc>
                          <a:spcPct val="100000"/>
                        </a:lnSpc>
                        <a:spcBef>
                          <a:spcPts val="0"/>
                        </a:spcBef>
                        <a:spcAft>
                          <a:spcPts val="0"/>
                        </a:spcAft>
                        <a:buNone/>
                      </a:pPr>
                      <a:r>
                        <a:rPr lang="en-US" sz="2500" u="none" strike="noStrike" cap="none"/>
                        <a:t>Other spending</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100000"/>
                        </a:lnSpc>
                        <a:spcBef>
                          <a:spcPts val="0"/>
                        </a:spcBef>
                        <a:spcAft>
                          <a:spcPts val="0"/>
                        </a:spcAft>
                        <a:buNone/>
                      </a:pPr>
                      <a:r>
                        <a:rPr lang="en-US" sz="2500" u="none" strike="noStrike" cap="none"/>
                        <a:t>-$200K</a:t>
                      </a:r>
                      <a:endParaRPr sz="2500" u="none" strike="noStrike" cap="none"/>
                    </a:p>
                  </a:txBody>
                  <a:tcPr marL="126425" marR="126425" marT="63225" marB="632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7"/>
                  </a:ext>
                </a:extLst>
              </a:tr>
            </a:tbl>
          </a:graphicData>
        </a:graphic>
      </p:graphicFrame>
      <p:sp>
        <p:nvSpPr>
          <p:cNvPr id="592" name="Google Shape;592;gfdae09eacd_3_56"/>
          <p:cNvSpPr txBox="1"/>
          <p:nvPr/>
        </p:nvSpPr>
        <p:spPr>
          <a:xfrm>
            <a:off x="10534650" y="5791202"/>
            <a:ext cx="15484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Lato"/>
                <a:ea typeface="Lato"/>
                <a:cs typeface="Lato"/>
                <a:sym typeface="Lato"/>
              </a:rPr>
              <a:t>*All figures are in USD</a:t>
            </a:r>
            <a:endParaRPr sz="1200" b="1" i="0" u="none" strike="noStrike" cap="none">
              <a:solidFill>
                <a:srgbClr val="000000"/>
              </a:solidFill>
              <a:latin typeface="Lato"/>
              <a:ea typeface="Lato"/>
              <a:cs typeface="Lato"/>
              <a:sym typeface="Lato"/>
            </a:endParaRPr>
          </a:p>
        </p:txBody>
      </p:sp>
      <p:grpSp>
        <p:nvGrpSpPr>
          <p:cNvPr id="593" name="Google Shape;593;gfdae09eacd_3_56"/>
          <p:cNvGrpSpPr/>
          <p:nvPr/>
        </p:nvGrpSpPr>
        <p:grpSpPr>
          <a:xfrm>
            <a:off x="310470" y="6542612"/>
            <a:ext cx="7815197" cy="183175"/>
            <a:chOff x="1239529" y="6482972"/>
            <a:chExt cx="7094861" cy="182819"/>
          </a:xfrm>
        </p:grpSpPr>
        <p:sp>
          <p:nvSpPr>
            <p:cNvPr id="594" name="Google Shape;594;gfdae09eacd_3_56"/>
            <p:cNvSpPr/>
            <p:nvPr/>
          </p:nvSpPr>
          <p:spPr>
            <a:xfrm>
              <a:off x="1239529" y="6482972"/>
              <a:ext cx="1830400" cy="1828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595" name="Google Shape;595;gfdae09eacd_3_56"/>
            <p:cNvSpPr/>
            <p:nvPr/>
          </p:nvSpPr>
          <p:spPr>
            <a:xfrm>
              <a:off x="2995949" y="6482972"/>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596" name="Google Shape;596;gfdae09eacd_3_56"/>
            <p:cNvSpPr/>
            <p:nvPr/>
          </p:nvSpPr>
          <p:spPr>
            <a:xfrm>
              <a:off x="4750770" y="6482972"/>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597" name="Google Shape;597;gfdae09eacd_3_56"/>
            <p:cNvSpPr/>
            <p:nvPr/>
          </p:nvSpPr>
          <p:spPr>
            <a:xfrm>
              <a:off x="6505590" y="6482991"/>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598" name="Google Shape;598;gfdae09eacd_3_56"/>
          <p:cNvSpPr/>
          <p:nvPr/>
        </p:nvSpPr>
        <p:spPr>
          <a:xfrm>
            <a:off x="8044177" y="6541999"/>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599" name="Google Shape;599;gfdae09eacd_3_56"/>
          <p:cNvSpPr/>
          <p:nvPr/>
        </p:nvSpPr>
        <p:spPr>
          <a:xfrm>
            <a:off x="9977162" y="6541340"/>
            <a:ext cx="2014477" cy="183157"/>
          </a:xfrm>
          <a:prstGeom prst="chevron">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sp>
        <p:nvSpPr>
          <p:cNvPr id="600" name="Google Shape;600;gfdae09eacd_3_56"/>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Fundraising needs</a:t>
            </a:r>
            <a:endParaRPr sz="1800" b="1">
              <a:solidFill>
                <a:schemeClr val="dk1"/>
              </a:solidFill>
              <a:latin typeface="Lato"/>
              <a:ea typeface="Lato"/>
              <a:cs typeface="Lato"/>
              <a:sym typeface="Lato"/>
            </a:endParaRPr>
          </a:p>
        </p:txBody>
      </p:sp>
      <p:sp>
        <p:nvSpPr>
          <p:cNvPr id="601" name="Google Shape;601;gfdae09eacd_3_56"/>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Product</a:t>
            </a:r>
            <a:endParaRPr sz="1400" b="1" i="0" u="none" strike="noStrike" cap="none">
              <a:solidFill>
                <a:srgbClr val="3D85C6"/>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gfdae09eacd_3_50"/>
          <p:cNvPicPr preferRelativeResize="0"/>
          <p:nvPr/>
        </p:nvPicPr>
        <p:blipFill rotWithShape="1">
          <a:blip r:embed="rId3">
            <a:alphaModFix/>
          </a:blip>
          <a:srcRect l="14634" r="13881" b="-1"/>
          <a:stretch/>
        </p:blipFill>
        <p:spPr>
          <a:xfrm>
            <a:off x="185994" y="1485900"/>
            <a:ext cx="2255462" cy="3155238"/>
          </a:xfrm>
          <a:prstGeom prst="roundRect">
            <a:avLst>
              <a:gd name="adj" fmla="val 16667"/>
            </a:avLst>
          </a:prstGeom>
          <a:solidFill>
            <a:srgbClr val="FFFFFF"/>
          </a:solidFill>
          <a:ln>
            <a:noFill/>
          </a:ln>
        </p:spPr>
      </p:pic>
      <p:pic>
        <p:nvPicPr>
          <p:cNvPr id="608" name="Google Shape;608;gfdae09eacd_3_50"/>
          <p:cNvPicPr preferRelativeResize="0"/>
          <p:nvPr/>
        </p:nvPicPr>
        <p:blipFill rotWithShape="1">
          <a:blip r:embed="rId4">
            <a:alphaModFix/>
          </a:blip>
          <a:srcRect l="10884" r="17632" b="-1"/>
          <a:stretch/>
        </p:blipFill>
        <p:spPr>
          <a:xfrm>
            <a:off x="2577132" y="1485900"/>
            <a:ext cx="2255462" cy="3155238"/>
          </a:xfrm>
          <a:prstGeom prst="roundRect">
            <a:avLst>
              <a:gd name="adj" fmla="val 16667"/>
            </a:avLst>
          </a:prstGeom>
          <a:noFill/>
          <a:ln>
            <a:noFill/>
          </a:ln>
        </p:spPr>
      </p:pic>
      <p:pic>
        <p:nvPicPr>
          <p:cNvPr id="609" name="Google Shape;609;gfdae09eacd_3_50"/>
          <p:cNvPicPr preferRelativeResize="0"/>
          <p:nvPr/>
        </p:nvPicPr>
        <p:blipFill rotWithShape="1">
          <a:blip r:embed="rId5">
            <a:alphaModFix/>
          </a:blip>
          <a:srcRect l="5725" r="-3" b="-3"/>
          <a:stretch/>
        </p:blipFill>
        <p:spPr>
          <a:xfrm>
            <a:off x="4968269" y="1485900"/>
            <a:ext cx="2255462" cy="3155238"/>
          </a:xfrm>
          <a:prstGeom prst="roundRect">
            <a:avLst>
              <a:gd name="adj" fmla="val 16667"/>
            </a:avLst>
          </a:prstGeom>
          <a:noFill/>
          <a:ln>
            <a:noFill/>
          </a:ln>
        </p:spPr>
      </p:pic>
      <p:pic>
        <p:nvPicPr>
          <p:cNvPr id="610" name="Google Shape;610;gfdae09eacd_3_50"/>
          <p:cNvPicPr preferRelativeResize="0"/>
          <p:nvPr/>
        </p:nvPicPr>
        <p:blipFill rotWithShape="1">
          <a:blip r:embed="rId6">
            <a:alphaModFix/>
          </a:blip>
          <a:srcRect l="20758" r="7757" b="-1"/>
          <a:stretch/>
        </p:blipFill>
        <p:spPr>
          <a:xfrm>
            <a:off x="7359407" y="1485900"/>
            <a:ext cx="2255462" cy="3155238"/>
          </a:xfrm>
          <a:prstGeom prst="roundRect">
            <a:avLst>
              <a:gd name="adj" fmla="val 16667"/>
            </a:avLst>
          </a:prstGeom>
          <a:noFill/>
          <a:ln>
            <a:noFill/>
          </a:ln>
        </p:spPr>
      </p:pic>
      <p:pic>
        <p:nvPicPr>
          <p:cNvPr id="611" name="Google Shape;611;gfdae09eacd_3_50"/>
          <p:cNvPicPr preferRelativeResize="0"/>
          <p:nvPr/>
        </p:nvPicPr>
        <p:blipFill rotWithShape="1">
          <a:blip r:embed="rId7">
            <a:alphaModFix/>
          </a:blip>
          <a:srcRect l="15009" r="13506" b="-1"/>
          <a:stretch/>
        </p:blipFill>
        <p:spPr>
          <a:xfrm>
            <a:off x="9774179" y="1467035"/>
            <a:ext cx="2255462" cy="3155238"/>
          </a:xfrm>
          <a:prstGeom prst="roundRect">
            <a:avLst>
              <a:gd name="adj" fmla="val 16667"/>
            </a:avLst>
          </a:prstGeom>
          <a:noFill/>
          <a:ln>
            <a:noFill/>
          </a:ln>
        </p:spPr>
      </p:pic>
      <p:sp>
        <p:nvSpPr>
          <p:cNvPr id="612" name="Google Shape;612;gfdae09eacd_3_50"/>
          <p:cNvSpPr txBox="1"/>
          <p:nvPr/>
        </p:nvSpPr>
        <p:spPr>
          <a:xfrm>
            <a:off x="185994" y="4826239"/>
            <a:ext cx="2255462"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Lato"/>
                <a:ea typeface="Lato"/>
                <a:cs typeface="Lato"/>
                <a:sym typeface="Lato"/>
              </a:rPr>
              <a:t>Kenk</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ato"/>
                <a:ea typeface="Lato"/>
                <a:cs typeface="Lato"/>
                <a:sym typeface="Lato"/>
              </a:rPr>
              <a:t>Full-stack Developer</a:t>
            </a:r>
            <a:endParaRPr/>
          </a:p>
        </p:txBody>
      </p:sp>
      <p:sp>
        <p:nvSpPr>
          <p:cNvPr id="613" name="Google Shape;613;gfdae09eacd_3_50"/>
          <p:cNvSpPr txBox="1"/>
          <p:nvPr/>
        </p:nvSpPr>
        <p:spPr>
          <a:xfrm>
            <a:off x="2572555" y="4826239"/>
            <a:ext cx="2255462"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Lato"/>
                <a:ea typeface="Lato"/>
                <a:cs typeface="Lato"/>
                <a:sym typeface="Lato"/>
              </a:rPr>
              <a:t>Mabel Khaw</a:t>
            </a:r>
            <a:endParaRPr sz="1800" b="1"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ato"/>
                <a:ea typeface="Lato"/>
                <a:cs typeface="Lato"/>
                <a:sym typeface="Lato"/>
              </a:rPr>
              <a:t>UIUX designer </a:t>
            </a:r>
            <a:endParaRPr/>
          </a:p>
        </p:txBody>
      </p:sp>
      <p:sp>
        <p:nvSpPr>
          <p:cNvPr id="614" name="Google Shape;614;gfdae09eacd_3_50"/>
          <p:cNvSpPr txBox="1"/>
          <p:nvPr/>
        </p:nvSpPr>
        <p:spPr>
          <a:xfrm>
            <a:off x="4966744" y="4826239"/>
            <a:ext cx="2255462"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Lato"/>
                <a:ea typeface="Lato"/>
                <a:cs typeface="Lato"/>
                <a:sym typeface="Lato"/>
              </a:rPr>
              <a:t>Ashton Goh</a:t>
            </a:r>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ato"/>
                <a:ea typeface="Lato"/>
                <a:cs typeface="Lato"/>
                <a:sym typeface="Lato"/>
              </a:rPr>
              <a:t>Full-stack Developer</a:t>
            </a:r>
            <a:endParaRPr/>
          </a:p>
        </p:txBody>
      </p:sp>
      <p:sp>
        <p:nvSpPr>
          <p:cNvPr id="615" name="Google Shape;615;gfdae09eacd_3_50"/>
          <p:cNvSpPr txBox="1"/>
          <p:nvPr/>
        </p:nvSpPr>
        <p:spPr>
          <a:xfrm>
            <a:off x="7359407" y="4826239"/>
            <a:ext cx="2255462"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Lato"/>
                <a:ea typeface="Lato"/>
                <a:cs typeface="Lato"/>
                <a:sym typeface="Lato"/>
              </a:rPr>
              <a:t>Nuode Chen</a:t>
            </a:r>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ato"/>
                <a:ea typeface="Lato"/>
                <a:cs typeface="Lato"/>
                <a:sym typeface="Lato"/>
              </a:rPr>
              <a:t>Full-stack Developer</a:t>
            </a:r>
            <a:endParaRPr/>
          </a:p>
        </p:txBody>
      </p:sp>
      <p:sp>
        <p:nvSpPr>
          <p:cNvPr id="616" name="Google Shape;616;gfdae09eacd_3_50"/>
          <p:cNvSpPr txBox="1"/>
          <p:nvPr/>
        </p:nvSpPr>
        <p:spPr>
          <a:xfrm>
            <a:off x="9745968" y="4826239"/>
            <a:ext cx="2255462"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Lato"/>
                <a:ea typeface="Lato"/>
                <a:cs typeface="Lato"/>
                <a:sym typeface="Lato"/>
              </a:rPr>
              <a:t>Reily Lim</a:t>
            </a:r>
            <a:endParaRPr sz="1800" b="1"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ato"/>
                <a:ea typeface="Lato"/>
                <a:cs typeface="Lato"/>
                <a:sym typeface="Lato"/>
              </a:rPr>
              <a:t>Business developer</a:t>
            </a:r>
            <a:endParaRPr/>
          </a:p>
        </p:txBody>
      </p:sp>
      <p:grpSp>
        <p:nvGrpSpPr>
          <p:cNvPr id="617" name="Google Shape;617;gfdae09eacd_3_50"/>
          <p:cNvGrpSpPr/>
          <p:nvPr/>
        </p:nvGrpSpPr>
        <p:grpSpPr>
          <a:xfrm>
            <a:off x="310470" y="6542612"/>
            <a:ext cx="7815197" cy="183175"/>
            <a:chOff x="1239529" y="6482972"/>
            <a:chExt cx="7094861" cy="182819"/>
          </a:xfrm>
        </p:grpSpPr>
        <p:sp>
          <p:nvSpPr>
            <p:cNvPr id="618" name="Google Shape;618;gfdae09eacd_3_50"/>
            <p:cNvSpPr/>
            <p:nvPr/>
          </p:nvSpPr>
          <p:spPr>
            <a:xfrm>
              <a:off x="1239529" y="6482972"/>
              <a:ext cx="1830400" cy="1828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619" name="Google Shape;619;gfdae09eacd_3_50"/>
            <p:cNvSpPr/>
            <p:nvPr/>
          </p:nvSpPr>
          <p:spPr>
            <a:xfrm>
              <a:off x="2995949" y="6482972"/>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620" name="Google Shape;620;gfdae09eacd_3_50"/>
            <p:cNvSpPr/>
            <p:nvPr/>
          </p:nvSpPr>
          <p:spPr>
            <a:xfrm>
              <a:off x="4750770" y="6482972"/>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621" name="Google Shape;621;gfdae09eacd_3_50"/>
            <p:cNvSpPr/>
            <p:nvPr/>
          </p:nvSpPr>
          <p:spPr>
            <a:xfrm>
              <a:off x="6505590" y="6482991"/>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622" name="Google Shape;622;gfdae09eacd_3_50"/>
          <p:cNvSpPr/>
          <p:nvPr/>
        </p:nvSpPr>
        <p:spPr>
          <a:xfrm>
            <a:off x="8044177" y="6541999"/>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623" name="Google Shape;623;gfdae09eacd_3_50"/>
          <p:cNvSpPr/>
          <p:nvPr/>
        </p:nvSpPr>
        <p:spPr>
          <a:xfrm>
            <a:off x="9977162" y="6541340"/>
            <a:ext cx="2014477" cy="183157"/>
          </a:xfrm>
          <a:prstGeom prst="chevron">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sp>
        <p:nvSpPr>
          <p:cNvPr id="624" name="Google Shape;624;gfdae09eacd_3_50"/>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Our team</a:t>
            </a:r>
            <a:endParaRPr sz="1800" b="1">
              <a:solidFill>
                <a:schemeClr val="dk1"/>
              </a:solidFill>
              <a:latin typeface="Lato"/>
              <a:ea typeface="Lato"/>
              <a:cs typeface="Lato"/>
              <a:sym typeface="Lato"/>
            </a:endParaRPr>
          </a:p>
        </p:txBody>
      </p:sp>
      <p:sp>
        <p:nvSpPr>
          <p:cNvPr id="625" name="Google Shape;625;gfdae09eacd_3_50"/>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Behind the scenes</a:t>
            </a:r>
            <a:endParaRPr sz="1400" b="1" i="0" u="none" strike="noStrike" cap="none">
              <a:solidFill>
                <a:srgbClr val="3D85C6"/>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
          <p:cNvSpPr txBox="1"/>
          <p:nvPr/>
        </p:nvSpPr>
        <p:spPr>
          <a:xfrm>
            <a:off x="838200" y="365126"/>
            <a:ext cx="10515600" cy="538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2600"/>
              <a:buFont typeface="Arial"/>
              <a:buNone/>
            </a:pPr>
            <a:r>
              <a:rPr lang="en-US" sz="2600" b="1" i="0" u="none" strike="noStrike" cap="none">
                <a:solidFill>
                  <a:srgbClr val="0070C0"/>
                </a:solidFill>
                <a:latin typeface="Lato"/>
                <a:ea typeface="Lato"/>
                <a:cs typeface="Lato"/>
                <a:sym typeface="Lato"/>
              </a:rPr>
              <a:t>Appendix</a:t>
            </a:r>
            <a:endParaRPr sz="2600" b="1" i="0" u="none" strike="noStrike" cap="none">
              <a:solidFill>
                <a:srgbClr val="0070C0"/>
              </a:solidFill>
              <a:latin typeface="Lato"/>
              <a:ea typeface="Lato"/>
              <a:cs typeface="Lato"/>
              <a:sym typeface="Lato"/>
            </a:endParaRPr>
          </a:p>
        </p:txBody>
      </p:sp>
      <p:sp>
        <p:nvSpPr>
          <p:cNvPr id="631" name="Google Shape;631;p5"/>
          <p:cNvSpPr txBo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https://www.cbsnews.com/news/charity-donations-us-households-decline/</a:t>
            </a:r>
            <a:endParaRPr sz="1200">
              <a:solidFill>
                <a:schemeClr val="dk1"/>
              </a:solidFill>
              <a:latin typeface="Calibri"/>
              <a:ea typeface="Calibri"/>
              <a:cs typeface="Calibri"/>
              <a:sym typeface="Calibri"/>
            </a:endParaRPr>
          </a:p>
          <a:p>
            <a:pPr marL="457200" lvl="0" indent="-304800" algn="l" rtl="0">
              <a:spcBef>
                <a:spcPts val="0"/>
              </a:spcBef>
              <a:spcAft>
                <a:spcPts val="0"/>
              </a:spcAft>
              <a:buSzPts val="1200"/>
              <a:buFont typeface="Calibri"/>
              <a:buChar char="●"/>
            </a:pPr>
            <a:r>
              <a:rPr lang="en-US" sz="1200" u="sng">
                <a:solidFill>
                  <a:schemeClr val="hlink"/>
                </a:solidFill>
                <a:latin typeface="Calibri"/>
                <a:ea typeface="Calibri"/>
                <a:cs typeface="Calibri"/>
                <a:sym typeface="Calibri"/>
                <a:hlinkClick r:id="rId3"/>
              </a:rPr>
              <a:t>https://www.give.org/docs/default-source/donor-trust-library/2020-donor-trust-report.pdf</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https://www.nature.com/articles/s41467-019-11852-z#:~:text=In%20a%20dataset%20of%20more,attributable%20to%20any%20egoistic%20goal.</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https://www.aefonline.org/blog/why-clients-decide-donate-publicly-or-anonymously</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https://www.researchgate.net/publication/256062061_When_Does_Recognition_Increase_Charitable_Behavior_Toward_a_Moral_Identity-Based_Model</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https://www.chapman.edu/research/institutes-and-centers/economic-science-institute/_files/WorkingPapers/Red-Cross-2015.pdf</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https://fortune.com/2021/06/15/americans-gave-a-record-471-billion-to-charity-in-2020-pandemic/</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https://nonprofitssource.com/online-giving-statistics/#:~:text=By%20the%20end%20of%20last,donated%20money%20to%20nonprofit%20organizations.</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https://www.charitynavigator.org/index.cfm?bay=content.view&amp;cpid=42</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https://blog.philanthropy.iupui.edu/2021/02/19/the-outlook-for-charitable-giving/</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https://thegivingblock.com/</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https://www.every.org/</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https://www.coindesk.com/business/2022/03/01/crypto-donation-firm-the-giving-block-bought-by-payment-services-provider-shift4/</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https://techcrunch.com/2015/06/22/gofundmes-valuation-rises-to-nearly-600m-650m-in-latest-funding-round/</a:t>
            </a:r>
            <a:endParaRPr sz="12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rgbClr val="0000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636"/>
        <p:cNvGrpSpPr/>
        <p:nvPr/>
      </p:nvGrpSpPr>
      <p:grpSpPr>
        <a:xfrm>
          <a:off x="0" y="0"/>
          <a:ext cx="0" cy="0"/>
          <a:chOff x="0" y="0"/>
          <a:chExt cx="0" cy="0"/>
        </a:xfrm>
      </p:grpSpPr>
      <p:grpSp>
        <p:nvGrpSpPr>
          <p:cNvPr id="637" name="Google Shape;637;gfdae09eacd_3_26"/>
          <p:cNvGrpSpPr/>
          <p:nvPr/>
        </p:nvGrpSpPr>
        <p:grpSpPr>
          <a:xfrm>
            <a:off x="310470" y="6542612"/>
            <a:ext cx="7815197" cy="183175"/>
            <a:chOff x="1239529" y="6482972"/>
            <a:chExt cx="7094861" cy="182819"/>
          </a:xfrm>
        </p:grpSpPr>
        <p:sp>
          <p:nvSpPr>
            <p:cNvPr id="638" name="Google Shape;638;gfdae09eacd_3_26"/>
            <p:cNvSpPr/>
            <p:nvPr/>
          </p:nvSpPr>
          <p:spPr>
            <a:xfrm>
              <a:off x="1239529" y="6482972"/>
              <a:ext cx="1830400" cy="1828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639" name="Google Shape;639;gfdae09eacd_3_26"/>
            <p:cNvSpPr/>
            <p:nvPr/>
          </p:nvSpPr>
          <p:spPr>
            <a:xfrm>
              <a:off x="2995949" y="6482972"/>
              <a:ext cx="1828800" cy="182800"/>
            </a:xfrm>
            <a:prstGeom prst="chevron">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640" name="Google Shape;640;gfdae09eacd_3_26"/>
            <p:cNvSpPr/>
            <p:nvPr/>
          </p:nvSpPr>
          <p:spPr>
            <a:xfrm>
              <a:off x="4750770" y="6482972"/>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641" name="Google Shape;641;gfdae09eacd_3_26"/>
            <p:cNvSpPr/>
            <p:nvPr/>
          </p:nvSpPr>
          <p:spPr>
            <a:xfrm>
              <a:off x="6505590" y="6482991"/>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642" name="Google Shape;642;gfdae09eacd_3_26"/>
          <p:cNvSpPr/>
          <p:nvPr/>
        </p:nvSpPr>
        <p:spPr>
          <a:xfrm>
            <a:off x="8044177" y="6541999"/>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643" name="Google Shape;643;gfdae09eacd_3_26"/>
          <p:cNvSpPr/>
          <p:nvPr/>
        </p:nvSpPr>
        <p:spPr>
          <a:xfrm>
            <a:off x="9977162" y="6541340"/>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sp>
        <p:nvSpPr>
          <p:cNvPr id="644" name="Google Shape;644;gfdae09eacd_3_26"/>
          <p:cNvSpPr/>
          <p:nvPr/>
        </p:nvSpPr>
        <p:spPr>
          <a:xfrm>
            <a:off x="7705630" y="1085807"/>
            <a:ext cx="3972955" cy="3249397"/>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p:txBody>
      </p:sp>
      <p:sp>
        <p:nvSpPr>
          <p:cNvPr id="645" name="Google Shape;645;gfdae09eacd_3_26"/>
          <p:cNvSpPr/>
          <p:nvPr/>
        </p:nvSpPr>
        <p:spPr>
          <a:xfrm rot="5400000">
            <a:off x="6080805" y="2733013"/>
            <a:ext cx="2529609" cy="201921"/>
          </a:xfrm>
          <a:prstGeom prst="flowChartExtract">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Lato"/>
              <a:ea typeface="Lato"/>
              <a:cs typeface="Lato"/>
              <a:sym typeface="Lato"/>
            </a:endParaRPr>
          </a:p>
        </p:txBody>
      </p:sp>
      <p:sp>
        <p:nvSpPr>
          <p:cNvPr id="646" name="Google Shape;646;gfdae09eacd_3_26"/>
          <p:cNvSpPr/>
          <p:nvPr/>
        </p:nvSpPr>
        <p:spPr>
          <a:xfrm>
            <a:off x="577581" y="5102264"/>
            <a:ext cx="11101004" cy="709860"/>
          </a:xfrm>
          <a:prstGeom prst="rect">
            <a:avLst/>
          </a:prstGeom>
          <a:solidFill>
            <a:srgbClr val="B3C6E7"/>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ato"/>
                <a:ea typeface="Lato"/>
                <a:cs typeface="Lato"/>
                <a:sym typeface="Lato"/>
              </a:rPr>
              <a:t>Giv3 provides an infrastructure which </a:t>
            </a:r>
            <a:r>
              <a:rPr lang="en-US" sz="1800" b="1" i="0" u="none" strike="noStrike" cap="none">
                <a:solidFill>
                  <a:srgbClr val="000000"/>
                </a:solidFill>
                <a:latin typeface="Lato"/>
                <a:ea typeface="Lato"/>
                <a:cs typeface="Lato"/>
                <a:sym typeface="Lato"/>
              </a:rPr>
              <a:t>promotes transparency </a:t>
            </a:r>
            <a:r>
              <a:rPr lang="en-US" sz="1800" b="0" i="0" u="none" strike="noStrike" cap="none">
                <a:solidFill>
                  <a:srgbClr val="000000"/>
                </a:solidFill>
                <a:latin typeface="Lato"/>
                <a:ea typeface="Lato"/>
                <a:cs typeface="Lato"/>
                <a:sym typeface="Lato"/>
              </a:rPr>
              <a:t>through a </a:t>
            </a:r>
            <a:r>
              <a:rPr lang="en-US" sz="1800" b="1" i="0" u="none" strike="noStrike" cap="none">
                <a:solidFill>
                  <a:srgbClr val="000000"/>
                </a:solidFill>
                <a:latin typeface="Lato"/>
                <a:ea typeface="Lato"/>
                <a:cs typeface="Lato"/>
                <a:sym typeface="Lato"/>
              </a:rPr>
              <a:t>decentralized system</a:t>
            </a:r>
            <a:r>
              <a:rPr lang="en-US" sz="1800" b="0" i="0" u="none" strike="noStrike" cap="none">
                <a:solidFill>
                  <a:srgbClr val="000000"/>
                </a:solidFill>
                <a:latin typeface="Lato"/>
                <a:ea typeface="Lato"/>
                <a:cs typeface="Lato"/>
                <a:sym typeface="Lato"/>
              </a:rPr>
              <a:t>, fostering the trust of donors and therefore resulting in higher donations. </a:t>
            </a:r>
            <a:endParaRPr/>
          </a:p>
        </p:txBody>
      </p:sp>
      <p:sp>
        <p:nvSpPr>
          <p:cNvPr id="647" name="Google Shape;647;gfdae09eacd_3_26"/>
          <p:cNvSpPr/>
          <p:nvPr/>
        </p:nvSpPr>
        <p:spPr>
          <a:xfrm>
            <a:off x="1421807" y="1729071"/>
            <a:ext cx="5563782" cy="1205712"/>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Lato"/>
                <a:ea typeface="Lato"/>
                <a:cs typeface="Lato"/>
                <a:sym typeface="Lato"/>
              </a:rPr>
              <a:t>According to a study done by the Indiana University's Lilly Family School of Philanthropy, </a:t>
            </a:r>
            <a:r>
              <a:rPr lang="en-US" sz="1600" b="1" i="0" u="none" strike="noStrike" cap="none">
                <a:solidFill>
                  <a:srgbClr val="000000"/>
                </a:solidFill>
                <a:latin typeface="Lato"/>
                <a:ea typeface="Lato"/>
                <a:cs typeface="Lato"/>
                <a:sym typeface="Lato"/>
              </a:rPr>
              <a:t>declining levels of trust</a:t>
            </a:r>
            <a:r>
              <a:rPr lang="en-US" sz="1600" b="0" i="0" u="none" strike="noStrike" cap="none">
                <a:solidFill>
                  <a:srgbClr val="000000"/>
                </a:solidFill>
                <a:latin typeface="Lato"/>
                <a:ea typeface="Lato"/>
                <a:cs typeface="Lato"/>
                <a:sym typeface="Lato"/>
              </a:rPr>
              <a:t> among Americans for institutions and each other contributed to the </a:t>
            </a:r>
            <a:r>
              <a:rPr lang="en-US" sz="1600" b="1" i="0" u="none" strike="noStrike" cap="none">
                <a:solidFill>
                  <a:srgbClr val="000000"/>
                </a:solidFill>
                <a:latin typeface="Lato"/>
                <a:ea typeface="Lato"/>
                <a:cs typeface="Lato"/>
                <a:sym typeface="Lato"/>
              </a:rPr>
              <a:t>move away from charitable giving</a:t>
            </a:r>
            <a:r>
              <a:rPr lang="en-US" sz="1600" b="0" i="0" u="none" strike="noStrike" cap="none">
                <a:solidFill>
                  <a:srgbClr val="000000"/>
                </a:solidFill>
                <a:latin typeface="Lato"/>
                <a:ea typeface="Lato"/>
                <a:cs typeface="Lato"/>
                <a:sym typeface="Lato"/>
              </a:rPr>
              <a:t>. </a:t>
            </a:r>
            <a:endParaRPr/>
          </a:p>
        </p:txBody>
      </p:sp>
      <p:sp>
        <p:nvSpPr>
          <p:cNvPr id="648" name="Google Shape;648;gfdae09eacd_3_26"/>
          <p:cNvSpPr/>
          <p:nvPr/>
        </p:nvSpPr>
        <p:spPr>
          <a:xfrm rot="10800000">
            <a:off x="3493775" y="4695814"/>
            <a:ext cx="5268614" cy="220033"/>
          </a:xfrm>
          <a:prstGeom prst="flowChartExtract">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Lato"/>
              <a:ea typeface="Lato"/>
              <a:cs typeface="Lato"/>
              <a:sym typeface="Lato"/>
            </a:endParaRPr>
          </a:p>
        </p:txBody>
      </p:sp>
      <p:sp>
        <p:nvSpPr>
          <p:cNvPr id="649" name="Google Shape;649;gfdae09eacd_3_26"/>
          <p:cNvSpPr/>
          <p:nvPr/>
        </p:nvSpPr>
        <p:spPr>
          <a:xfrm>
            <a:off x="1421809" y="3087563"/>
            <a:ext cx="5563780" cy="1284194"/>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Lato"/>
                <a:ea typeface="Lato"/>
                <a:cs typeface="Lato"/>
                <a:sym typeface="Lato"/>
              </a:rPr>
              <a:t>African</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Lato"/>
                <a:ea typeface="Lato"/>
                <a:cs typeface="Lato"/>
                <a:sym typeface="Lato"/>
              </a:rPr>
              <a:t>Americans and Hispanics/Latinos also</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Lato"/>
                <a:ea typeface="Lato"/>
                <a:cs typeface="Lato"/>
                <a:sym typeface="Lato"/>
              </a:rPr>
              <a:t>became less likely to say assessing charity</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Lato"/>
                <a:ea typeface="Lato"/>
                <a:cs typeface="Lato"/>
                <a:sym typeface="Lato"/>
              </a:rPr>
              <a:t>trust is </a:t>
            </a:r>
            <a:r>
              <a:rPr lang="en-US" sz="1600" b="1" i="0" u="none" strike="noStrike" cap="none">
                <a:solidFill>
                  <a:srgbClr val="000000"/>
                </a:solidFill>
                <a:latin typeface="Lato"/>
                <a:ea typeface="Lato"/>
                <a:cs typeface="Lato"/>
                <a:sym typeface="Lato"/>
              </a:rPr>
              <a:t>“easy”, </a:t>
            </a:r>
            <a:r>
              <a:rPr lang="en-US" sz="1600" b="0" i="0" u="none" strike="noStrike" cap="none">
                <a:solidFill>
                  <a:srgbClr val="000000"/>
                </a:solidFill>
                <a:latin typeface="Lato"/>
                <a:ea typeface="Lato"/>
                <a:cs typeface="Lato"/>
                <a:sym typeface="Lato"/>
              </a:rPr>
              <a:t>going from </a:t>
            </a:r>
            <a:r>
              <a:rPr lang="en-US" sz="1600" b="1" i="0" u="none" strike="noStrike" cap="none">
                <a:solidFill>
                  <a:srgbClr val="000000"/>
                </a:solidFill>
                <a:latin typeface="Lato"/>
                <a:ea typeface="Lato"/>
                <a:cs typeface="Lato"/>
                <a:sym typeface="Lato"/>
              </a:rPr>
              <a:t>24.4%</a:t>
            </a:r>
            <a:r>
              <a:rPr lang="en-US" sz="1600" b="0" i="0" u="none" strike="noStrike" cap="none">
                <a:solidFill>
                  <a:srgbClr val="000000"/>
                </a:solidFill>
                <a:latin typeface="Lato"/>
                <a:ea typeface="Lato"/>
                <a:cs typeface="Lato"/>
                <a:sym typeface="Lato"/>
              </a:rPr>
              <a:t> to </a:t>
            </a:r>
            <a:r>
              <a:rPr lang="en-US" sz="1600" b="1" i="0" u="none" strike="noStrike" cap="none">
                <a:solidFill>
                  <a:srgbClr val="000000"/>
                </a:solidFill>
                <a:latin typeface="Lato"/>
                <a:ea typeface="Lato"/>
                <a:cs typeface="Lato"/>
                <a:sym typeface="Lato"/>
              </a:rPr>
              <a:t>15.1%</a:t>
            </a:r>
            <a:r>
              <a:rPr lang="en-US" sz="1600" b="0" i="0" u="none" strike="noStrike" cap="none">
                <a:solidFill>
                  <a:srgbClr val="000000"/>
                </a:solidFill>
                <a:latin typeface="Lato"/>
                <a:ea typeface="Lato"/>
                <a:cs typeface="Lato"/>
                <a:sym typeface="Lato"/>
              </a:rPr>
              <a:t> and</a:t>
            </a:r>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Lato"/>
                <a:ea typeface="Lato"/>
                <a:cs typeface="Lato"/>
                <a:sym typeface="Lato"/>
              </a:rPr>
              <a:t>from </a:t>
            </a:r>
            <a:r>
              <a:rPr lang="en-US" sz="1600" b="1" i="0" u="none" strike="noStrike" cap="none">
                <a:solidFill>
                  <a:srgbClr val="000000"/>
                </a:solidFill>
                <a:latin typeface="Lato"/>
                <a:ea typeface="Lato"/>
                <a:cs typeface="Lato"/>
                <a:sym typeface="Lato"/>
              </a:rPr>
              <a:t>25.6%</a:t>
            </a:r>
            <a:r>
              <a:rPr lang="en-US" sz="1600" b="0" i="0" u="none" strike="noStrike" cap="none">
                <a:solidFill>
                  <a:srgbClr val="000000"/>
                </a:solidFill>
                <a:latin typeface="Lato"/>
                <a:ea typeface="Lato"/>
                <a:cs typeface="Lato"/>
                <a:sym typeface="Lato"/>
              </a:rPr>
              <a:t> to </a:t>
            </a:r>
            <a:r>
              <a:rPr lang="en-US" sz="1600" b="1" i="0" u="none" strike="noStrike" cap="none">
                <a:solidFill>
                  <a:srgbClr val="000000"/>
                </a:solidFill>
                <a:latin typeface="Lato"/>
                <a:ea typeface="Lato"/>
                <a:cs typeface="Lato"/>
                <a:sym typeface="Lato"/>
              </a:rPr>
              <a:t>9.9%</a:t>
            </a:r>
            <a:r>
              <a:rPr lang="en-US" sz="1600" b="0" i="0" u="none" strike="noStrike" cap="none">
                <a:solidFill>
                  <a:srgbClr val="000000"/>
                </a:solidFill>
                <a:latin typeface="Lato"/>
                <a:ea typeface="Lato"/>
                <a:cs typeface="Lato"/>
                <a:sym typeface="Lato"/>
              </a:rPr>
              <a:t>, respectively.</a:t>
            </a:r>
            <a:endParaRPr/>
          </a:p>
        </p:txBody>
      </p:sp>
      <p:pic>
        <p:nvPicPr>
          <p:cNvPr id="650" name="Google Shape;650;gfdae09eacd_3_26"/>
          <p:cNvPicPr preferRelativeResize="0"/>
          <p:nvPr/>
        </p:nvPicPr>
        <p:blipFill rotWithShape="1">
          <a:blip r:embed="rId3">
            <a:alphaModFix/>
          </a:blip>
          <a:srcRect/>
          <a:stretch/>
        </p:blipFill>
        <p:spPr>
          <a:xfrm>
            <a:off x="288698" y="1688997"/>
            <a:ext cx="802321" cy="802321"/>
          </a:xfrm>
          <a:prstGeom prst="rect">
            <a:avLst/>
          </a:prstGeom>
          <a:noFill/>
          <a:ln>
            <a:noFill/>
          </a:ln>
        </p:spPr>
      </p:pic>
      <p:sp>
        <p:nvSpPr>
          <p:cNvPr id="651" name="Google Shape;651;gfdae09eacd_3_26"/>
          <p:cNvSpPr txBox="1"/>
          <p:nvPr/>
        </p:nvSpPr>
        <p:spPr>
          <a:xfrm>
            <a:off x="7879635" y="1818310"/>
            <a:ext cx="3624943"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ato"/>
                <a:ea typeface="Lato"/>
                <a:cs typeface="Lato"/>
                <a:sym typeface="Lato"/>
              </a:rPr>
              <a:t>Individuals would be encouraged to donate if there is a trust system in place to efficiently </a:t>
            </a:r>
            <a:r>
              <a:rPr lang="en-US" sz="1800" b="1" i="0" u="none" strike="noStrike" cap="none">
                <a:solidFill>
                  <a:srgbClr val="000000"/>
                </a:solidFill>
                <a:latin typeface="Lato"/>
                <a:ea typeface="Lato"/>
                <a:cs typeface="Lato"/>
                <a:sym typeface="Lato"/>
              </a:rPr>
              <a:t>track their donations</a:t>
            </a:r>
            <a:r>
              <a:rPr lang="en-US" sz="1800" b="0" i="0" u="none" strike="noStrike" cap="none">
                <a:solidFill>
                  <a:srgbClr val="000000"/>
                </a:solidFill>
                <a:latin typeface="Lato"/>
                <a:ea typeface="Lato"/>
                <a:cs typeface="Lato"/>
                <a:sym typeface="Lato"/>
              </a:rPr>
              <a:t>. </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p:txBody>
      </p:sp>
      <p:pic>
        <p:nvPicPr>
          <p:cNvPr id="652" name="Google Shape;652;gfdae09eacd_3_26"/>
          <p:cNvPicPr preferRelativeResize="0"/>
          <p:nvPr/>
        </p:nvPicPr>
        <p:blipFill rotWithShape="1">
          <a:blip r:embed="rId4">
            <a:alphaModFix/>
          </a:blip>
          <a:srcRect/>
          <a:stretch/>
        </p:blipFill>
        <p:spPr>
          <a:xfrm>
            <a:off x="102404" y="2965446"/>
            <a:ext cx="1188563" cy="1188563"/>
          </a:xfrm>
          <a:prstGeom prst="rect">
            <a:avLst/>
          </a:prstGeom>
          <a:noFill/>
          <a:ln>
            <a:noFill/>
          </a:ln>
        </p:spPr>
      </p:pic>
      <p:sp>
        <p:nvSpPr>
          <p:cNvPr id="653" name="Google Shape;653;gfdae09eacd_3_26"/>
          <p:cNvSpPr/>
          <p:nvPr/>
        </p:nvSpPr>
        <p:spPr>
          <a:xfrm>
            <a:off x="1421809" y="1071884"/>
            <a:ext cx="5563780" cy="562531"/>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Lato"/>
                <a:ea typeface="Lato"/>
                <a:cs typeface="Lato"/>
                <a:sym typeface="Lato"/>
              </a:rPr>
              <a:t>Only half of U.S. households donated to charity, </a:t>
            </a:r>
            <a:r>
              <a:rPr lang="en-US" sz="1600" b="1" i="0" u="none" strike="noStrike" cap="none">
                <a:solidFill>
                  <a:srgbClr val="000000"/>
                </a:solidFill>
                <a:latin typeface="Lato"/>
                <a:ea typeface="Lato"/>
                <a:cs typeface="Lato"/>
                <a:sym typeface="Lato"/>
              </a:rPr>
              <a:t>worst rate in decades</a:t>
            </a:r>
            <a:r>
              <a:rPr lang="en-US" sz="1600" b="0" i="0" u="none" strike="noStrike" cap="none">
                <a:solidFill>
                  <a:srgbClr val="000000"/>
                </a:solidFill>
                <a:latin typeface="Lato"/>
                <a:ea typeface="Lato"/>
                <a:cs typeface="Lato"/>
                <a:sym typeface="Lato"/>
              </a:rPr>
              <a:t>.</a:t>
            </a:r>
            <a:endParaRPr/>
          </a:p>
        </p:txBody>
      </p:sp>
      <p:sp>
        <p:nvSpPr>
          <p:cNvPr id="654" name="Google Shape;654;gfdae09eacd_3_26"/>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1800" b="1">
                <a:solidFill>
                  <a:schemeClr val="dk1"/>
                </a:solidFill>
                <a:latin typeface="Lato"/>
                <a:ea typeface="Lato"/>
                <a:cs typeface="Lato"/>
                <a:sym typeface="Lato"/>
              </a:rPr>
              <a:t>Fewer people are donating due to a lack of transparency and trust in philanthropic organizations</a:t>
            </a:r>
            <a:endParaRPr sz="1900">
              <a:solidFill>
                <a:schemeClr val="dk1"/>
              </a:solidFill>
              <a:latin typeface="Nunito ExtraBold"/>
              <a:ea typeface="Nunito ExtraBold"/>
              <a:cs typeface="Nunito ExtraBold"/>
              <a:sym typeface="Nunito ExtraBold"/>
            </a:endParaRPr>
          </a:p>
        </p:txBody>
      </p:sp>
      <p:sp>
        <p:nvSpPr>
          <p:cNvPr id="655" name="Google Shape;655;gfdae09eacd_3_26"/>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Problem</a:t>
            </a:r>
            <a:endParaRPr sz="1400" b="1" i="0" u="none" strike="noStrike" cap="none">
              <a:solidFill>
                <a:srgbClr val="3D85C6"/>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grpSp>
        <p:nvGrpSpPr>
          <p:cNvPr id="661" name="Google Shape;661;gfdae09eacd_3_32"/>
          <p:cNvGrpSpPr/>
          <p:nvPr/>
        </p:nvGrpSpPr>
        <p:grpSpPr>
          <a:xfrm>
            <a:off x="310470" y="6542612"/>
            <a:ext cx="7815197" cy="183175"/>
            <a:chOff x="1239529" y="6482972"/>
            <a:chExt cx="7094861" cy="182819"/>
          </a:xfrm>
        </p:grpSpPr>
        <p:sp>
          <p:nvSpPr>
            <p:cNvPr id="662" name="Google Shape;662;gfdae09eacd_3_32"/>
            <p:cNvSpPr/>
            <p:nvPr/>
          </p:nvSpPr>
          <p:spPr>
            <a:xfrm>
              <a:off x="1239529" y="6482972"/>
              <a:ext cx="1830400" cy="1828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663" name="Google Shape;663;gfdae09eacd_3_32"/>
            <p:cNvSpPr/>
            <p:nvPr/>
          </p:nvSpPr>
          <p:spPr>
            <a:xfrm>
              <a:off x="2995949" y="6482972"/>
              <a:ext cx="1828800" cy="182800"/>
            </a:xfrm>
            <a:prstGeom prst="chevron">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664" name="Google Shape;664;gfdae09eacd_3_32"/>
            <p:cNvSpPr/>
            <p:nvPr/>
          </p:nvSpPr>
          <p:spPr>
            <a:xfrm>
              <a:off x="4750770" y="6482972"/>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665" name="Google Shape;665;gfdae09eacd_3_32"/>
            <p:cNvSpPr/>
            <p:nvPr/>
          </p:nvSpPr>
          <p:spPr>
            <a:xfrm>
              <a:off x="6505590" y="6482991"/>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666" name="Google Shape;666;gfdae09eacd_3_32"/>
          <p:cNvSpPr/>
          <p:nvPr/>
        </p:nvSpPr>
        <p:spPr>
          <a:xfrm>
            <a:off x="8044177" y="6541999"/>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667" name="Google Shape;667;gfdae09eacd_3_32"/>
          <p:cNvSpPr/>
          <p:nvPr/>
        </p:nvSpPr>
        <p:spPr>
          <a:xfrm>
            <a:off x="9977162" y="6541340"/>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sp>
        <p:nvSpPr>
          <p:cNvPr id="668" name="Google Shape;668;gfdae09eacd_3_32"/>
          <p:cNvSpPr/>
          <p:nvPr/>
        </p:nvSpPr>
        <p:spPr>
          <a:xfrm>
            <a:off x="7705630" y="1085807"/>
            <a:ext cx="3972955" cy="3249397"/>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p:txBody>
      </p:sp>
      <p:sp>
        <p:nvSpPr>
          <p:cNvPr id="669" name="Google Shape;669;gfdae09eacd_3_32"/>
          <p:cNvSpPr/>
          <p:nvPr/>
        </p:nvSpPr>
        <p:spPr>
          <a:xfrm rot="5400000">
            <a:off x="6080805" y="2733013"/>
            <a:ext cx="2529609" cy="201921"/>
          </a:xfrm>
          <a:prstGeom prst="flowChartExtract">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Lato"/>
              <a:ea typeface="Lato"/>
              <a:cs typeface="Lato"/>
              <a:sym typeface="Lato"/>
            </a:endParaRPr>
          </a:p>
        </p:txBody>
      </p:sp>
      <p:sp>
        <p:nvSpPr>
          <p:cNvPr id="670" name="Google Shape;670;gfdae09eacd_3_32"/>
          <p:cNvSpPr/>
          <p:nvPr/>
        </p:nvSpPr>
        <p:spPr>
          <a:xfrm>
            <a:off x="577581" y="5102264"/>
            <a:ext cx="11101004" cy="709860"/>
          </a:xfrm>
          <a:prstGeom prst="rect">
            <a:avLst/>
          </a:prstGeom>
          <a:solidFill>
            <a:srgbClr val="B3C6E7"/>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ato"/>
                <a:ea typeface="Lato"/>
                <a:cs typeface="Lato"/>
                <a:sym typeface="Lato"/>
              </a:rPr>
              <a:t>Giv3 allows individuals to donate anonymously through a </a:t>
            </a:r>
            <a:r>
              <a:rPr lang="en-US" sz="1800" b="1" i="0" u="none" strike="noStrike" cap="none">
                <a:solidFill>
                  <a:srgbClr val="000000"/>
                </a:solidFill>
                <a:latin typeface="Lato"/>
                <a:ea typeface="Lato"/>
                <a:cs typeface="Lato"/>
                <a:sym typeface="Lato"/>
              </a:rPr>
              <a:t>decentralized autonomous organization, </a:t>
            </a:r>
            <a:r>
              <a:rPr lang="en-US" sz="1800" b="0" i="0" u="none" strike="noStrike" cap="none">
                <a:solidFill>
                  <a:srgbClr val="000000"/>
                </a:solidFill>
                <a:latin typeface="Lato"/>
                <a:ea typeface="Lato"/>
                <a:cs typeface="Lato"/>
                <a:sym typeface="Lato"/>
              </a:rPr>
              <a:t>resulting in more donations.</a:t>
            </a:r>
            <a:endParaRPr/>
          </a:p>
        </p:txBody>
      </p:sp>
      <p:sp>
        <p:nvSpPr>
          <p:cNvPr id="671" name="Google Shape;671;gfdae09eacd_3_32"/>
          <p:cNvSpPr/>
          <p:nvPr/>
        </p:nvSpPr>
        <p:spPr>
          <a:xfrm>
            <a:off x="1421807" y="1092965"/>
            <a:ext cx="5563782" cy="1421916"/>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22222"/>
              </a:buClr>
              <a:buSzPts val="1600"/>
              <a:buFont typeface="Arial"/>
              <a:buNone/>
            </a:pPr>
            <a:r>
              <a:rPr lang="en-US" sz="1600" b="0" i="0" u="none" strike="noStrike" cap="none">
                <a:solidFill>
                  <a:srgbClr val="222222"/>
                </a:solidFill>
                <a:latin typeface="Lato"/>
                <a:ea typeface="Lato"/>
                <a:cs typeface="Lato"/>
                <a:sym typeface="Lato"/>
              </a:rPr>
              <a:t> In a dataset of more than $44 million in online donations, it was observed that </a:t>
            </a:r>
            <a:r>
              <a:rPr lang="en-US" sz="1600" b="1" i="0" u="none" strike="noStrike" cap="none">
                <a:solidFill>
                  <a:srgbClr val="222222"/>
                </a:solidFill>
                <a:latin typeface="Lato"/>
                <a:ea typeface="Lato"/>
                <a:cs typeface="Lato"/>
                <a:sym typeface="Lato"/>
              </a:rPr>
              <a:t>21%</a:t>
            </a:r>
            <a:r>
              <a:rPr lang="en-US" sz="1600" b="0" i="0" u="none" strike="noStrike" cap="none">
                <a:solidFill>
                  <a:srgbClr val="222222"/>
                </a:solidFill>
                <a:latin typeface="Lato"/>
                <a:ea typeface="Lato"/>
                <a:cs typeface="Lato"/>
                <a:sym typeface="Lato"/>
              </a:rPr>
              <a:t> were made while opting to be </a:t>
            </a:r>
            <a:r>
              <a:rPr lang="en-US" sz="1600" b="1" i="0" u="none" strike="noStrike" cap="none">
                <a:solidFill>
                  <a:srgbClr val="222222"/>
                </a:solidFill>
                <a:latin typeface="Lato"/>
                <a:ea typeface="Lato"/>
                <a:cs typeface="Lato"/>
                <a:sym typeface="Lato"/>
              </a:rPr>
              <a:t>anonymous</a:t>
            </a:r>
            <a:r>
              <a:rPr lang="en-US" sz="1600" b="0" i="0" u="none" strike="noStrike" cap="none">
                <a:solidFill>
                  <a:srgbClr val="222222"/>
                </a:solidFill>
                <a:latin typeface="Lato"/>
                <a:ea typeface="Lato"/>
                <a:cs typeface="Lato"/>
                <a:sym typeface="Lato"/>
              </a:rPr>
              <a:t> to the public.</a:t>
            </a:r>
            <a:endParaRPr sz="1600" b="0" i="0" u="none" strike="noStrike" cap="none">
              <a:solidFill>
                <a:srgbClr val="000000"/>
              </a:solidFill>
              <a:latin typeface="Lato"/>
              <a:ea typeface="Lato"/>
              <a:cs typeface="Lato"/>
              <a:sym typeface="Lato"/>
            </a:endParaRPr>
          </a:p>
        </p:txBody>
      </p:sp>
      <p:sp>
        <p:nvSpPr>
          <p:cNvPr id="672" name="Google Shape;672;gfdae09eacd_3_32"/>
          <p:cNvSpPr/>
          <p:nvPr/>
        </p:nvSpPr>
        <p:spPr>
          <a:xfrm rot="10800000">
            <a:off x="3493775" y="4695814"/>
            <a:ext cx="5268614" cy="220033"/>
          </a:xfrm>
          <a:prstGeom prst="flowChartExtract">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Lato"/>
              <a:ea typeface="Lato"/>
              <a:cs typeface="Lato"/>
              <a:sym typeface="Lato"/>
            </a:endParaRPr>
          </a:p>
        </p:txBody>
      </p:sp>
      <p:sp>
        <p:nvSpPr>
          <p:cNvPr id="673" name="Google Shape;673;gfdae09eacd_3_32"/>
          <p:cNvSpPr/>
          <p:nvPr/>
        </p:nvSpPr>
        <p:spPr>
          <a:xfrm>
            <a:off x="1421809" y="2737769"/>
            <a:ext cx="5563780" cy="1633988"/>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Lato"/>
              <a:ea typeface="Lato"/>
              <a:cs typeface="Lato"/>
              <a:sym typeface="Lato"/>
            </a:endParaRPr>
          </a:p>
        </p:txBody>
      </p:sp>
      <p:sp>
        <p:nvSpPr>
          <p:cNvPr id="674" name="Google Shape;674;gfdae09eacd_3_32"/>
          <p:cNvSpPr txBox="1"/>
          <p:nvPr/>
        </p:nvSpPr>
        <p:spPr>
          <a:xfrm>
            <a:off x="7870371" y="1328057"/>
            <a:ext cx="3624943"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ato"/>
                <a:ea typeface="Lato"/>
                <a:cs typeface="Lato"/>
                <a:sym typeface="Lato"/>
              </a:rPr>
              <a:t>When individuals know that their identity will remain </a:t>
            </a:r>
            <a:r>
              <a:rPr lang="en-US" sz="1800" b="1" i="0" u="none" strike="noStrike" cap="none">
                <a:solidFill>
                  <a:srgbClr val="000000"/>
                </a:solidFill>
                <a:latin typeface="Lato"/>
                <a:ea typeface="Lato"/>
                <a:cs typeface="Lato"/>
                <a:sym typeface="Lato"/>
              </a:rPr>
              <a:t>anonymous</a:t>
            </a:r>
            <a:r>
              <a:rPr lang="en-US" sz="1800" b="0" i="0" u="none" strike="noStrike" cap="none">
                <a:solidFill>
                  <a:srgbClr val="000000"/>
                </a:solidFill>
                <a:latin typeface="Lato"/>
                <a:ea typeface="Lato"/>
                <a:cs typeface="Lato"/>
                <a:sym typeface="Lato"/>
              </a:rPr>
              <a:t> while donating to philanthropic communities, they would be more </a:t>
            </a:r>
            <a:r>
              <a:rPr lang="en-US" sz="1800" b="1" i="0" u="none" strike="noStrike" cap="none">
                <a:solidFill>
                  <a:srgbClr val="000000"/>
                </a:solidFill>
                <a:latin typeface="Lato"/>
                <a:ea typeface="Lato"/>
                <a:cs typeface="Lato"/>
                <a:sym typeface="Lato"/>
              </a:rPr>
              <a:t>encouraged to make donations</a:t>
            </a:r>
            <a:r>
              <a:rPr lang="en-US" sz="1800" b="0" i="0" u="none" strike="noStrike" cap="none">
                <a:solidFill>
                  <a:srgbClr val="000000"/>
                </a:solidFill>
                <a:latin typeface="Lato"/>
                <a:ea typeface="Lato"/>
                <a:cs typeface="Lato"/>
                <a:sym typeface="Lato"/>
              </a:rPr>
              <a:t>. </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Lato"/>
              <a:ea typeface="Lato"/>
              <a:cs typeface="Lato"/>
              <a:sym typeface="Lato"/>
            </a:endParaRPr>
          </a:p>
        </p:txBody>
      </p:sp>
      <p:sp>
        <p:nvSpPr>
          <p:cNvPr id="675" name="Google Shape;675;gfdae09eacd_3_32"/>
          <p:cNvSpPr txBox="1"/>
          <p:nvPr/>
        </p:nvSpPr>
        <p:spPr>
          <a:xfrm>
            <a:off x="1739652" y="3103533"/>
            <a:ext cx="5040086"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Lato"/>
                <a:ea typeface="Lato"/>
                <a:cs typeface="Lato"/>
                <a:sym typeface="Lato"/>
              </a:rPr>
              <a:t>Donors might </a:t>
            </a:r>
            <a:r>
              <a:rPr lang="en-US" sz="1600" b="1" i="0" u="none" strike="noStrike" cap="none">
                <a:solidFill>
                  <a:srgbClr val="000000"/>
                </a:solidFill>
                <a:latin typeface="Lato"/>
                <a:ea typeface="Lato"/>
                <a:cs typeface="Lato"/>
                <a:sym typeface="Lato"/>
              </a:rPr>
              <a:t>not want to be associated with </a:t>
            </a:r>
            <a:r>
              <a:rPr lang="en-US" sz="1600" b="0" i="0" u="none" strike="noStrike" cap="none">
                <a:solidFill>
                  <a:srgbClr val="000000"/>
                </a:solidFill>
                <a:latin typeface="Lato"/>
                <a:ea typeface="Lato"/>
                <a:cs typeface="Lato"/>
                <a:sym typeface="Lato"/>
              </a:rPr>
              <a:t>controversial organizations they support or causes that are not widely endorsed by their community</a:t>
            </a:r>
            <a:r>
              <a:rPr lang="en-US" sz="1800" b="0" i="0" u="none" strike="noStrike" cap="none">
                <a:solidFill>
                  <a:srgbClr val="000000"/>
                </a:solidFill>
                <a:latin typeface="Lato"/>
                <a:ea typeface="Lato"/>
                <a:cs typeface="Lato"/>
                <a:sym typeface="Lato"/>
              </a:rPr>
              <a:t>.</a:t>
            </a:r>
            <a:endParaRPr sz="1800" b="0" i="0" u="none" strike="noStrike" cap="none">
              <a:solidFill>
                <a:srgbClr val="000000"/>
              </a:solidFill>
              <a:latin typeface="Lato"/>
              <a:ea typeface="Lato"/>
              <a:cs typeface="Lato"/>
              <a:sym typeface="Lato"/>
            </a:endParaRPr>
          </a:p>
        </p:txBody>
      </p:sp>
      <p:pic>
        <p:nvPicPr>
          <p:cNvPr id="676" name="Google Shape;676;gfdae09eacd_3_32"/>
          <p:cNvPicPr preferRelativeResize="0"/>
          <p:nvPr/>
        </p:nvPicPr>
        <p:blipFill rotWithShape="1">
          <a:blip r:embed="rId3">
            <a:alphaModFix/>
          </a:blip>
          <a:srcRect/>
          <a:stretch/>
        </p:blipFill>
        <p:spPr>
          <a:xfrm>
            <a:off x="310470" y="1546841"/>
            <a:ext cx="802321" cy="802321"/>
          </a:xfrm>
          <a:prstGeom prst="rect">
            <a:avLst/>
          </a:prstGeom>
          <a:noFill/>
          <a:ln>
            <a:noFill/>
          </a:ln>
        </p:spPr>
      </p:pic>
      <p:pic>
        <p:nvPicPr>
          <p:cNvPr id="677" name="Google Shape;677;gfdae09eacd_3_32"/>
          <p:cNvPicPr preferRelativeResize="0"/>
          <p:nvPr/>
        </p:nvPicPr>
        <p:blipFill rotWithShape="1">
          <a:blip r:embed="rId4">
            <a:alphaModFix/>
          </a:blip>
          <a:srcRect/>
          <a:stretch/>
        </p:blipFill>
        <p:spPr>
          <a:xfrm>
            <a:off x="147003" y="2809913"/>
            <a:ext cx="1171586" cy="1171586"/>
          </a:xfrm>
          <a:prstGeom prst="rect">
            <a:avLst/>
          </a:prstGeom>
          <a:noFill/>
          <a:ln>
            <a:noFill/>
          </a:ln>
        </p:spPr>
      </p:pic>
      <p:sp>
        <p:nvSpPr>
          <p:cNvPr id="678" name="Google Shape;678;gfdae09eacd_3_32"/>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Censorship and anonymity issues prevent individuals from making donations to philanthropic organizations</a:t>
            </a:r>
            <a:endParaRPr sz="1800" b="1">
              <a:solidFill>
                <a:schemeClr val="dk1"/>
              </a:solidFill>
              <a:latin typeface="Lato"/>
              <a:ea typeface="Lato"/>
              <a:cs typeface="Lato"/>
              <a:sym typeface="Lato"/>
            </a:endParaRPr>
          </a:p>
        </p:txBody>
      </p:sp>
      <p:sp>
        <p:nvSpPr>
          <p:cNvPr id="679" name="Google Shape;679;gfdae09eacd_3_32"/>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Problem</a:t>
            </a:r>
            <a:endParaRPr sz="1400" b="1" i="0" u="none" strike="noStrike" cap="none">
              <a:solidFill>
                <a:srgbClr val="3D85C6"/>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684"/>
        <p:cNvGrpSpPr/>
        <p:nvPr/>
      </p:nvGrpSpPr>
      <p:grpSpPr>
        <a:xfrm>
          <a:off x="0" y="0"/>
          <a:ext cx="0" cy="0"/>
          <a:chOff x="0" y="0"/>
          <a:chExt cx="0" cy="0"/>
        </a:xfrm>
      </p:grpSpPr>
      <p:grpSp>
        <p:nvGrpSpPr>
          <p:cNvPr id="685" name="Google Shape;685;gfdae09eacd_3_37"/>
          <p:cNvGrpSpPr/>
          <p:nvPr/>
        </p:nvGrpSpPr>
        <p:grpSpPr>
          <a:xfrm>
            <a:off x="310470" y="6542612"/>
            <a:ext cx="7815197" cy="183175"/>
            <a:chOff x="1239529" y="6482972"/>
            <a:chExt cx="7094861" cy="182819"/>
          </a:xfrm>
        </p:grpSpPr>
        <p:sp>
          <p:nvSpPr>
            <p:cNvPr id="686" name="Google Shape;686;gfdae09eacd_3_37"/>
            <p:cNvSpPr/>
            <p:nvPr/>
          </p:nvSpPr>
          <p:spPr>
            <a:xfrm>
              <a:off x="1239529" y="6482972"/>
              <a:ext cx="1830400" cy="1828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687" name="Google Shape;687;gfdae09eacd_3_37"/>
            <p:cNvSpPr/>
            <p:nvPr/>
          </p:nvSpPr>
          <p:spPr>
            <a:xfrm>
              <a:off x="2995949" y="6482972"/>
              <a:ext cx="1828800" cy="182800"/>
            </a:xfrm>
            <a:prstGeom prst="chevron">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688" name="Google Shape;688;gfdae09eacd_3_37"/>
            <p:cNvSpPr/>
            <p:nvPr/>
          </p:nvSpPr>
          <p:spPr>
            <a:xfrm>
              <a:off x="4750770" y="6482972"/>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689" name="Google Shape;689;gfdae09eacd_3_37"/>
            <p:cNvSpPr/>
            <p:nvPr/>
          </p:nvSpPr>
          <p:spPr>
            <a:xfrm>
              <a:off x="6505590" y="6482991"/>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690" name="Google Shape;690;gfdae09eacd_3_37"/>
          <p:cNvSpPr/>
          <p:nvPr/>
        </p:nvSpPr>
        <p:spPr>
          <a:xfrm>
            <a:off x="8044177" y="6541999"/>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691" name="Google Shape;691;gfdae09eacd_3_37"/>
          <p:cNvSpPr/>
          <p:nvPr/>
        </p:nvSpPr>
        <p:spPr>
          <a:xfrm>
            <a:off x="9977162" y="6541340"/>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sp>
        <p:nvSpPr>
          <p:cNvPr id="692" name="Google Shape;692;gfdae09eacd_3_37"/>
          <p:cNvSpPr/>
          <p:nvPr/>
        </p:nvSpPr>
        <p:spPr>
          <a:xfrm>
            <a:off x="577581" y="5102264"/>
            <a:ext cx="11101004" cy="709860"/>
          </a:xfrm>
          <a:prstGeom prst="rect">
            <a:avLst/>
          </a:prstGeom>
          <a:solidFill>
            <a:srgbClr val="B3C6E7"/>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Lato"/>
                <a:ea typeface="Lato"/>
                <a:cs typeface="Lato"/>
                <a:sym typeface="Lato"/>
              </a:rPr>
              <a:t>Giv3 rewards donors with a </a:t>
            </a:r>
            <a:r>
              <a:rPr lang="en-US" sz="1800" b="1" i="0" u="none" strike="noStrike" cap="none">
                <a:solidFill>
                  <a:srgbClr val="000000"/>
                </a:solidFill>
                <a:latin typeface="Lato"/>
                <a:ea typeface="Lato"/>
                <a:cs typeface="Lato"/>
                <a:sym typeface="Lato"/>
              </a:rPr>
              <a:t>dynamic NFT </a:t>
            </a:r>
            <a:r>
              <a:rPr lang="en-US" sz="1800" b="0" i="0" u="none" strike="noStrike" cap="none">
                <a:solidFill>
                  <a:srgbClr val="000000"/>
                </a:solidFill>
                <a:latin typeface="Lato"/>
                <a:ea typeface="Lato"/>
                <a:cs typeface="Lato"/>
                <a:sym typeface="Lato"/>
              </a:rPr>
              <a:t>when they join our platform and </a:t>
            </a:r>
            <a:r>
              <a:rPr lang="en-US" sz="1800" b="1" i="0" u="none" strike="noStrike" cap="none">
                <a:solidFill>
                  <a:srgbClr val="000000"/>
                </a:solidFill>
                <a:latin typeface="Lato"/>
                <a:ea typeface="Lato"/>
                <a:cs typeface="Lato"/>
                <a:sym typeface="Lato"/>
              </a:rPr>
              <a:t>additional accessories </a:t>
            </a:r>
            <a:r>
              <a:rPr lang="en-US" sz="1800" b="0" i="0" u="none" strike="noStrike" cap="none">
                <a:solidFill>
                  <a:srgbClr val="000000"/>
                </a:solidFill>
                <a:latin typeface="Lato"/>
                <a:ea typeface="Lato"/>
                <a:cs typeface="Lato"/>
                <a:sym typeface="Lato"/>
              </a:rPr>
              <a:t>when they make donations, which they can </a:t>
            </a:r>
            <a:r>
              <a:rPr lang="en-US" sz="1800" b="1" i="0" u="none" strike="noStrike" cap="none">
                <a:solidFill>
                  <a:srgbClr val="000000"/>
                </a:solidFill>
                <a:latin typeface="Lato"/>
                <a:ea typeface="Lato"/>
                <a:cs typeface="Lato"/>
                <a:sym typeface="Lato"/>
              </a:rPr>
              <a:t>upload and display </a:t>
            </a:r>
            <a:r>
              <a:rPr lang="en-US" sz="1800" b="0" i="0" u="none" strike="noStrike" cap="none">
                <a:solidFill>
                  <a:srgbClr val="000000"/>
                </a:solidFill>
                <a:latin typeface="Lato"/>
                <a:ea typeface="Lato"/>
                <a:cs typeface="Lato"/>
                <a:sym typeface="Lato"/>
              </a:rPr>
              <a:t>on their social media accounts.</a:t>
            </a:r>
            <a:endParaRPr sz="1800" b="0" i="0" u="none" strike="noStrike" cap="none">
              <a:solidFill>
                <a:srgbClr val="000000"/>
              </a:solidFill>
              <a:latin typeface="Lato"/>
              <a:ea typeface="Lato"/>
              <a:cs typeface="Lato"/>
              <a:sym typeface="Lato"/>
            </a:endParaRPr>
          </a:p>
        </p:txBody>
      </p:sp>
      <p:sp>
        <p:nvSpPr>
          <p:cNvPr id="693" name="Google Shape;693;gfdae09eacd_3_37"/>
          <p:cNvSpPr/>
          <p:nvPr/>
        </p:nvSpPr>
        <p:spPr>
          <a:xfrm>
            <a:off x="1421807" y="1092965"/>
            <a:ext cx="5563782" cy="1904232"/>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22222"/>
              </a:buClr>
              <a:buSzPts val="1600"/>
              <a:buFont typeface="Arial"/>
              <a:buNone/>
            </a:pPr>
            <a:r>
              <a:rPr lang="en-US" sz="1600" b="0" i="0" u="none" strike="noStrike" cap="none">
                <a:solidFill>
                  <a:srgbClr val="222222"/>
                </a:solidFill>
                <a:latin typeface="Lato"/>
                <a:ea typeface="Lato"/>
                <a:cs typeface="Lato"/>
                <a:sym typeface="Lato"/>
              </a:rPr>
              <a:t>According to a research paper titled “Selective Recognition:</a:t>
            </a:r>
            <a:endParaRPr/>
          </a:p>
          <a:p>
            <a:pPr marL="0" marR="0" lvl="0" indent="0" algn="ctr" rtl="0">
              <a:lnSpc>
                <a:spcPct val="100000"/>
              </a:lnSpc>
              <a:spcBef>
                <a:spcPts val="0"/>
              </a:spcBef>
              <a:spcAft>
                <a:spcPts val="0"/>
              </a:spcAft>
              <a:buClr>
                <a:srgbClr val="222222"/>
              </a:buClr>
              <a:buSzPts val="1600"/>
              <a:buFont typeface="Arial"/>
              <a:buNone/>
            </a:pPr>
            <a:r>
              <a:rPr lang="en-US" sz="1600" b="0" i="0" u="none" strike="noStrike" cap="none">
                <a:solidFill>
                  <a:srgbClr val="222222"/>
                </a:solidFill>
                <a:latin typeface="Lato"/>
                <a:ea typeface="Lato"/>
                <a:cs typeface="Lato"/>
                <a:sym typeface="Lato"/>
              </a:rPr>
              <a:t>How to Recognize Donors to Increase Charitable Giving”, it was observed that </a:t>
            </a:r>
            <a:r>
              <a:rPr lang="en-US" sz="1600" b="1" i="0" u="none" strike="noStrike" cap="none">
                <a:solidFill>
                  <a:srgbClr val="222222"/>
                </a:solidFill>
                <a:latin typeface="Lato"/>
                <a:ea typeface="Lato"/>
                <a:cs typeface="Lato"/>
                <a:sym typeface="Lato"/>
              </a:rPr>
              <a:t>all forms of recognition </a:t>
            </a:r>
            <a:r>
              <a:rPr lang="en-US" sz="1600" b="0" i="0" u="none" strike="noStrike" cap="none">
                <a:solidFill>
                  <a:srgbClr val="222222"/>
                </a:solidFill>
                <a:latin typeface="Lato"/>
                <a:ea typeface="Lato"/>
                <a:cs typeface="Lato"/>
                <a:sym typeface="Lato"/>
              </a:rPr>
              <a:t>have a </a:t>
            </a:r>
            <a:r>
              <a:rPr lang="en-US" sz="1600" b="1" i="0" u="none" strike="noStrike" cap="none">
                <a:solidFill>
                  <a:srgbClr val="222222"/>
                </a:solidFill>
                <a:latin typeface="Lato"/>
                <a:ea typeface="Lato"/>
                <a:cs typeface="Lato"/>
                <a:sym typeface="Lato"/>
              </a:rPr>
              <a:t>positive impact on increasing donations</a:t>
            </a:r>
            <a:r>
              <a:rPr lang="en-US" sz="1600" b="0" i="0" u="none" strike="noStrike" cap="none">
                <a:solidFill>
                  <a:srgbClr val="222222"/>
                </a:solidFill>
                <a:latin typeface="Lato"/>
                <a:ea typeface="Lato"/>
                <a:cs typeface="Lato"/>
                <a:sym typeface="Lato"/>
              </a:rPr>
              <a:t>,</a:t>
            </a:r>
            <a:endParaRPr/>
          </a:p>
          <a:p>
            <a:pPr marL="0" marR="0" lvl="0" indent="0" algn="ctr" rtl="0">
              <a:lnSpc>
                <a:spcPct val="100000"/>
              </a:lnSpc>
              <a:spcBef>
                <a:spcPts val="0"/>
              </a:spcBef>
              <a:spcAft>
                <a:spcPts val="0"/>
              </a:spcAft>
              <a:buClr>
                <a:srgbClr val="222222"/>
              </a:buClr>
              <a:buSzPts val="1600"/>
              <a:buFont typeface="Arial"/>
              <a:buNone/>
            </a:pPr>
            <a:r>
              <a:rPr lang="en-US" sz="1600" b="0" i="0" u="none" strike="noStrike" cap="none">
                <a:solidFill>
                  <a:srgbClr val="222222"/>
                </a:solidFill>
                <a:latin typeface="Lato"/>
                <a:ea typeface="Lato"/>
                <a:cs typeface="Lato"/>
                <a:sym typeface="Lato"/>
              </a:rPr>
              <a:t>with selective recognition having the most significant effect.</a:t>
            </a:r>
            <a:endParaRPr sz="1600" b="0" i="0" u="none" strike="noStrike" cap="none">
              <a:solidFill>
                <a:srgbClr val="000000"/>
              </a:solidFill>
              <a:latin typeface="Lato"/>
              <a:ea typeface="Lato"/>
              <a:cs typeface="Lato"/>
              <a:sym typeface="Lato"/>
            </a:endParaRPr>
          </a:p>
        </p:txBody>
      </p:sp>
      <p:sp>
        <p:nvSpPr>
          <p:cNvPr id="694" name="Google Shape;694;gfdae09eacd_3_37"/>
          <p:cNvSpPr/>
          <p:nvPr/>
        </p:nvSpPr>
        <p:spPr>
          <a:xfrm rot="10800000">
            <a:off x="3493775" y="4695814"/>
            <a:ext cx="5268614" cy="220033"/>
          </a:xfrm>
          <a:prstGeom prst="flowChartExtract">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Lato"/>
              <a:ea typeface="Lato"/>
              <a:cs typeface="Lato"/>
              <a:sym typeface="Lato"/>
            </a:endParaRPr>
          </a:p>
        </p:txBody>
      </p:sp>
      <p:pic>
        <p:nvPicPr>
          <p:cNvPr id="695" name="Google Shape;695;gfdae09eacd_3_37"/>
          <p:cNvPicPr preferRelativeResize="0"/>
          <p:nvPr/>
        </p:nvPicPr>
        <p:blipFill rotWithShape="1">
          <a:blip r:embed="rId3">
            <a:alphaModFix/>
          </a:blip>
          <a:srcRect/>
          <a:stretch/>
        </p:blipFill>
        <p:spPr>
          <a:xfrm>
            <a:off x="7705629" y="1090343"/>
            <a:ext cx="4015021" cy="3249394"/>
          </a:xfrm>
          <a:prstGeom prst="rect">
            <a:avLst/>
          </a:prstGeom>
          <a:noFill/>
          <a:ln>
            <a:noFill/>
          </a:ln>
        </p:spPr>
      </p:pic>
      <p:sp>
        <p:nvSpPr>
          <p:cNvPr id="696" name="Google Shape;696;gfdae09eacd_3_37"/>
          <p:cNvSpPr/>
          <p:nvPr/>
        </p:nvSpPr>
        <p:spPr>
          <a:xfrm>
            <a:off x="1421806" y="3122072"/>
            <a:ext cx="5563781" cy="1217664"/>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Lato"/>
                <a:ea typeface="Lato"/>
                <a:cs typeface="Lato"/>
                <a:sym typeface="Lato"/>
              </a:rPr>
              <a:t>In another study titled “When Does Recognition Increase Charitable Behavior?”, individuals are </a:t>
            </a:r>
            <a:r>
              <a:rPr lang="en-US" sz="1600" b="1" i="0" u="none" strike="noStrike" cap="none">
                <a:solidFill>
                  <a:srgbClr val="000000"/>
                </a:solidFill>
                <a:latin typeface="Lato"/>
                <a:ea typeface="Lato"/>
                <a:cs typeface="Lato"/>
                <a:sym typeface="Lato"/>
              </a:rPr>
              <a:t>3-15%</a:t>
            </a:r>
            <a:r>
              <a:rPr lang="en-US" sz="1600" b="0" i="0" u="none" strike="noStrike" cap="none">
                <a:solidFill>
                  <a:srgbClr val="000000"/>
                </a:solidFill>
                <a:latin typeface="Lato"/>
                <a:ea typeface="Lato"/>
                <a:cs typeface="Lato"/>
                <a:sym typeface="Lato"/>
              </a:rPr>
              <a:t> more likely to volunteer their time when they receive </a:t>
            </a:r>
            <a:r>
              <a:rPr lang="en-US" sz="1600" b="1" i="0" u="none" strike="noStrike" cap="none">
                <a:solidFill>
                  <a:srgbClr val="000000"/>
                </a:solidFill>
                <a:latin typeface="Lato"/>
                <a:ea typeface="Lato"/>
                <a:cs typeface="Lato"/>
                <a:sym typeface="Lato"/>
              </a:rPr>
              <a:t>recognition</a:t>
            </a:r>
            <a:r>
              <a:rPr lang="en-US" sz="1600" b="0" i="0" u="none" strike="noStrike" cap="none">
                <a:solidFill>
                  <a:srgbClr val="000000"/>
                </a:solidFill>
                <a:latin typeface="Lato"/>
                <a:ea typeface="Lato"/>
                <a:cs typeface="Lato"/>
                <a:sym typeface="Lato"/>
              </a:rPr>
              <a:t>. </a:t>
            </a:r>
            <a:endParaRPr/>
          </a:p>
        </p:txBody>
      </p:sp>
      <p:pic>
        <p:nvPicPr>
          <p:cNvPr id="697" name="Google Shape;697;gfdae09eacd_3_37"/>
          <p:cNvPicPr preferRelativeResize="0"/>
          <p:nvPr/>
        </p:nvPicPr>
        <p:blipFill rotWithShape="1">
          <a:blip r:embed="rId4">
            <a:alphaModFix/>
          </a:blip>
          <a:srcRect/>
          <a:stretch/>
        </p:blipFill>
        <p:spPr>
          <a:xfrm>
            <a:off x="219167" y="1666454"/>
            <a:ext cx="965200" cy="965200"/>
          </a:xfrm>
          <a:prstGeom prst="rect">
            <a:avLst/>
          </a:prstGeom>
          <a:noFill/>
          <a:ln>
            <a:noFill/>
          </a:ln>
        </p:spPr>
      </p:pic>
      <p:pic>
        <p:nvPicPr>
          <p:cNvPr id="698" name="Google Shape;698;gfdae09eacd_3_37"/>
          <p:cNvPicPr preferRelativeResize="0"/>
          <p:nvPr/>
        </p:nvPicPr>
        <p:blipFill rotWithShape="1">
          <a:blip r:embed="rId5">
            <a:alphaModFix/>
          </a:blip>
          <a:srcRect/>
          <a:stretch/>
        </p:blipFill>
        <p:spPr>
          <a:xfrm>
            <a:off x="268286" y="3066267"/>
            <a:ext cx="866955" cy="866955"/>
          </a:xfrm>
          <a:prstGeom prst="rect">
            <a:avLst/>
          </a:prstGeom>
          <a:noFill/>
          <a:ln>
            <a:noFill/>
          </a:ln>
        </p:spPr>
      </p:pic>
      <p:sp>
        <p:nvSpPr>
          <p:cNvPr id="699" name="Google Shape;699;gfdae09eacd_3_37"/>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The lack of social recognition and a sense of belonging discourage donors from making donations</a:t>
            </a:r>
            <a:endParaRPr sz="1800" b="1">
              <a:solidFill>
                <a:schemeClr val="dk1"/>
              </a:solidFill>
              <a:latin typeface="Lato"/>
              <a:ea typeface="Lato"/>
              <a:cs typeface="Lato"/>
              <a:sym typeface="Lato"/>
            </a:endParaRPr>
          </a:p>
        </p:txBody>
      </p:sp>
      <p:sp>
        <p:nvSpPr>
          <p:cNvPr id="700" name="Google Shape;700;gfdae09eacd_3_37"/>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Problem</a:t>
            </a:r>
            <a:endParaRPr sz="1400" b="1" i="0" u="none" strike="noStrike" cap="none">
              <a:solidFill>
                <a:srgbClr val="3D85C6"/>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705"/>
        <p:cNvGrpSpPr/>
        <p:nvPr/>
      </p:nvGrpSpPr>
      <p:grpSpPr>
        <a:xfrm>
          <a:off x="0" y="0"/>
          <a:ext cx="0" cy="0"/>
          <a:chOff x="0" y="0"/>
          <a:chExt cx="0" cy="0"/>
        </a:xfrm>
      </p:grpSpPr>
      <p:sp>
        <p:nvSpPr>
          <p:cNvPr id="706" name="Google Shape;706;g13eb8b0d703_0_0"/>
          <p:cNvSpPr/>
          <p:nvPr/>
        </p:nvSpPr>
        <p:spPr>
          <a:xfrm>
            <a:off x="1462300" y="4570303"/>
            <a:ext cx="9273600" cy="783000"/>
          </a:xfrm>
          <a:prstGeom prst="rect">
            <a:avLst/>
          </a:prstGeom>
          <a:solidFill>
            <a:srgbClr val="ACCB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g13eb8b0d703_0_0"/>
          <p:cNvSpPr/>
          <p:nvPr/>
        </p:nvSpPr>
        <p:spPr>
          <a:xfrm>
            <a:off x="1456100" y="3661754"/>
            <a:ext cx="9273600" cy="783000"/>
          </a:xfrm>
          <a:prstGeom prst="rect">
            <a:avLst/>
          </a:prstGeom>
          <a:solidFill>
            <a:srgbClr val="ACCBF9">
              <a:alpha val="501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g13eb8b0d703_0_0"/>
          <p:cNvSpPr/>
          <p:nvPr/>
        </p:nvSpPr>
        <p:spPr>
          <a:xfrm>
            <a:off x="1456125" y="2676089"/>
            <a:ext cx="9273600" cy="783000"/>
          </a:xfrm>
          <a:prstGeom prst="rect">
            <a:avLst/>
          </a:prstGeom>
          <a:solidFill>
            <a:srgbClr val="ACCBF9">
              <a:alpha val="501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g13eb8b0d703_0_0"/>
          <p:cNvSpPr/>
          <p:nvPr/>
        </p:nvSpPr>
        <p:spPr>
          <a:xfrm>
            <a:off x="1456125" y="1671624"/>
            <a:ext cx="9273600" cy="783000"/>
          </a:xfrm>
          <a:prstGeom prst="rect">
            <a:avLst/>
          </a:prstGeom>
          <a:solidFill>
            <a:srgbClr val="ACCBF9">
              <a:alpha val="5019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g13eb8b0d703_0_0"/>
          <p:cNvSpPr/>
          <p:nvPr/>
        </p:nvSpPr>
        <p:spPr>
          <a:xfrm>
            <a:off x="3887250" y="977154"/>
            <a:ext cx="2132700" cy="46458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g13eb8b0d703_0_0"/>
          <p:cNvSpPr txBox="1"/>
          <p:nvPr/>
        </p:nvSpPr>
        <p:spPr>
          <a:xfrm>
            <a:off x="2299950" y="1850777"/>
            <a:ext cx="14907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2000" b="1">
                <a:solidFill>
                  <a:srgbClr val="1155CC"/>
                </a:solidFill>
                <a:latin typeface="Karla"/>
                <a:ea typeface="Karla"/>
                <a:cs typeface="Karla"/>
                <a:sym typeface="Karla"/>
              </a:rPr>
              <a:t>Market</a:t>
            </a:r>
            <a:endParaRPr sz="2000" b="1" i="0" u="none" strike="noStrike" cap="none">
              <a:solidFill>
                <a:srgbClr val="1155CC"/>
              </a:solidFill>
              <a:latin typeface="Karla"/>
              <a:ea typeface="Karla"/>
              <a:cs typeface="Karla"/>
              <a:sym typeface="Karla"/>
            </a:endParaRPr>
          </a:p>
        </p:txBody>
      </p:sp>
      <p:sp>
        <p:nvSpPr>
          <p:cNvPr id="712" name="Google Shape;712;g13eb8b0d703_0_0"/>
          <p:cNvSpPr txBox="1"/>
          <p:nvPr/>
        </p:nvSpPr>
        <p:spPr>
          <a:xfrm>
            <a:off x="2299975" y="2835548"/>
            <a:ext cx="18927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2000" b="1">
                <a:solidFill>
                  <a:srgbClr val="1155CC"/>
                </a:solidFill>
                <a:latin typeface="Karla"/>
                <a:ea typeface="Karla"/>
                <a:cs typeface="Karla"/>
                <a:sym typeface="Karla"/>
              </a:rPr>
              <a:t>Payment</a:t>
            </a:r>
            <a:endParaRPr sz="2000" b="1" i="0" u="none" strike="noStrike" cap="none">
              <a:solidFill>
                <a:srgbClr val="1155CC"/>
              </a:solidFill>
              <a:latin typeface="Karla"/>
              <a:ea typeface="Karla"/>
              <a:cs typeface="Karla"/>
              <a:sym typeface="Karla"/>
            </a:endParaRPr>
          </a:p>
        </p:txBody>
      </p:sp>
      <p:sp>
        <p:nvSpPr>
          <p:cNvPr id="713" name="Google Shape;713;g13eb8b0d703_0_0"/>
          <p:cNvSpPr txBox="1"/>
          <p:nvPr/>
        </p:nvSpPr>
        <p:spPr>
          <a:xfrm>
            <a:off x="2144625" y="3716060"/>
            <a:ext cx="17595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2000" b="1">
                <a:solidFill>
                  <a:srgbClr val="1155CC"/>
                </a:solidFill>
                <a:latin typeface="Karla"/>
                <a:ea typeface="Karla"/>
                <a:cs typeface="Karla"/>
                <a:sym typeface="Karla"/>
              </a:rPr>
              <a:t>Community Interaction</a:t>
            </a:r>
            <a:endParaRPr sz="2000" b="1" i="0" u="none" strike="noStrike" cap="none">
              <a:solidFill>
                <a:srgbClr val="1155CC"/>
              </a:solidFill>
              <a:latin typeface="Karla"/>
              <a:ea typeface="Karla"/>
              <a:cs typeface="Karla"/>
              <a:sym typeface="Karla"/>
            </a:endParaRPr>
          </a:p>
        </p:txBody>
      </p:sp>
      <p:sp>
        <p:nvSpPr>
          <p:cNvPr id="714" name="Google Shape;714;g13eb8b0d703_0_0"/>
          <p:cNvSpPr/>
          <p:nvPr/>
        </p:nvSpPr>
        <p:spPr>
          <a:xfrm>
            <a:off x="4076263" y="1544729"/>
            <a:ext cx="1759500" cy="8895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solidFill>
                  <a:schemeClr val="lt1"/>
                </a:solidFill>
                <a:latin typeface="Karla"/>
                <a:ea typeface="Karla"/>
                <a:cs typeface="Karla"/>
                <a:sym typeface="Karla"/>
              </a:rPr>
              <a:t>Global</a:t>
            </a:r>
            <a:endParaRPr sz="1400" b="0" i="0" u="none" strike="noStrike" cap="none">
              <a:solidFill>
                <a:srgbClr val="000000"/>
              </a:solidFill>
              <a:latin typeface="Arial"/>
              <a:ea typeface="Arial"/>
              <a:cs typeface="Arial"/>
              <a:sym typeface="Arial"/>
            </a:endParaRPr>
          </a:p>
        </p:txBody>
      </p:sp>
      <p:sp>
        <p:nvSpPr>
          <p:cNvPr id="715" name="Google Shape;715;g13eb8b0d703_0_0"/>
          <p:cNvSpPr/>
          <p:nvPr/>
        </p:nvSpPr>
        <p:spPr>
          <a:xfrm>
            <a:off x="4052438" y="2748591"/>
            <a:ext cx="1759500" cy="6018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Crypto + Fiat</a:t>
            </a:r>
            <a:endParaRPr sz="1400" b="0" i="0" u="none" strike="noStrike" cap="none">
              <a:solidFill>
                <a:schemeClr val="lt1"/>
              </a:solidFill>
              <a:latin typeface="Arial"/>
              <a:ea typeface="Arial"/>
              <a:cs typeface="Arial"/>
              <a:sym typeface="Arial"/>
            </a:endParaRPr>
          </a:p>
        </p:txBody>
      </p:sp>
      <p:sp>
        <p:nvSpPr>
          <p:cNvPr id="716" name="Google Shape;716;g13eb8b0d703_0_0"/>
          <p:cNvSpPr/>
          <p:nvPr/>
        </p:nvSpPr>
        <p:spPr>
          <a:xfrm>
            <a:off x="4074775" y="3727185"/>
            <a:ext cx="1759500" cy="7434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All-around community</a:t>
            </a:r>
            <a:endParaRPr sz="1400" b="0" i="0" u="none" strike="noStrike" cap="none">
              <a:solidFill>
                <a:schemeClr val="lt1"/>
              </a:solidFill>
              <a:latin typeface="Arial"/>
              <a:ea typeface="Arial"/>
              <a:cs typeface="Arial"/>
              <a:sym typeface="Arial"/>
            </a:endParaRPr>
          </a:p>
        </p:txBody>
      </p:sp>
      <p:sp>
        <p:nvSpPr>
          <p:cNvPr id="717" name="Google Shape;717;g13eb8b0d703_0_0"/>
          <p:cNvSpPr/>
          <p:nvPr/>
        </p:nvSpPr>
        <p:spPr>
          <a:xfrm>
            <a:off x="8597038" y="974094"/>
            <a:ext cx="2132700" cy="46458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g13eb8b0d703_0_0"/>
          <p:cNvSpPr/>
          <p:nvPr/>
        </p:nvSpPr>
        <p:spPr>
          <a:xfrm>
            <a:off x="8733106" y="1563130"/>
            <a:ext cx="1876500" cy="889500"/>
          </a:xfrm>
          <a:prstGeom prst="roundRect">
            <a:avLst>
              <a:gd name="adj" fmla="val 16667"/>
            </a:avLst>
          </a:prstGeom>
          <a:solidFill>
            <a:srgbClr val="11ABBC">
              <a:alpha val="756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Yes. For healthcare teams, manages Patient healthcare  team’s administrative tasks in one place</a:t>
            </a:r>
            <a:endParaRPr sz="1400" b="0" i="0" u="none" strike="noStrike" cap="none">
              <a:solidFill>
                <a:schemeClr val="lt1"/>
              </a:solidFill>
              <a:latin typeface="Arial"/>
              <a:ea typeface="Arial"/>
              <a:cs typeface="Arial"/>
              <a:sym typeface="Arial"/>
            </a:endParaRPr>
          </a:p>
        </p:txBody>
      </p:sp>
      <p:sp>
        <p:nvSpPr>
          <p:cNvPr id="719" name="Google Shape;719;g13eb8b0d703_0_0"/>
          <p:cNvSpPr/>
          <p:nvPr/>
        </p:nvSpPr>
        <p:spPr>
          <a:xfrm>
            <a:off x="8750050" y="2659284"/>
            <a:ext cx="1876500" cy="7434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Limited. Mostly functions as a collaborative “to-do” list for healthcare teams</a:t>
            </a:r>
            <a:endParaRPr sz="1400" b="0" i="0" u="none" strike="noStrike" cap="none">
              <a:solidFill>
                <a:schemeClr val="lt1"/>
              </a:solidFill>
              <a:latin typeface="Arial"/>
              <a:ea typeface="Arial"/>
              <a:cs typeface="Arial"/>
              <a:sym typeface="Arial"/>
            </a:endParaRPr>
          </a:p>
        </p:txBody>
      </p:sp>
      <p:sp>
        <p:nvSpPr>
          <p:cNvPr id="720" name="Google Shape;720;g13eb8b0d703_0_0"/>
          <p:cNvSpPr/>
          <p:nvPr/>
        </p:nvSpPr>
        <p:spPr>
          <a:xfrm>
            <a:off x="8719375" y="3672511"/>
            <a:ext cx="1876500" cy="9405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Limited. Separate solution,does not integrate with request approval workflows for local healthcare systems</a:t>
            </a:r>
            <a:endParaRPr sz="1400" b="0" i="0" u="none" strike="noStrike" cap="none">
              <a:solidFill>
                <a:schemeClr val="lt1"/>
              </a:solidFill>
              <a:latin typeface="Arial"/>
              <a:ea typeface="Arial"/>
              <a:cs typeface="Arial"/>
              <a:sym typeface="Arial"/>
            </a:endParaRPr>
          </a:p>
        </p:txBody>
      </p:sp>
      <p:sp>
        <p:nvSpPr>
          <p:cNvPr id="721" name="Google Shape;721;g13eb8b0d703_0_0"/>
          <p:cNvSpPr/>
          <p:nvPr/>
        </p:nvSpPr>
        <p:spPr>
          <a:xfrm>
            <a:off x="6204188" y="975461"/>
            <a:ext cx="2208600" cy="46458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g13eb8b0d703_0_0"/>
          <p:cNvSpPr/>
          <p:nvPr/>
        </p:nvSpPr>
        <p:spPr>
          <a:xfrm>
            <a:off x="6363113" y="1564262"/>
            <a:ext cx="1876500" cy="889500"/>
          </a:xfrm>
          <a:prstGeom prst="roundRect">
            <a:avLst>
              <a:gd name="adj" fmla="val 16667"/>
            </a:avLst>
          </a:prstGeom>
          <a:solidFill>
            <a:srgbClr val="11ABBC">
              <a:alpha val="756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United States</a:t>
            </a:r>
            <a:r>
              <a:rPr lang="en-US" sz="1200" b="0" i="0" u="none" strike="noStrike" cap="none">
                <a:solidFill>
                  <a:srgbClr val="35333C"/>
                </a:solidFill>
                <a:latin typeface="Calibri"/>
                <a:ea typeface="Calibri"/>
                <a:cs typeface="Calibri"/>
                <a:sym typeface="Calibri"/>
              </a:rPr>
              <a:t> </a:t>
            </a:r>
            <a:endParaRPr sz="1400" b="0" i="0" u="none" strike="noStrike" cap="none">
              <a:solidFill>
                <a:schemeClr val="lt1"/>
              </a:solidFill>
              <a:latin typeface="Arial"/>
              <a:ea typeface="Arial"/>
              <a:cs typeface="Arial"/>
              <a:sym typeface="Arial"/>
            </a:endParaRPr>
          </a:p>
        </p:txBody>
      </p:sp>
      <p:sp>
        <p:nvSpPr>
          <p:cNvPr id="723" name="Google Shape;723;g13eb8b0d703_0_0"/>
          <p:cNvSpPr/>
          <p:nvPr/>
        </p:nvSpPr>
        <p:spPr>
          <a:xfrm>
            <a:off x="6371588" y="2636701"/>
            <a:ext cx="1876500" cy="8895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Crypto</a:t>
            </a:r>
            <a:endParaRPr sz="1400" b="0" i="0" u="none" strike="noStrike" cap="none">
              <a:solidFill>
                <a:schemeClr val="lt1"/>
              </a:solidFill>
              <a:latin typeface="Arial"/>
              <a:ea typeface="Arial"/>
              <a:cs typeface="Arial"/>
              <a:sym typeface="Arial"/>
            </a:endParaRPr>
          </a:p>
        </p:txBody>
      </p:sp>
      <p:sp>
        <p:nvSpPr>
          <p:cNvPr id="724" name="Google Shape;724;g13eb8b0d703_0_0"/>
          <p:cNvSpPr/>
          <p:nvPr/>
        </p:nvSpPr>
        <p:spPr>
          <a:xfrm>
            <a:off x="6338576" y="3706100"/>
            <a:ext cx="1876500" cy="7830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5% for Crypto</a:t>
            </a:r>
            <a:r>
              <a:rPr lang="en-US" sz="1100" b="0" i="0" u="none" strike="noStrike" cap="none">
                <a:solidFill>
                  <a:schemeClr val="lt1"/>
                </a:solidFill>
                <a:latin typeface="Karla"/>
                <a:ea typeface="Karla"/>
                <a:cs typeface="Karla"/>
                <a:sym typeface="Karla"/>
              </a:rPr>
              <a:t>  </a:t>
            </a:r>
            <a:endParaRPr sz="1100" b="0" i="0" u="none" strike="noStrike" cap="none">
              <a:solidFill>
                <a:schemeClr val="lt1"/>
              </a:solidFill>
              <a:latin typeface="Karla"/>
              <a:ea typeface="Karla"/>
              <a:cs typeface="Karla"/>
              <a:sym typeface="Karla"/>
            </a:endParaRPr>
          </a:p>
        </p:txBody>
      </p:sp>
      <p:pic>
        <p:nvPicPr>
          <p:cNvPr id="725" name="Google Shape;725;g13eb8b0d703_0_0"/>
          <p:cNvPicPr preferRelativeResize="0"/>
          <p:nvPr/>
        </p:nvPicPr>
        <p:blipFill rotWithShape="1">
          <a:blip r:embed="rId3">
            <a:alphaModFix/>
          </a:blip>
          <a:srcRect/>
          <a:stretch/>
        </p:blipFill>
        <p:spPr>
          <a:xfrm>
            <a:off x="1505575" y="1752108"/>
            <a:ext cx="697800" cy="601747"/>
          </a:xfrm>
          <a:prstGeom prst="rect">
            <a:avLst/>
          </a:prstGeom>
          <a:noFill/>
          <a:ln>
            <a:noFill/>
          </a:ln>
        </p:spPr>
      </p:pic>
      <p:pic>
        <p:nvPicPr>
          <p:cNvPr id="726" name="Google Shape;726;g13eb8b0d703_0_0"/>
          <p:cNvPicPr preferRelativeResize="0"/>
          <p:nvPr/>
        </p:nvPicPr>
        <p:blipFill rotWithShape="1">
          <a:blip r:embed="rId4">
            <a:alphaModFix/>
          </a:blip>
          <a:srcRect/>
          <a:stretch/>
        </p:blipFill>
        <p:spPr>
          <a:xfrm>
            <a:off x="1505575" y="3726644"/>
            <a:ext cx="697800" cy="601747"/>
          </a:xfrm>
          <a:prstGeom prst="rect">
            <a:avLst/>
          </a:prstGeom>
          <a:noFill/>
          <a:ln>
            <a:noFill/>
          </a:ln>
        </p:spPr>
      </p:pic>
      <p:pic>
        <p:nvPicPr>
          <p:cNvPr id="727" name="Google Shape;727;g13eb8b0d703_0_0"/>
          <p:cNvPicPr preferRelativeResize="0"/>
          <p:nvPr/>
        </p:nvPicPr>
        <p:blipFill rotWithShape="1">
          <a:blip r:embed="rId5">
            <a:alphaModFix/>
          </a:blip>
          <a:srcRect/>
          <a:stretch/>
        </p:blipFill>
        <p:spPr>
          <a:xfrm>
            <a:off x="1511425" y="2781295"/>
            <a:ext cx="697800" cy="601747"/>
          </a:xfrm>
          <a:prstGeom prst="rect">
            <a:avLst/>
          </a:prstGeom>
          <a:noFill/>
          <a:ln>
            <a:noFill/>
          </a:ln>
        </p:spPr>
      </p:pic>
      <p:sp>
        <p:nvSpPr>
          <p:cNvPr id="728" name="Google Shape;728;g13eb8b0d703_0_0"/>
          <p:cNvSpPr txBox="1"/>
          <p:nvPr/>
        </p:nvSpPr>
        <p:spPr>
          <a:xfrm>
            <a:off x="2078025" y="4612968"/>
            <a:ext cx="1892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000"/>
              <a:buFont typeface="Arial"/>
              <a:buNone/>
            </a:pPr>
            <a:r>
              <a:rPr lang="en-US" sz="2000" b="1">
                <a:solidFill>
                  <a:srgbClr val="1155CC"/>
                </a:solidFill>
                <a:latin typeface="Karla"/>
                <a:ea typeface="Karla"/>
                <a:cs typeface="Karla"/>
                <a:sym typeface="Karla"/>
              </a:rPr>
              <a:t>Profile Building</a:t>
            </a:r>
            <a:endParaRPr sz="1100" b="1" i="0" u="none" strike="noStrike" cap="none">
              <a:solidFill>
                <a:schemeClr val="accent1"/>
              </a:solidFill>
              <a:latin typeface="Karla"/>
              <a:ea typeface="Karla"/>
              <a:cs typeface="Karla"/>
              <a:sym typeface="Karla"/>
            </a:endParaRPr>
          </a:p>
        </p:txBody>
      </p:sp>
      <p:pic>
        <p:nvPicPr>
          <p:cNvPr id="729" name="Google Shape;729;g13eb8b0d703_0_0"/>
          <p:cNvPicPr preferRelativeResize="0"/>
          <p:nvPr/>
        </p:nvPicPr>
        <p:blipFill rotWithShape="1">
          <a:blip r:embed="rId6">
            <a:alphaModFix/>
          </a:blip>
          <a:srcRect/>
          <a:stretch/>
        </p:blipFill>
        <p:spPr>
          <a:xfrm>
            <a:off x="1481325" y="4701230"/>
            <a:ext cx="605599" cy="522239"/>
          </a:xfrm>
          <a:prstGeom prst="rect">
            <a:avLst/>
          </a:prstGeom>
          <a:noFill/>
          <a:ln>
            <a:noFill/>
          </a:ln>
        </p:spPr>
      </p:pic>
      <p:pic>
        <p:nvPicPr>
          <p:cNvPr id="730" name="Google Shape;730;g13eb8b0d703_0_0"/>
          <p:cNvPicPr preferRelativeResize="0"/>
          <p:nvPr/>
        </p:nvPicPr>
        <p:blipFill rotWithShape="1">
          <a:blip r:embed="rId7">
            <a:alphaModFix/>
          </a:blip>
          <a:srcRect/>
          <a:stretch/>
        </p:blipFill>
        <p:spPr>
          <a:xfrm>
            <a:off x="11417950" y="128600"/>
            <a:ext cx="605600" cy="605600"/>
          </a:xfrm>
          <a:prstGeom prst="rect">
            <a:avLst/>
          </a:prstGeom>
          <a:noFill/>
          <a:ln>
            <a:noFill/>
          </a:ln>
        </p:spPr>
      </p:pic>
      <p:sp>
        <p:nvSpPr>
          <p:cNvPr id="731" name="Google Shape;731;g13eb8b0d703_0_0"/>
          <p:cNvSpPr/>
          <p:nvPr/>
        </p:nvSpPr>
        <p:spPr>
          <a:xfrm>
            <a:off x="8780175" y="4749845"/>
            <a:ext cx="1759500" cy="4737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Nil</a:t>
            </a:r>
            <a:endParaRPr sz="1400" b="0" i="0" u="none" strike="noStrike" cap="none">
              <a:solidFill>
                <a:schemeClr val="lt1"/>
              </a:solidFill>
              <a:latin typeface="Arial"/>
              <a:ea typeface="Arial"/>
              <a:cs typeface="Arial"/>
              <a:sym typeface="Arial"/>
            </a:endParaRPr>
          </a:p>
        </p:txBody>
      </p:sp>
      <p:sp>
        <p:nvSpPr>
          <p:cNvPr id="732" name="Google Shape;732;g13eb8b0d703_0_0"/>
          <p:cNvSpPr/>
          <p:nvPr/>
        </p:nvSpPr>
        <p:spPr>
          <a:xfrm>
            <a:off x="6428750" y="4749845"/>
            <a:ext cx="1759500" cy="4737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 </a:t>
            </a:r>
            <a:endParaRPr sz="1400" b="0" i="0" u="none" strike="noStrike" cap="none">
              <a:solidFill>
                <a:schemeClr val="lt1"/>
              </a:solidFill>
              <a:latin typeface="Arial"/>
              <a:ea typeface="Arial"/>
              <a:cs typeface="Arial"/>
              <a:sym typeface="Arial"/>
            </a:endParaRPr>
          </a:p>
        </p:txBody>
      </p:sp>
      <p:sp>
        <p:nvSpPr>
          <p:cNvPr id="733" name="Google Shape;733;g13eb8b0d703_0_0"/>
          <p:cNvSpPr/>
          <p:nvPr/>
        </p:nvSpPr>
        <p:spPr>
          <a:xfrm>
            <a:off x="4077325" y="4738440"/>
            <a:ext cx="1759500" cy="4737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solidFill>
                  <a:schemeClr val="lt1"/>
                </a:solidFill>
                <a:latin typeface="Karla"/>
                <a:ea typeface="Karla"/>
                <a:cs typeface="Karla"/>
                <a:sym typeface="Karla"/>
              </a:rPr>
              <a:t>Avatar profile can be upgraded over time</a:t>
            </a:r>
            <a:endParaRPr sz="1400" b="0" i="0" u="none" strike="noStrike" cap="none">
              <a:solidFill>
                <a:schemeClr val="lt1"/>
              </a:solidFill>
              <a:latin typeface="Arial"/>
              <a:ea typeface="Arial"/>
              <a:cs typeface="Arial"/>
              <a:sym typeface="Arial"/>
            </a:endParaRPr>
          </a:p>
        </p:txBody>
      </p:sp>
      <p:pic>
        <p:nvPicPr>
          <p:cNvPr id="734" name="Google Shape;734;g13eb8b0d703_0_0"/>
          <p:cNvPicPr preferRelativeResize="0"/>
          <p:nvPr/>
        </p:nvPicPr>
        <p:blipFill>
          <a:blip r:embed="rId8">
            <a:alphaModFix/>
          </a:blip>
          <a:stretch>
            <a:fillRect/>
          </a:stretch>
        </p:blipFill>
        <p:spPr>
          <a:xfrm>
            <a:off x="6646988" y="771630"/>
            <a:ext cx="1325724" cy="597349"/>
          </a:xfrm>
          <a:prstGeom prst="rect">
            <a:avLst/>
          </a:prstGeom>
          <a:noFill/>
          <a:ln w="9525" cap="flat" cmpd="sng">
            <a:solidFill>
              <a:schemeClr val="accent1"/>
            </a:solidFill>
            <a:prstDash val="dash"/>
            <a:round/>
            <a:headEnd type="none" w="sm" len="sm"/>
            <a:tailEnd type="none" w="sm" len="sm"/>
          </a:ln>
        </p:spPr>
      </p:pic>
      <p:pic>
        <p:nvPicPr>
          <p:cNvPr id="735" name="Google Shape;735;g13eb8b0d703_0_0"/>
          <p:cNvPicPr preferRelativeResize="0"/>
          <p:nvPr/>
        </p:nvPicPr>
        <p:blipFill>
          <a:blip r:embed="rId9">
            <a:alphaModFix/>
          </a:blip>
          <a:stretch>
            <a:fillRect/>
          </a:stretch>
        </p:blipFill>
        <p:spPr>
          <a:xfrm>
            <a:off x="9015082" y="754300"/>
            <a:ext cx="1285069" cy="632016"/>
          </a:xfrm>
          <a:prstGeom prst="rect">
            <a:avLst/>
          </a:prstGeom>
          <a:noFill/>
          <a:ln w="19050" cap="flat" cmpd="sng">
            <a:solidFill>
              <a:schemeClr val="accent1"/>
            </a:solidFill>
            <a:prstDash val="dot"/>
            <a:round/>
            <a:headEnd type="none" w="sm" len="sm"/>
            <a:tailEnd type="none" w="sm" len="sm"/>
          </a:ln>
          <a:effectLst>
            <a:outerShdw blurRad="57150" dist="57150" dir="2820000" algn="bl" rotWithShape="0">
              <a:srgbClr val="ACCBF9">
                <a:alpha val="49410"/>
              </a:srgbClr>
            </a:outerShdw>
          </a:effectLst>
        </p:spPr>
      </p:pic>
      <p:pic>
        <p:nvPicPr>
          <p:cNvPr id="736" name="Google Shape;736;g13eb8b0d703_0_0"/>
          <p:cNvPicPr preferRelativeResize="0"/>
          <p:nvPr/>
        </p:nvPicPr>
        <p:blipFill>
          <a:blip r:embed="rId10">
            <a:alphaModFix/>
          </a:blip>
          <a:stretch>
            <a:fillRect/>
          </a:stretch>
        </p:blipFill>
        <p:spPr>
          <a:xfrm>
            <a:off x="4211725" y="767429"/>
            <a:ext cx="1490700" cy="592573"/>
          </a:xfrm>
          <a:prstGeom prst="rect">
            <a:avLst/>
          </a:prstGeom>
          <a:noFill/>
          <a:ln w="9525" cap="flat" cmpd="sng">
            <a:solidFill>
              <a:schemeClr val="accent1"/>
            </a:solidFill>
            <a:prstDash val="dash"/>
            <a:round/>
            <a:headEnd type="none" w="sm" len="sm"/>
            <a:tailEnd type="none" w="sm" len="sm"/>
          </a:ln>
        </p:spPr>
      </p:pic>
      <p:sp>
        <p:nvSpPr>
          <p:cNvPr id="737" name="Google Shape;737;g13eb8b0d703_0_0"/>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Market analysis</a:t>
            </a:r>
            <a:endParaRPr sz="1400" b="1" i="0" u="none" strike="noStrike" cap="none">
              <a:solidFill>
                <a:srgbClr val="3D85C6"/>
              </a:solidFill>
              <a:latin typeface="Nunito"/>
              <a:ea typeface="Nunito"/>
              <a:cs typeface="Nunito"/>
              <a:sym typeface="Nunito"/>
            </a:endParaRPr>
          </a:p>
        </p:txBody>
      </p:sp>
      <p:sp>
        <p:nvSpPr>
          <p:cNvPr id="738" name="Google Shape;738;g13eb8b0d703_0_0"/>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Competitor analysis</a:t>
            </a:r>
            <a:endParaRPr sz="1800" b="1">
              <a:solidFill>
                <a:schemeClr val="dk1"/>
              </a:solidFill>
              <a:latin typeface="Lato"/>
              <a:ea typeface="Lato"/>
              <a:cs typeface="Lato"/>
              <a:sym typeface="Lato"/>
            </a:endParaRPr>
          </a:p>
        </p:txBody>
      </p:sp>
      <p:grpSp>
        <p:nvGrpSpPr>
          <p:cNvPr id="739" name="Google Shape;739;g13eb8b0d703_0_0"/>
          <p:cNvGrpSpPr/>
          <p:nvPr/>
        </p:nvGrpSpPr>
        <p:grpSpPr>
          <a:xfrm>
            <a:off x="310434" y="6542305"/>
            <a:ext cx="7814989" cy="183066"/>
            <a:chOff x="1239529" y="6482972"/>
            <a:chExt cx="7094861" cy="182719"/>
          </a:xfrm>
        </p:grpSpPr>
        <p:sp>
          <p:nvSpPr>
            <p:cNvPr id="740" name="Google Shape;740;g13eb8b0d703_0_0"/>
            <p:cNvSpPr/>
            <p:nvPr/>
          </p:nvSpPr>
          <p:spPr>
            <a:xfrm>
              <a:off x="1239529" y="6482972"/>
              <a:ext cx="1830300" cy="1827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741" name="Google Shape;741;g13eb8b0d703_0_0"/>
            <p:cNvSpPr/>
            <p:nvPr/>
          </p:nvSpPr>
          <p:spPr>
            <a:xfrm>
              <a:off x="2995949" y="6482972"/>
              <a:ext cx="1828800" cy="182700"/>
            </a:xfrm>
            <a:prstGeom prst="chevron">
              <a:avLst>
                <a:gd name="adj" fmla="val 50000"/>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742" name="Google Shape;742;g13eb8b0d703_0_0"/>
            <p:cNvSpPr/>
            <p:nvPr/>
          </p:nvSpPr>
          <p:spPr>
            <a:xfrm>
              <a:off x="4750770" y="6482972"/>
              <a:ext cx="1828800" cy="1827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743" name="Google Shape;743;g13eb8b0d703_0_0"/>
            <p:cNvSpPr/>
            <p:nvPr/>
          </p:nvSpPr>
          <p:spPr>
            <a:xfrm>
              <a:off x="6505590" y="6482991"/>
              <a:ext cx="1828800" cy="182700"/>
            </a:xfrm>
            <a:prstGeom prst="chevron">
              <a:avLst>
                <a:gd name="adj" fmla="val 50000"/>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744" name="Google Shape;744;g13eb8b0d703_0_0"/>
          <p:cNvSpPr/>
          <p:nvPr/>
        </p:nvSpPr>
        <p:spPr>
          <a:xfrm>
            <a:off x="8044177" y="6541999"/>
            <a:ext cx="2014500" cy="183300"/>
          </a:xfrm>
          <a:prstGeom prst="chevron">
            <a:avLst>
              <a:gd name="adj" fmla="val 50000"/>
            </a:avLst>
          </a:prstGeom>
          <a:solidFill>
            <a:srgbClr val="00C7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745" name="Google Shape;745;g13eb8b0d703_0_0"/>
          <p:cNvSpPr/>
          <p:nvPr/>
        </p:nvSpPr>
        <p:spPr>
          <a:xfrm>
            <a:off x="9977162" y="6541340"/>
            <a:ext cx="2014500" cy="1833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sp>
        <p:nvSpPr>
          <p:cNvPr id="746" name="Google Shape;746;g13eb8b0d703_0_0"/>
          <p:cNvSpPr/>
          <p:nvPr/>
        </p:nvSpPr>
        <p:spPr>
          <a:xfrm>
            <a:off x="669452" y="5488424"/>
            <a:ext cx="11316300" cy="7914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g13eb8b0d703_0_0"/>
          <p:cNvSpPr txBox="1"/>
          <p:nvPr/>
        </p:nvSpPr>
        <p:spPr>
          <a:xfrm>
            <a:off x="875250" y="5531325"/>
            <a:ext cx="16749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Karla"/>
                <a:ea typeface="Karla"/>
                <a:cs typeface="Karla"/>
                <a:sym typeface="Karla"/>
              </a:rPr>
              <a:t>Gap #3:  Quick  request approval </a:t>
            </a:r>
            <a:endParaRPr sz="1100" b="1" i="0" u="none" strike="noStrike" cap="none">
              <a:solidFill>
                <a:srgbClr val="1155CC"/>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r>
              <a:rPr lang="en-US" sz="1100" b="1" i="0" u="none" strike="noStrike" cap="none">
                <a:solidFill>
                  <a:srgbClr val="1155CC"/>
                </a:solidFill>
                <a:latin typeface="Karla"/>
                <a:ea typeface="Karla"/>
                <a:cs typeface="Karla"/>
                <a:sym typeface="Karla"/>
              </a:rPr>
              <a:t> for daily operations</a:t>
            </a:r>
            <a:endParaRPr sz="1100" b="1" i="0" u="none" strike="noStrike" cap="none">
              <a:solidFill>
                <a:srgbClr val="1155CC"/>
              </a:solidFill>
              <a:latin typeface="Karla"/>
              <a:ea typeface="Karla"/>
              <a:cs typeface="Karla"/>
              <a:sym typeface="Karla"/>
            </a:endParaRPr>
          </a:p>
        </p:txBody>
      </p:sp>
      <p:sp>
        <p:nvSpPr>
          <p:cNvPr id="748" name="Google Shape;748;g13eb8b0d703_0_0"/>
          <p:cNvSpPr/>
          <p:nvPr/>
        </p:nvSpPr>
        <p:spPr>
          <a:xfrm>
            <a:off x="2912675" y="5634525"/>
            <a:ext cx="1674900" cy="4863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Nil</a:t>
            </a:r>
            <a:endParaRPr sz="1400" b="0" i="0" u="none" strike="noStrike" cap="none">
              <a:solidFill>
                <a:schemeClr val="lt1"/>
              </a:solidFill>
              <a:latin typeface="Arial"/>
              <a:ea typeface="Arial"/>
              <a:cs typeface="Arial"/>
              <a:sym typeface="Arial"/>
            </a:endParaRPr>
          </a:p>
        </p:txBody>
      </p:sp>
      <p:sp>
        <p:nvSpPr>
          <p:cNvPr id="749" name="Google Shape;749;g13eb8b0d703_0_0"/>
          <p:cNvSpPr/>
          <p:nvPr/>
        </p:nvSpPr>
        <p:spPr>
          <a:xfrm>
            <a:off x="5328700" y="5601450"/>
            <a:ext cx="1674900" cy="4863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Nil</a:t>
            </a:r>
            <a:endParaRPr sz="1400" b="0" i="0" u="none" strike="noStrike" cap="none">
              <a:solidFill>
                <a:schemeClr val="lt1"/>
              </a:solidFill>
              <a:latin typeface="Arial"/>
              <a:ea typeface="Arial"/>
              <a:cs typeface="Arial"/>
              <a:sym typeface="Arial"/>
            </a:endParaRPr>
          </a:p>
        </p:txBody>
      </p:sp>
      <p:sp>
        <p:nvSpPr>
          <p:cNvPr id="750" name="Google Shape;750;g13eb8b0d703_0_0"/>
          <p:cNvSpPr/>
          <p:nvPr/>
        </p:nvSpPr>
        <p:spPr>
          <a:xfrm>
            <a:off x="7626350" y="5542625"/>
            <a:ext cx="1674900" cy="79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Limited. Does not connect to other key medical stakeholders  beyond teams</a:t>
            </a:r>
            <a:endParaRPr sz="1400" b="0" i="0" u="none" strike="noStrike" cap="none">
              <a:solidFill>
                <a:schemeClr val="lt1"/>
              </a:solidFill>
              <a:latin typeface="Arial"/>
              <a:ea typeface="Arial"/>
              <a:cs typeface="Arial"/>
              <a:sym typeface="Arial"/>
            </a:endParaRPr>
          </a:p>
        </p:txBody>
      </p:sp>
      <p:sp>
        <p:nvSpPr>
          <p:cNvPr id="751" name="Google Shape;751;g13eb8b0d703_0_0"/>
          <p:cNvSpPr/>
          <p:nvPr/>
        </p:nvSpPr>
        <p:spPr>
          <a:xfrm>
            <a:off x="9992100" y="5573375"/>
            <a:ext cx="1674900" cy="791400"/>
          </a:xfrm>
          <a:prstGeom prst="roundRect">
            <a:avLst>
              <a:gd name="adj" fmla="val 16667"/>
            </a:avLst>
          </a:prstGeom>
          <a:solidFill>
            <a:srgbClr val="11ABBC">
              <a:alpha val="756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Receive, send and forward requests easily with a few taps</a:t>
            </a:r>
            <a:endParaRPr sz="1400" b="0" i="0" u="none" strike="noStrike" cap="none">
              <a:solidFill>
                <a:schemeClr val="lt1"/>
              </a:solidFill>
              <a:latin typeface="Arial"/>
              <a:ea typeface="Arial"/>
              <a:cs typeface="Arial"/>
              <a:sym typeface="Arial"/>
            </a:endParaRPr>
          </a:p>
        </p:txBody>
      </p:sp>
      <p:pic>
        <p:nvPicPr>
          <p:cNvPr id="752" name="Google Shape;752;g13eb8b0d703_0_0"/>
          <p:cNvPicPr preferRelativeResize="0"/>
          <p:nvPr/>
        </p:nvPicPr>
        <p:blipFill rotWithShape="1">
          <a:blip r:embed="rId4">
            <a:alphaModFix/>
          </a:blip>
          <a:srcRect/>
          <a:stretch/>
        </p:blipFill>
        <p:spPr>
          <a:xfrm>
            <a:off x="314000" y="5504523"/>
            <a:ext cx="697800" cy="697800"/>
          </a:xfrm>
          <a:prstGeom prst="rect">
            <a:avLst/>
          </a:prstGeom>
          <a:noFill/>
          <a:ln>
            <a:noFill/>
          </a:ln>
        </p:spPr>
      </p:pic>
      <p:sp>
        <p:nvSpPr>
          <p:cNvPr id="753" name="Google Shape;753;g13eb8b0d703_0_0"/>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6"/>
                                        </p:tgtEl>
                                        <p:attrNameLst>
                                          <p:attrName>style.visibility</p:attrName>
                                        </p:attrNameLst>
                                      </p:cBhvr>
                                      <p:to>
                                        <p:strVal val="visible"/>
                                      </p:to>
                                    </p:set>
                                    <p:animEffect transition="in" filter="fade">
                                      <p:cBhvr>
                                        <p:cTn id="7" dur="1000"/>
                                        <p:tgtEl>
                                          <p:spTgt spid="706"/>
                                        </p:tgtEl>
                                      </p:cBhvr>
                                    </p:animEffect>
                                  </p:childTnLst>
                                </p:cTn>
                              </p:par>
                              <p:par>
                                <p:cTn id="8" presetID="10" presetClass="entr" presetSubtype="0" fill="hold" nodeType="withEffect">
                                  <p:stCondLst>
                                    <p:cond delay="0"/>
                                  </p:stCondLst>
                                  <p:childTnLst>
                                    <p:set>
                                      <p:cBhvr>
                                        <p:cTn id="9" dur="1" fill="hold">
                                          <p:stCondLst>
                                            <p:cond delay="0"/>
                                          </p:stCondLst>
                                        </p:cTn>
                                        <p:tgtEl>
                                          <p:spTgt spid="707"/>
                                        </p:tgtEl>
                                        <p:attrNameLst>
                                          <p:attrName>style.visibility</p:attrName>
                                        </p:attrNameLst>
                                      </p:cBhvr>
                                      <p:to>
                                        <p:strVal val="visible"/>
                                      </p:to>
                                    </p:set>
                                    <p:animEffect transition="in" filter="fade">
                                      <p:cBhvr>
                                        <p:cTn id="10" dur="1000"/>
                                        <p:tgtEl>
                                          <p:spTgt spid="707"/>
                                        </p:tgtEl>
                                      </p:cBhvr>
                                    </p:animEffect>
                                  </p:childTnLst>
                                </p:cTn>
                              </p:par>
                              <p:par>
                                <p:cTn id="11" presetID="10" presetClass="entr" presetSubtype="0" fill="hold" nodeType="withEffect">
                                  <p:stCondLst>
                                    <p:cond delay="0"/>
                                  </p:stCondLst>
                                  <p:childTnLst>
                                    <p:set>
                                      <p:cBhvr>
                                        <p:cTn id="12" dur="1" fill="hold">
                                          <p:stCondLst>
                                            <p:cond delay="0"/>
                                          </p:stCondLst>
                                        </p:cTn>
                                        <p:tgtEl>
                                          <p:spTgt spid="708"/>
                                        </p:tgtEl>
                                        <p:attrNameLst>
                                          <p:attrName>style.visibility</p:attrName>
                                        </p:attrNameLst>
                                      </p:cBhvr>
                                      <p:to>
                                        <p:strVal val="visible"/>
                                      </p:to>
                                    </p:set>
                                    <p:animEffect transition="in" filter="fade">
                                      <p:cBhvr>
                                        <p:cTn id="13" dur="1000"/>
                                        <p:tgtEl>
                                          <p:spTgt spid="708"/>
                                        </p:tgtEl>
                                      </p:cBhvr>
                                    </p:animEffect>
                                  </p:childTnLst>
                                </p:cTn>
                              </p:par>
                              <p:par>
                                <p:cTn id="14" presetID="10" presetClass="entr" presetSubtype="0" fill="hold" nodeType="withEffect">
                                  <p:stCondLst>
                                    <p:cond delay="0"/>
                                  </p:stCondLst>
                                  <p:childTnLst>
                                    <p:set>
                                      <p:cBhvr>
                                        <p:cTn id="15" dur="1" fill="hold">
                                          <p:stCondLst>
                                            <p:cond delay="0"/>
                                          </p:stCondLst>
                                        </p:cTn>
                                        <p:tgtEl>
                                          <p:spTgt spid="709"/>
                                        </p:tgtEl>
                                        <p:attrNameLst>
                                          <p:attrName>style.visibility</p:attrName>
                                        </p:attrNameLst>
                                      </p:cBhvr>
                                      <p:to>
                                        <p:strVal val="visible"/>
                                      </p:to>
                                    </p:set>
                                    <p:animEffect transition="in" filter="fade">
                                      <p:cBhvr>
                                        <p:cTn id="16" dur="1000"/>
                                        <p:tgtEl>
                                          <p:spTgt spid="709"/>
                                        </p:tgtEl>
                                      </p:cBhvr>
                                    </p:animEffect>
                                  </p:childTnLst>
                                </p:cTn>
                              </p:par>
                              <p:par>
                                <p:cTn id="17" presetID="10" presetClass="entr" presetSubtype="0" fill="hold" nodeType="withEffect">
                                  <p:stCondLst>
                                    <p:cond delay="0"/>
                                  </p:stCondLst>
                                  <p:childTnLst>
                                    <p:set>
                                      <p:cBhvr>
                                        <p:cTn id="18" dur="1" fill="hold">
                                          <p:stCondLst>
                                            <p:cond delay="0"/>
                                          </p:stCondLst>
                                        </p:cTn>
                                        <p:tgtEl>
                                          <p:spTgt spid="710"/>
                                        </p:tgtEl>
                                        <p:attrNameLst>
                                          <p:attrName>style.visibility</p:attrName>
                                        </p:attrNameLst>
                                      </p:cBhvr>
                                      <p:to>
                                        <p:strVal val="visible"/>
                                      </p:to>
                                    </p:set>
                                    <p:animEffect transition="in" filter="fade">
                                      <p:cBhvr>
                                        <p:cTn id="19" dur="1000"/>
                                        <p:tgtEl>
                                          <p:spTgt spid="710"/>
                                        </p:tgtEl>
                                      </p:cBhvr>
                                    </p:animEffect>
                                  </p:childTnLst>
                                </p:cTn>
                              </p:par>
                              <p:par>
                                <p:cTn id="20" presetID="10" presetClass="entr" presetSubtype="0" fill="hold" nodeType="withEffect">
                                  <p:stCondLst>
                                    <p:cond delay="0"/>
                                  </p:stCondLst>
                                  <p:childTnLst>
                                    <p:set>
                                      <p:cBhvr>
                                        <p:cTn id="21" dur="1" fill="hold">
                                          <p:stCondLst>
                                            <p:cond delay="0"/>
                                          </p:stCondLst>
                                        </p:cTn>
                                        <p:tgtEl>
                                          <p:spTgt spid="711"/>
                                        </p:tgtEl>
                                        <p:attrNameLst>
                                          <p:attrName>style.visibility</p:attrName>
                                        </p:attrNameLst>
                                      </p:cBhvr>
                                      <p:to>
                                        <p:strVal val="visible"/>
                                      </p:to>
                                    </p:set>
                                    <p:animEffect transition="in" filter="fade">
                                      <p:cBhvr>
                                        <p:cTn id="22" dur="1000"/>
                                        <p:tgtEl>
                                          <p:spTgt spid="711"/>
                                        </p:tgtEl>
                                      </p:cBhvr>
                                    </p:animEffect>
                                  </p:childTnLst>
                                </p:cTn>
                              </p:par>
                              <p:par>
                                <p:cTn id="23" presetID="10" presetClass="entr" presetSubtype="0" fill="hold" nodeType="withEffect">
                                  <p:stCondLst>
                                    <p:cond delay="0"/>
                                  </p:stCondLst>
                                  <p:childTnLst>
                                    <p:set>
                                      <p:cBhvr>
                                        <p:cTn id="24" dur="1" fill="hold">
                                          <p:stCondLst>
                                            <p:cond delay="0"/>
                                          </p:stCondLst>
                                        </p:cTn>
                                        <p:tgtEl>
                                          <p:spTgt spid="712"/>
                                        </p:tgtEl>
                                        <p:attrNameLst>
                                          <p:attrName>style.visibility</p:attrName>
                                        </p:attrNameLst>
                                      </p:cBhvr>
                                      <p:to>
                                        <p:strVal val="visible"/>
                                      </p:to>
                                    </p:set>
                                    <p:animEffect transition="in" filter="fade">
                                      <p:cBhvr>
                                        <p:cTn id="25" dur="1000"/>
                                        <p:tgtEl>
                                          <p:spTgt spid="712"/>
                                        </p:tgtEl>
                                      </p:cBhvr>
                                    </p:animEffect>
                                  </p:childTnLst>
                                </p:cTn>
                              </p:par>
                              <p:par>
                                <p:cTn id="26" presetID="10" presetClass="entr" presetSubtype="0" fill="hold" nodeType="withEffect">
                                  <p:stCondLst>
                                    <p:cond delay="0"/>
                                  </p:stCondLst>
                                  <p:childTnLst>
                                    <p:set>
                                      <p:cBhvr>
                                        <p:cTn id="27" dur="1" fill="hold">
                                          <p:stCondLst>
                                            <p:cond delay="0"/>
                                          </p:stCondLst>
                                        </p:cTn>
                                        <p:tgtEl>
                                          <p:spTgt spid="713"/>
                                        </p:tgtEl>
                                        <p:attrNameLst>
                                          <p:attrName>style.visibility</p:attrName>
                                        </p:attrNameLst>
                                      </p:cBhvr>
                                      <p:to>
                                        <p:strVal val="visible"/>
                                      </p:to>
                                    </p:set>
                                    <p:animEffect transition="in" filter="fade">
                                      <p:cBhvr>
                                        <p:cTn id="28" dur="1000"/>
                                        <p:tgtEl>
                                          <p:spTgt spid="713"/>
                                        </p:tgtEl>
                                      </p:cBhvr>
                                    </p:animEffect>
                                  </p:childTnLst>
                                </p:cTn>
                              </p:par>
                              <p:par>
                                <p:cTn id="29" presetID="10" presetClass="entr" presetSubtype="0" fill="hold" nodeType="withEffect">
                                  <p:stCondLst>
                                    <p:cond delay="0"/>
                                  </p:stCondLst>
                                  <p:childTnLst>
                                    <p:set>
                                      <p:cBhvr>
                                        <p:cTn id="30" dur="1" fill="hold">
                                          <p:stCondLst>
                                            <p:cond delay="0"/>
                                          </p:stCondLst>
                                        </p:cTn>
                                        <p:tgtEl>
                                          <p:spTgt spid="714"/>
                                        </p:tgtEl>
                                        <p:attrNameLst>
                                          <p:attrName>style.visibility</p:attrName>
                                        </p:attrNameLst>
                                      </p:cBhvr>
                                      <p:to>
                                        <p:strVal val="visible"/>
                                      </p:to>
                                    </p:set>
                                    <p:animEffect transition="in" filter="fade">
                                      <p:cBhvr>
                                        <p:cTn id="31" dur="1000"/>
                                        <p:tgtEl>
                                          <p:spTgt spid="714"/>
                                        </p:tgtEl>
                                      </p:cBhvr>
                                    </p:animEffect>
                                  </p:childTnLst>
                                </p:cTn>
                              </p:par>
                              <p:par>
                                <p:cTn id="32" presetID="10" presetClass="entr" presetSubtype="0" fill="hold" nodeType="withEffect">
                                  <p:stCondLst>
                                    <p:cond delay="0"/>
                                  </p:stCondLst>
                                  <p:childTnLst>
                                    <p:set>
                                      <p:cBhvr>
                                        <p:cTn id="33" dur="1" fill="hold">
                                          <p:stCondLst>
                                            <p:cond delay="0"/>
                                          </p:stCondLst>
                                        </p:cTn>
                                        <p:tgtEl>
                                          <p:spTgt spid="715"/>
                                        </p:tgtEl>
                                        <p:attrNameLst>
                                          <p:attrName>style.visibility</p:attrName>
                                        </p:attrNameLst>
                                      </p:cBhvr>
                                      <p:to>
                                        <p:strVal val="visible"/>
                                      </p:to>
                                    </p:set>
                                    <p:animEffect transition="in" filter="fade">
                                      <p:cBhvr>
                                        <p:cTn id="34" dur="1000"/>
                                        <p:tgtEl>
                                          <p:spTgt spid="715"/>
                                        </p:tgtEl>
                                      </p:cBhvr>
                                    </p:animEffect>
                                  </p:childTnLst>
                                </p:cTn>
                              </p:par>
                              <p:par>
                                <p:cTn id="35" presetID="10" presetClass="entr" presetSubtype="0" fill="hold" nodeType="withEffect">
                                  <p:stCondLst>
                                    <p:cond delay="0"/>
                                  </p:stCondLst>
                                  <p:childTnLst>
                                    <p:set>
                                      <p:cBhvr>
                                        <p:cTn id="36" dur="1" fill="hold">
                                          <p:stCondLst>
                                            <p:cond delay="0"/>
                                          </p:stCondLst>
                                        </p:cTn>
                                        <p:tgtEl>
                                          <p:spTgt spid="716"/>
                                        </p:tgtEl>
                                        <p:attrNameLst>
                                          <p:attrName>style.visibility</p:attrName>
                                        </p:attrNameLst>
                                      </p:cBhvr>
                                      <p:to>
                                        <p:strVal val="visible"/>
                                      </p:to>
                                    </p:set>
                                    <p:animEffect transition="in" filter="fade">
                                      <p:cBhvr>
                                        <p:cTn id="37" dur="1000"/>
                                        <p:tgtEl>
                                          <p:spTgt spid="716"/>
                                        </p:tgtEl>
                                      </p:cBhvr>
                                    </p:animEffect>
                                  </p:childTnLst>
                                </p:cTn>
                              </p:par>
                              <p:par>
                                <p:cTn id="38" presetID="10" presetClass="entr" presetSubtype="0" fill="hold" nodeType="withEffect">
                                  <p:stCondLst>
                                    <p:cond delay="0"/>
                                  </p:stCondLst>
                                  <p:childTnLst>
                                    <p:set>
                                      <p:cBhvr>
                                        <p:cTn id="39" dur="1" fill="hold">
                                          <p:stCondLst>
                                            <p:cond delay="0"/>
                                          </p:stCondLst>
                                        </p:cTn>
                                        <p:tgtEl>
                                          <p:spTgt spid="717"/>
                                        </p:tgtEl>
                                        <p:attrNameLst>
                                          <p:attrName>style.visibility</p:attrName>
                                        </p:attrNameLst>
                                      </p:cBhvr>
                                      <p:to>
                                        <p:strVal val="visible"/>
                                      </p:to>
                                    </p:set>
                                    <p:animEffect transition="in" filter="fade">
                                      <p:cBhvr>
                                        <p:cTn id="40" dur="1000"/>
                                        <p:tgtEl>
                                          <p:spTgt spid="717"/>
                                        </p:tgtEl>
                                      </p:cBhvr>
                                    </p:animEffect>
                                  </p:childTnLst>
                                </p:cTn>
                              </p:par>
                              <p:par>
                                <p:cTn id="41" presetID="10" presetClass="entr" presetSubtype="0" fill="hold" nodeType="withEffect">
                                  <p:stCondLst>
                                    <p:cond delay="0"/>
                                  </p:stCondLst>
                                  <p:childTnLst>
                                    <p:set>
                                      <p:cBhvr>
                                        <p:cTn id="42" dur="1" fill="hold">
                                          <p:stCondLst>
                                            <p:cond delay="0"/>
                                          </p:stCondLst>
                                        </p:cTn>
                                        <p:tgtEl>
                                          <p:spTgt spid="718"/>
                                        </p:tgtEl>
                                        <p:attrNameLst>
                                          <p:attrName>style.visibility</p:attrName>
                                        </p:attrNameLst>
                                      </p:cBhvr>
                                      <p:to>
                                        <p:strVal val="visible"/>
                                      </p:to>
                                    </p:set>
                                    <p:animEffect transition="in" filter="fade">
                                      <p:cBhvr>
                                        <p:cTn id="43" dur="1000"/>
                                        <p:tgtEl>
                                          <p:spTgt spid="718"/>
                                        </p:tgtEl>
                                      </p:cBhvr>
                                    </p:animEffect>
                                  </p:childTnLst>
                                </p:cTn>
                              </p:par>
                              <p:par>
                                <p:cTn id="44" presetID="10" presetClass="entr" presetSubtype="0" fill="hold" nodeType="withEffect">
                                  <p:stCondLst>
                                    <p:cond delay="0"/>
                                  </p:stCondLst>
                                  <p:childTnLst>
                                    <p:set>
                                      <p:cBhvr>
                                        <p:cTn id="45" dur="1" fill="hold">
                                          <p:stCondLst>
                                            <p:cond delay="0"/>
                                          </p:stCondLst>
                                        </p:cTn>
                                        <p:tgtEl>
                                          <p:spTgt spid="719"/>
                                        </p:tgtEl>
                                        <p:attrNameLst>
                                          <p:attrName>style.visibility</p:attrName>
                                        </p:attrNameLst>
                                      </p:cBhvr>
                                      <p:to>
                                        <p:strVal val="visible"/>
                                      </p:to>
                                    </p:set>
                                    <p:animEffect transition="in" filter="fade">
                                      <p:cBhvr>
                                        <p:cTn id="46" dur="1000"/>
                                        <p:tgtEl>
                                          <p:spTgt spid="719"/>
                                        </p:tgtEl>
                                      </p:cBhvr>
                                    </p:animEffect>
                                  </p:childTnLst>
                                </p:cTn>
                              </p:par>
                              <p:par>
                                <p:cTn id="47" presetID="10" presetClass="entr" presetSubtype="0" fill="hold" nodeType="withEffect">
                                  <p:stCondLst>
                                    <p:cond delay="0"/>
                                  </p:stCondLst>
                                  <p:childTnLst>
                                    <p:set>
                                      <p:cBhvr>
                                        <p:cTn id="48" dur="1" fill="hold">
                                          <p:stCondLst>
                                            <p:cond delay="0"/>
                                          </p:stCondLst>
                                        </p:cTn>
                                        <p:tgtEl>
                                          <p:spTgt spid="720"/>
                                        </p:tgtEl>
                                        <p:attrNameLst>
                                          <p:attrName>style.visibility</p:attrName>
                                        </p:attrNameLst>
                                      </p:cBhvr>
                                      <p:to>
                                        <p:strVal val="visible"/>
                                      </p:to>
                                    </p:set>
                                    <p:animEffect transition="in" filter="fade">
                                      <p:cBhvr>
                                        <p:cTn id="49" dur="1000"/>
                                        <p:tgtEl>
                                          <p:spTgt spid="720"/>
                                        </p:tgtEl>
                                      </p:cBhvr>
                                    </p:animEffect>
                                  </p:childTnLst>
                                </p:cTn>
                              </p:par>
                              <p:par>
                                <p:cTn id="50" presetID="10" presetClass="entr" presetSubtype="0" fill="hold" nodeType="withEffect">
                                  <p:stCondLst>
                                    <p:cond delay="0"/>
                                  </p:stCondLst>
                                  <p:childTnLst>
                                    <p:set>
                                      <p:cBhvr>
                                        <p:cTn id="51" dur="1" fill="hold">
                                          <p:stCondLst>
                                            <p:cond delay="0"/>
                                          </p:stCondLst>
                                        </p:cTn>
                                        <p:tgtEl>
                                          <p:spTgt spid="721"/>
                                        </p:tgtEl>
                                        <p:attrNameLst>
                                          <p:attrName>style.visibility</p:attrName>
                                        </p:attrNameLst>
                                      </p:cBhvr>
                                      <p:to>
                                        <p:strVal val="visible"/>
                                      </p:to>
                                    </p:set>
                                    <p:animEffect transition="in" filter="fade">
                                      <p:cBhvr>
                                        <p:cTn id="52" dur="1000"/>
                                        <p:tgtEl>
                                          <p:spTgt spid="721"/>
                                        </p:tgtEl>
                                      </p:cBhvr>
                                    </p:animEffect>
                                  </p:childTnLst>
                                </p:cTn>
                              </p:par>
                              <p:par>
                                <p:cTn id="53" presetID="10" presetClass="entr" presetSubtype="0" fill="hold" nodeType="withEffect">
                                  <p:stCondLst>
                                    <p:cond delay="0"/>
                                  </p:stCondLst>
                                  <p:childTnLst>
                                    <p:set>
                                      <p:cBhvr>
                                        <p:cTn id="54" dur="1" fill="hold">
                                          <p:stCondLst>
                                            <p:cond delay="0"/>
                                          </p:stCondLst>
                                        </p:cTn>
                                        <p:tgtEl>
                                          <p:spTgt spid="722"/>
                                        </p:tgtEl>
                                        <p:attrNameLst>
                                          <p:attrName>style.visibility</p:attrName>
                                        </p:attrNameLst>
                                      </p:cBhvr>
                                      <p:to>
                                        <p:strVal val="visible"/>
                                      </p:to>
                                    </p:set>
                                    <p:animEffect transition="in" filter="fade">
                                      <p:cBhvr>
                                        <p:cTn id="55" dur="1000"/>
                                        <p:tgtEl>
                                          <p:spTgt spid="722"/>
                                        </p:tgtEl>
                                      </p:cBhvr>
                                    </p:animEffect>
                                  </p:childTnLst>
                                </p:cTn>
                              </p:par>
                              <p:par>
                                <p:cTn id="56" presetID="10" presetClass="entr" presetSubtype="0" fill="hold" nodeType="withEffect">
                                  <p:stCondLst>
                                    <p:cond delay="0"/>
                                  </p:stCondLst>
                                  <p:childTnLst>
                                    <p:set>
                                      <p:cBhvr>
                                        <p:cTn id="57" dur="1" fill="hold">
                                          <p:stCondLst>
                                            <p:cond delay="0"/>
                                          </p:stCondLst>
                                        </p:cTn>
                                        <p:tgtEl>
                                          <p:spTgt spid="723"/>
                                        </p:tgtEl>
                                        <p:attrNameLst>
                                          <p:attrName>style.visibility</p:attrName>
                                        </p:attrNameLst>
                                      </p:cBhvr>
                                      <p:to>
                                        <p:strVal val="visible"/>
                                      </p:to>
                                    </p:set>
                                    <p:animEffect transition="in" filter="fade">
                                      <p:cBhvr>
                                        <p:cTn id="58" dur="1000"/>
                                        <p:tgtEl>
                                          <p:spTgt spid="723"/>
                                        </p:tgtEl>
                                      </p:cBhvr>
                                    </p:animEffect>
                                  </p:childTnLst>
                                </p:cTn>
                              </p:par>
                              <p:par>
                                <p:cTn id="59" presetID="10" presetClass="entr" presetSubtype="0" fill="hold" nodeType="withEffect">
                                  <p:stCondLst>
                                    <p:cond delay="0"/>
                                  </p:stCondLst>
                                  <p:childTnLst>
                                    <p:set>
                                      <p:cBhvr>
                                        <p:cTn id="60" dur="1" fill="hold">
                                          <p:stCondLst>
                                            <p:cond delay="0"/>
                                          </p:stCondLst>
                                        </p:cTn>
                                        <p:tgtEl>
                                          <p:spTgt spid="724"/>
                                        </p:tgtEl>
                                        <p:attrNameLst>
                                          <p:attrName>style.visibility</p:attrName>
                                        </p:attrNameLst>
                                      </p:cBhvr>
                                      <p:to>
                                        <p:strVal val="visible"/>
                                      </p:to>
                                    </p:set>
                                    <p:animEffect transition="in" filter="fade">
                                      <p:cBhvr>
                                        <p:cTn id="61" dur="1000"/>
                                        <p:tgtEl>
                                          <p:spTgt spid="724"/>
                                        </p:tgtEl>
                                      </p:cBhvr>
                                    </p:animEffect>
                                  </p:childTnLst>
                                </p:cTn>
                              </p:par>
                              <p:par>
                                <p:cTn id="62" presetID="10" presetClass="entr" presetSubtype="0" fill="hold" nodeType="withEffect">
                                  <p:stCondLst>
                                    <p:cond delay="0"/>
                                  </p:stCondLst>
                                  <p:childTnLst>
                                    <p:set>
                                      <p:cBhvr>
                                        <p:cTn id="63" dur="1" fill="hold">
                                          <p:stCondLst>
                                            <p:cond delay="0"/>
                                          </p:stCondLst>
                                        </p:cTn>
                                        <p:tgtEl>
                                          <p:spTgt spid="725"/>
                                        </p:tgtEl>
                                        <p:attrNameLst>
                                          <p:attrName>style.visibility</p:attrName>
                                        </p:attrNameLst>
                                      </p:cBhvr>
                                      <p:to>
                                        <p:strVal val="visible"/>
                                      </p:to>
                                    </p:set>
                                    <p:animEffect transition="in" filter="fade">
                                      <p:cBhvr>
                                        <p:cTn id="64" dur="1000"/>
                                        <p:tgtEl>
                                          <p:spTgt spid="725"/>
                                        </p:tgtEl>
                                      </p:cBhvr>
                                    </p:animEffect>
                                  </p:childTnLst>
                                </p:cTn>
                              </p:par>
                              <p:par>
                                <p:cTn id="65" presetID="10" presetClass="entr" presetSubtype="0" fill="hold" nodeType="withEffect">
                                  <p:stCondLst>
                                    <p:cond delay="0"/>
                                  </p:stCondLst>
                                  <p:childTnLst>
                                    <p:set>
                                      <p:cBhvr>
                                        <p:cTn id="66" dur="1" fill="hold">
                                          <p:stCondLst>
                                            <p:cond delay="0"/>
                                          </p:stCondLst>
                                        </p:cTn>
                                        <p:tgtEl>
                                          <p:spTgt spid="726"/>
                                        </p:tgtEl>
                                        <p:attrNameLst>
                                          <p:attrName>style.visibility</p:attrName>
                                        </p:attrNameLst>
                                      </p:cBhvr>
                                      <p:to>
                                        <p:strVal val="visible"/>
                                      </p:to>
                                    </p:set>
                                    <p:animEffect transition="in" filter="fade">
                                      <p:cBhvr>
                                        <p:cTn id="67" dur="1000"/>
                                        <p:tgtEl>
                                          <p:spTgt spid="726"/>
                                        </p:tgtEl>
                                      </p:cBhvr>
                                    </p:animEffect>
                                  </p:childTnLst>
                                </p:cTn>
                              </p:par>
                              <p:par>
                                <p:cTn id="68" presetID="10" presetClass="entr" presetSubtype="0" fill="hold" nodeType="withEffect">
                                  <p:stCondLst>
                                    <p:cond delay="0"/>
                                  </p:stCondLst>
                                  <p:childTnLst>
                                    <p:set>
                                      <p:cBhvr>
                                        <p:cTn id="69" dur="1" fill="hold">
                                          <p:stCondLst>
                                            <p:cond delay="0"/>
                                          </p:stCondLst>
                                        </p:cTn>
                                        <p:tgtEl>
                                          <p:spTgt spid="727"/>
                                        </p:tgtEl>
                                        <p:attrNameLst>
                                          <p:attrName>style.visibility</p:attrName>
                                        </p:attrNameLst>
                                      </p:cBhvr>
                                      <p:to>
                                        <p:strVal val="visible"/>
                                      </p:to>
                                    </p:set>
                                    <p:animEffect transition="in" filter="fade">
                                      <p:cBhvr>
                                        <p:cTn id="70" dur="1000"/>
                                        <p:tgtEl>
                                          <p:spTgt spid="727"/>
                                        </p:tgtEl>
                                      </p:cBhvr>
                                    </p:animEffect>
                                  </p:childTnLst>
                                </p:cTn>
                              </p:par>
                              <p:par>
                                <p:cTn id="71" presetID="10" presetClass="entr" presetSubtype="0" fill="hold" nodeType="withEffect">
                                  <p:stCondLst>
                                    <p:cond delay="0"/>
                                  </p:stCondLst>
                                  <p:childTnLst>
                                    <p:set>
                                      <p:cBhvr>
                                        <p:cTn id="72" dur="1" fill="hold">
                                          <p:stCondLst>
                                            <p:cond delay="0"/>
                                          </p:stCondLst>
                                        </p:cTn>
                                        <p:tgtEl>
                                          <p:spTgt spid="728"/>
                                        </p:tgtEl>
                                        <p:attrNameLst>
                                          <p:attrName>style.visibility</p:attrName>
                                        </p:attrNameLst>
                                      </p:cBhvr>
                                      <p:to>
                                        <p:strVal val="visible"/>
                                      </p:to>
                                    </p:set>
                                    <p:animEffect transition="in" filter="fade">
                                      <p:cBhvr>
                                        <p:cTn id="73" dur="1000"/>
                                        <p:tgtEl>
                                          <p:spTgt spid="728"/>
                                        </p:tgtEl>
                                      </p:cBhvr>
                                    </p:animEffect>
                                  </p:childTnLst>
                                </p:cTn>
                              </p:par>
                              <p:par>
                                <p:cTn id="74" presetID="10" presetClass="entr" presetSubtype="0" fill="hold" nodeType="withEffect">
                                  <p:stCondLst>
                                    <p:cond delay="0"/>
                                  </p:stCondLst>
                                  <p:childTnLst>
                                    <p:set>
                                      <p:cBhvr>
                                        <p:cTn id="75" dur="1" fill="hold">
                                          <p:stCondLst>
                                            <p:cond delay="0"/>
                                          </p:stCondLst>
                                        </p:cTn>
                                        <p:tgtEl>
                                          <p:spTgt spid="729"/>
                                        </p:tgtEl>
                                        <p:attrNameLst>
                                          <p:attrName>style.visibility</p:attrName>
                                        </p:attrNameLst>
                                      </p:cBhvr>
                                      <p:to>
                                        <p:strVal val="visible"/>
                                      </p:to>
                                    </p:set>
                                    <p:animEffect transition="in" filter="fade">
                                      <p:cBhvr>
                                        <p:cTn id="76" dur="1000"/>
                                        <p:tgtEl>
                                          <p:spTgt spid="729"/>
                                        </p:tgtEl>
                                      </p:cBhvr>
                                    </p:animEffect>
                                  </p:childTnLst>
                                </p:cTn>
                              </p:par>
                              <p:par>
                                <p:cTn id="77" presetID="10" presetClass="entr" presetSubtype="0" fill="hold" nodeType="withEffect">
                                  <p:stCondLst>
                                    <p:cond delay="0"/>
                                  </p:stCondLst>
                                  <p:childTnLst>
                                    <p:set>
                                      <p:cBhvr>
                                        <p:cTn id="78" dur="1" fill="hold">
                                          <p:stCondLst>
                                            <p:cond delay="0"/>
                                          </p:stCondLst>
                                        </p:cTn>
                                        <p:tgtEl>
                                          <p:spTgt spid="730"/>
                                        </p:tgtEl>
                                        <p:attrNameLst>
                                          <p:attrName>style.visibility</p:attrName>
                                        </p:attrNameLst>
                                      </p:cBhvr>
                                      <p:to>
                                        <p:strVal val="visible"/>
                                      </p:to>
                                    </p:set>
                                    <p:animEffect transition="in" filter="fade">
                                      <p:cBhvr>
                                        <p:cTn id="79" dur="1000"/>
                                        <p:tgtEl>
                                          <p:spTgt spid="730"/>
                                        </p:tgtEl>
                                      </p:cBhvr>
                                    </p:animEffect>
                                  </p:childTnLst>
                                </p:cTn>
                              </p:par>
                              <p:par>
                                <p:cTn id="80" presetID="10" presetClass="entr" presetSubtype="0" fill="hold" nodeType="withEffect">
                                  <p:stCondLst>
                                    <p:cond delay="0"/>
                                  </p:stCondLst>
                                  <p:childTnLst>
                                    <p:set>
                                      <p:cBhvr>
                                        <p:cTn id="81" dur="1" fill="hold">
                                          <p:stCondLst>
                                            <p:cond delay="0"/>
                                          </p:stCondLst>
                                        </p:cTn>
                                        <p:tgtEl>
                                          <p:spTgt spid="731"/>
                                        </p:tgtEl>
                                        <p:attrNameLst>
                                          <p:attrName>style.visibility</p:attrName>
                                        </p:attrNameLst>
                                      </p:cBhvr>
                                      <p:to>
                                        <p:strVal val="visible"/>
                                      </p:to>
                                    </p:set>
                                    <p:animEffect transition="in" filter="fade">
                                      <p:cBhvr>
                                        <p:cTn id="82" dur="1000"/>
                                        <p:tgtEl>
                                          <p:spTgt spid="731"/>
                                        </p:tgtEl>
                                      </p:cBhvr>
                                    </p:animEffect>
                                  </p:childTnLst>
                                </p:cTn>
                              </p:par>
                              <p:par>
                                <p:cTn id="83" presetID="10" presetClass="entr" presetSubtype="0" fill="hold" nodeType="withEffect">
                                  <p:stCondLst>
                                    <p:cond delay="0"/>
                                  </p:stCondLst>
                                  <p:childTnLst>
                                    <p:set>
                                      <p:cBhvr>
                                        <p:cTn id="84" dur="1" fill="hold">
                                          <p:stCondLst>
                                            <p:cond delay="0"/>
                                          </p:stCondLst>
                                        </p:cTn>
                                        <p:tgtEl>
                                          <p:spTgt spid="732"/>
                                        </p:tgtEl>
                                        <p:attrNameLst>
                                          <p:attrName>style.visibility</p:attrName>
                                        </p:attrNameLst>
                                      </p:cBhvr>
                                      <p:to>
                                        <p:strVal val="visible"/>
                                      </p:to>
                                    </p:set>
                                    <p:animEffect transition="in" filter="fade">
                                      <p:cBhvr>
                                        <p:cTn id="85" dur="1000"/>
                                        <p:tgtEl>
                                          <p:spTgt spid="732"/>
                                        </p:tgtEl>
                                      </p:cBhvr>
                                    </p:animEffect>
                                  </p:childTnLst>
                                </p:cTn>
                              </p:par>
                              <p:par>
                                <p:cTn id="86" presetID="10" presetClass="entr" presetSubtype="0" fill="hold" nodeType="withEffect">
                                  <p:stCondLst>
                                    <p:cond delay="0"/>
                                  </p:stCondLst>
                                  <p:childTnLst>
                                    <p:set>
                                      <p:cBhvr>
                                        <p:cTn id="87" dur="1" fill="hold">
                                          <p:stCondLst>
                                            <p:cond delay="0"/>
                                          </p:stCondLst>
                                        </p:cTn>
                                        <p:tgtEl>
                                          <p:spTgt spid="733"/>
                                        </p:tgtEl>
                                        <p:attrNameLst>
                                          <p:attrName>style.visibility</p:attrName>
                                        </p:attrNameLst>
                                      </p:cBhvr>
                                      <p:to>
                                        <p:strVal val="visible"/>
                                      </p:to>
                                    </p:set>
                                    <p:animEffect transition="in" filter="fade">
                                      <p:cBhvr>
                                        <p:cTn id="88" dur="1000"/>
                                        <p:tgtEl>
                                          <p:spTgt spid="733"/>
                                        </p:tgtEl>
                                      </p:cBhvr>
                                    </p:animEffect>
                                  </p:childTnLst>
                                </p:cTn>
                              </p:par>
                              <p:par>
                                <p:cTn id="89" presetID="10" presetClass="entr" presetSubtype="0" fill="hold" nodeType="withEffect">
                                  <p:stCondLst>
                                    <p:cond delay="0"/>
                                  </p:stCondLst>
                                  <p:childTnLst>
                                    <p:set>
                                      <p:cBhvr>
                                        <p:cTn id="90" dur="1" fill="hold">
                                          <p:stCondLst>
                                            <p:cond delay="0"/>
                                          </p:stCondLst>
                                        </p:cTn>
                                        <p:tgtEl>
                                          <p:spTgt spid="734"/>
                                        </p:tgtEl>
                                        <p:attrNameLst>
                                          <p:attrName>style.visibility</p:attrName>
                                        </p:attrNameLst>
                                      </p:cBhvr>
                                      <p:to>
                                        <p:strVal val="visible"/>
                                      </p:to>
                                    </p:set>
                                    <p:animEffect transition="in" filter="fade">
                                      <p:cBhvr>
                                        <p:cTn id="91" dur="1000"/>
                                        <p:tgtEl>
                                          <p:spTgt spid="734"/>
                                        </p:tgtEl>
                                      </p:cBhvr>
                                    </p:animEffect>
                                  </p:childTnLst>
                                </p:cTn>
                              </p:par>
                              <p:par>
                                <p:cTn id="92" presetID="10" presetClass="entr" presetSubtype="0" fill="hold" nodeType="withEffect">
                                  <p:stCondLst>
                                    <p:cond delay="0"/>
                                  </p:stCondLst>
                                  <p:childTnLst>
                                    <p:set>
                                      <p:cBhvr>
                                        <p:cTn id="93" dur="1" fill="hold">
                                          <p:stCondLst>
                                            <p:cond delay="0"/>
                                          </p:stCondLst>
                                        </p:cTn>
                                        <p:tgtEl>
                                          <p:spTgt spid="735"/>
                                        </p:tgtEl>
                                        <p:attrNameLst>
                                          <p:attrName>style.visibility</p:attrName>
                                        </p:attrNameLst>
                                      </p:cBhvr>
                                      <p:to>
                                        <p:strVal val="visible"/>
                                      </p:to>
                                    </p:set>
                                    <p:animEffect transition="in" filter="fade">
                                      <p:cBhvr>
                                        <p:cTn id="94" dur="1000"/>
                                        <p:tgtEl>
                                          <p:spTgt spid="735"/>
                                        </p:tgtEl>
                                      </p:cBhvr>
                                    </p:animEffect>
                                  </p:childTnLst>
                                </p:cTn>
                              </p:par>
                              <p:par>
                                <p:cTn id="95" presetID="10" presetClass="entr" presetSubtype="0" fill="hold" nodeType="withEffect">
                                  <p:stCondLst>
                                    <p:cond delay="0"/>
                                  </p:stCondLst>
                                  <p:childTnLst>
                                    <p:set>
                                      <p:cBhvr>
                                        <p:cTn id="96" dur="1" fill="hold">
                                          <p:stCondLst>
                                            <p:cond delay="0"/>
                                          </p:stCondLst>
                                        </p:cTn>
                                        <p:tgtEl>
                                          <p:spTgt spid="736"/>
                                        </p:tgtEl>
                                        <p:attrNameLst>
                                          <p:attrName>style.visibility</p:attrName>
                                        </p:attrNameLst>
                                      </p:cBhvr>
                                      <p:to>
                                        <p:strVal val="visible"/>
                                      </p:to>
                                    </p:set>
                                    <p:animEffect transition="in" filter="fade">
                                      <p:cBhvr>
                                        <p:cTn id="97" dur="1000"/>
                                        <p:tgtEl>
                                          <p:spTgt spid="736"/>
                                        </p:tgtEl>
                                      </p:cBhvr>
                                    </p:animEffect>
                                  </p:childTnLst>
                                </p:cTn>
                              </p:par>
                              <p:par>
                                <p:cTn id="98" presetID="10" presetClass="entr" presetSubtype="0" fill="hold" nodeType="withEffect">
                                  <p:stCondLst>
                                    <p:cond delay="0"/>
                                  </p:stCondLst>
                                  <p:childTnLst>
                                    <p:set>
                                      <p:cBhvr>
                                        <p:cTn id="99" dur="1" fill="hold">
                                          <p:stCondLst>
                                            <p:cond delay="0"/>
                                          </p:stCondLst>
                                        </p:cTn>
                                        <p:tgtEl>
                                          <p:spTgt spid="737"/>
                                        </p:tgtEl>
                                        <p:attrNameLst>
                                          <p:attrName>style.visibility</p:attrName>
                                        </p:attrNameLst>
                                      </p:cBhvr>
                                      <p:to>
                                        <p:strVal val="visible"/>
                                      </p:to>
                                    </p:set>
                                    <p:animEffect transition="in" filter="fade">
                                      <p:cBhvr>
                                        <p:cTn id="100" dur="10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gcd2b5ff08b_0_3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59" name="Google Shape;759;gcd2b5ff08b_0_33"/>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760" name="Google Shape;760;gcd2b5ff08b_0_33"/>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761" name="Google Shape;761;gcd2b5ff08b_0_33"/>
          <p:cNvSpPr txBox="1"/>
          <p:nvPr/>
        </p:nvSpPr>
        <p:spPr>
          <a:xfrm>
            <a:off x="438075" y="3429000"/>
            <a:ext cx="4308900" cy="1028700"/>
          </a:xfrm>
          <a:prstGeom prst="rect">
            <a:avLst/>
          </a:prstGeom>
          <a:noFill/>
          <a:ln>
            <a:noFill/>
          </a:ln>
        </p:spPr>
        <p:txBody>
          <a:bodyPr spcFirstLastPara="1" wrap="square" lIns="91425" tIns="91425" rIns="91425" bIns="91425" anchor="t" anchorCtr="0">
            <a:noAutofit/>
          </a:bodyPr>
          <a:lstStyle/>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Problem Statement</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JTBD</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Competitor Analysis</a:t>
            </a:r>
            <a:endParaRPr sz="1600" b="0" i="0" u="none" strike="noStrike" cap="none">
              <a:solidFill>
                <a:srgbClr val="666666"/>
              </a:solidFill>
              <a:latin typeface="Karla"/>
              <a:ea typeface="Karla"/>
              <a:cs typeface="Karla"/>
              <a:sym typeface="Karla"/>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rgbClr val="666666"/>
              </a:solidFill>
              <a:latin typeface="Karla"/>
              <a:ea typeface="Karla"/>
              <a:cs typeface="Karla"/>
              <a:sym typeface="Karla"/>
            </a:endParaRPr>
          </a:p>
          <a:p>
            <a:pPr marL="91440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666666"/>
              </a:solidFill>
              <a:latin typeface="Karla"/>
              <a:ea typeface="Karla"/>
              <a:cs typeface="Karla"/>
              <a:sym typeface="Karla"/>
            </a:endParaRPr>
          </a:p>
        </p:txBody>
      </p:sp>
      <p:sp>
        <p:nvSpPr>
          <p:cNvPr id="762" name="Google Shape;762;gcd2b5ff08b_0_33"/>
          <p:cNvSpPr/>
          <p:nvPr/>
        </p:nvSpPr>
        <p:spPr>
          <a:xfrm>
            <a:off x="1145475" y="3299200"/>
            <a:ext cx="957600" cy="50100"/>
          </a:xfrm>
          <a:prstGeom prst="rect">
            <a:avLst/>
          </a:prstGeom>
          <a:solidFill>
            <a:srgbClr val="F067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gcd2b5ff08b_0_33"/>
          <p:cNvSpPr txBox="1"/>
          <p:nvPr/>
        </p:nvSpPr>
        <p:spPr>
          <a:xfrm>
            <a:off x="1058100" y="2619200"/>
            <a:ext cx="3281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072B62"/>
                </a:solidFill>
                <a:latin typeface="Nunito Black"/>
                <a:ea typeface="Nunito Black"/>
                <a:cs typeface="Nunito Black"/>
                <a:sym typeface="Nunito Black"/>
              </a:rPr>
              <a:t>01</a:t>
            </a:r>
            <a:r>
              <a:rPr lang="en-US" sz="2700" b="0" i="0" u="none" strike="noStrike" cap="none">
                <a:solidFill>
                  <a:srgbClr val="000000"/>
                </a:solidFill>
                <a:latin typeface="Nunito ExtraBold"/>
                <a:ea typeface="Nunito ExtraBold"/>
                <a:cs typeface="Nunito ExtraBold"/>
                <a:sym typeface="Nunito ExtraBold"/>
              </a:rPr>
              <a:t> PROBLEM</a:t>
            </a:r>
            <a:endParaRPr sz="2700" b="0" i="0" u="none" strike="noStrike" cap="none">
              <a:solidFill>
                <a:srgbClr val="000000"/>
              </a:solidFill>
              <a:latin typeface="Nunito ExtraBold"/>
              <a:ea typeface="Nunito ExtraBold"/>
              <a:cs typeface="Nunito ExtraBold"/>
              <a:sym typeface="Nunito ExtraBold"/>
            </a:endParaRPr>
          </a:p>
        </p:txBody>
      </p:sp>
      <p:pic>
        <p:nvPicPr>
          <p:cNvPr id="764" name="Google Shape;764;gcd2b5ff08b_0_33"/>
          <p:cNvPicPr preferRelativeResize="0"/>
          <p:nvPr/>
        </p:nvPicPr>
        <p:blipFill rotWithShape="1">
          <a:blip r:embed="rId6">
            <a:alphaModFix/>
          </a:blip>
          <a:srcRect/>
          <a:stretch/>
        </p:blipFill>
        <p:spPr>
          <a:xfrm>
            <a:off x="6214424" y="1239427"/>
            <a:ext cx="4476949" cy="4590199"/>
          </a:xfrm>
          <a:prstGeom prst="rect">
            <a:avLst/>
          </a:prstGeom>
          <a:noFill/>
          <a:ln>
            <a:noFill/>
          </a:ln>
        </p:spPr>
      </p:pic>
      <p:sp>
        <p:nvSpPr>
          <p:cNvPr id="765" name="Google Shape;765;gcd2b5ff08b_0_33"/>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pic>
        <p:nvPicPr>
          <p:cNvPr id="766" name="Google Shape;766;gcd2b5ff08b_0_33"/>
          <p:cNvPicPr preferRelativeResize="0"/>
          <p:nvPr/>
        </p:nvPicPr>
        <p:blipFill rotWithShape="1">
          <a:blip r:embed="rId7">
            <a:alphaModFix/>
          </a:blip>
          <a:srcRect/>
          <a:stretch/>
        </p:blipFill>
        <p:spPr>
          <a:xfrm>
            <a:off x="0" y="6512611"/>
            <a:ext cx="12192001" cy="2290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g13eb53ee5b9_1_3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8" name="Google Shape;308;g13eb53ee5b9_1_30"/>
          <p:cNvSpPr/>
          <p:nvPr/>
        </p:nvSpPr>
        <p:spPr>
          <a:xfrm>
            <a:off x="1601925" y="5268170"/>
            <a:ext cx="2107500" cy="1003500"/>
          </a:xfrm>
          <a:prstGeom prst="homePlate">
            <a:avLst>
              <a:gd name="adj" fmla="val 50000"/>
            </a:avLst>
          </a:prstGeom>
          <a:solidFill>
            <a:srgbClr val="71A3EC"/>
          </a:solidFill>
          <a:ln>
            <a:noFill/>
          </a:ln>
          <a:effectLst>
            <a:outerShdw blurRad="57150" dist="19050" dir="5400000" algn="bl" rotWithShape="0">
              <a:srgbClr val="D8D8D8">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g13eb53ee5b9_1_30"/>
          <p:cNvSpPr/>
          <p:nvPr/>
        </p:nvSpPr>
        <p:spPr>
          <a:xfrm>
            <a:off x="1596100" y="3769524"/>
            <a:ext cx="2107500" cy="1382400"/>
          </a:xfrm>
          <a:prstGeom prst="homePlate">
            <a:avLst>
              <a:gd name="adj" fmla="val 50000"/>
            </a:avLst>
          </a:prstGeom>
          <a:solidFill>
            <a:srgbClr val="71A3EC"/>
          </a:solidFill>
          <a:ln>
            <a:noFill/>
          </a:ln>
          <a:effectLst>
            <a:outerShdw blurRad="57150" dist="19050" dir="5400000" algn="bl" rotWithShape="0">
              <a:srgbClr val="D8D8D8">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g13eb53ee5b9_1_30"/>
          <p:cNvSpPr/>
          <p:nvPr/>
        </p:nvSpPr>
        <p:spPr>
          <a:xfrm>
            <a:off x="1596100" y="2194078"/>
            <a:ext cx="2107500" cy="1483500"/>
          </a:xfrm>
          <a:prstGeom prst="homePlate">
            <a:avLst>
              <a:gd name="adj" fmla="val 50000"/>
            </a:avLst>
          </a:prstGeom>
          <a:solidFill>
            <a:srgbClr val="71A3EC"/>
          </a:solidFill>
          <a:ln>
            <a:noFill/>
          </a:ln>
          <a:effectLst>
            <a:outerShdw blurRad="57150" dist="19050" dir="5400000" algn="bl" rotWithShape="0">
              <a:srgbClr val="D8D8D8">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g13eb53ee5b9_1_30"/>
          <p:cNvSpPr/>
          <p:nvPr/>
        </p:nvSpPr>
        <p:spPr>
          <a:xfrm>
            <a:off x="3230766" y="5257925"/>
            <a:ext cx="7359300" cy="10137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13eb53ee5b9_1_30"/>
          <p:cNvSpPr/>
          <p:nvPr/>
        </p:nvSpPr>
        <p:spPr>
          <a:xfrm>
            <a:off x="3224948" y="3770376"/>
            <a:ext cx="7431600" cy="13824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g13eb53ee5b9_1_30"/>
          <p:cNvSpPr txBox="1"/>
          <p:nvPr/>
        </p:nvSpPr>
        <p:spPr>
          <a:xfrm>
            <a:off x="3976850" y="3871025"/>
            <a:ext cx="6123300" cy="12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Arial"/>
              <a:buNone/>
            </a:pPr>
            <a:r>
              <a:rPr lang="en-US">
                <a:solidFill>
                  <a:schemeClr val="lt1"/>
                </a:solidFill>
                <a:latin typeface="Lato"/>
                <a:ea typeface="Lato"/>
                <a:cs typeface="Lato"/>
                <a:sym typeface="Lato"/>
              </a:rPr>
              <a:t>An all-in-one web platform to empower impact makers by:</a:t>
            </a:r>
            <a:endParaRPr>
              <a:solidFill>
                <a:schemeClr val="lt1"/>
              </a:solidFill>
            </a:endParaRPr>
          </a:p>
          <a:p>
            <a:pPr marL="171450" lvl="0" indent="-171450" algn="l" rtl="0">
              <a:spcBef>
                <a:spcPts val="0"/>
              </a:spcBef>
              <a:spcAft>
                <a:spcPts val="0"/>
              </a:spcAft>
              <a:buClr>
                <a:schemeClr val="lt1"/>
              </a:buClr>
              <a:buSzPts val="1400"/>
              <a:buChar char="•"/>
            </a:pPr>
            <a:r>
              <a:rPr lang="en-US">
                <a:solidFill>
                  <a:schemeClr val="lt1"/>
                </a:solidFill>
                <a:latin typeface="Lato"/>
                <a:ea typeface="Lato"/>
                <a:cs typeface="Lato"/>
                <a:sym typeface="Lato"/>
              </a:rPr>
              <a:t>Offering a </a:t>
            </a:r>
            <a:r>
              <a:rPr lang="en-US" b="1">
                <a:solidFill>
                  <a:schemeClr val="lt1"/>
                </a:solidFill>
                <a:latin typeface="Lato"/>
                <a:ea typeface="Lato"/>
                <a:cs typeface="Lato"/>
                <a:sym typeface="Lato"/>
              </a:rPr>
              <a:t>decentralised platform </a:t>
            </a:r>
            <a:r>
              <a:rPr lang="en-US">
                <a:solidFill>
                  <a:schemeClr val="lt1"/>
                </a:solidFill>
                <a:latin typeface="Lato"/>
                <a:ea typeface="Lato"/>
                <a:cs typeface="Lato"/>
                <a:sym typeface="Lato"/>
              </a:rPr>
              <a:t>which increases transparency</a:t>
            </a:r>
            <a:endParaRPr>
              <a:solidFill>
                <a:schemeClr val="lt1"/>
              </a:solidFill>
            </a:endParaRPr>
          </a:p>
          <a:p>
            <a:pPr marL="171450" lvl="0" indent="-171450" algn="l" rtl="0">
              <a:spcBef>
                <a:spcPts val="0"/>
              </a:spcBef>
              <a:spcAft>
                <a:spcPts val="0"/>
              </a:spcAft>
              <a:buClr>
                <a:schemeClr val="lt1"/>
              </a:buClr>
              <a:buSzPts val="1400"/>
              <a:buChar char="•"/>
            </a:pPr>
            <a:r>
              <a:rPr lang="en-US">
                <a:solidFill>
                  <a:schemeClr val="lt1"/>
                </a:solidFill>
                <a:latin typeface="Lato"/>
                <a:ea typeface="Lato"/>
                <a:cs typeface="Lato"/>
                <a:sym typeface="Lato"/>
              </a:rPr>
              <a:t>Allowing donors to make anonymous donations through a </a:t>
            </a:r>
            <a:r>
              <a:rPr lang="en-US" b="1">
                <a:solidFill>
                  <a:schemeClr val="lt1"/>
                </a:solidFill>
                <a:latin typeface="Lato"/>
                <a:ea typeface="Lato"/>
                <a:cs typeface="Lato"/>
                <a:sym typeface="Lato"/>
              </a:rPr>
              <a:t>decentralized autonomous organization (DAO)</a:t>
            </a:r>
            <a:endParaRPr>
              <a:solidFill>
                <a:schemeClr val="lt1"/>
              </a:solidFill>
            </a:endParaRPr>
          </a:p>
          <a:p>
            <a:pPr marL="171450" lvl="0" indent="-171450" algn="l" rtl="0">
              <a:spcBef>
                <a:spcPts val="0"/>
              </a:spcBef>
              <a:spcAft>
                <a:spcPts val="0"/>
              </a:spcAft>
              <a:buClr>
                <a:schemeClr val="lt1"/>
              </a:buClr>
              <a:buSzPts val="1400"/>
              <a:buChar char="•"/>
            </a:pPr>
            <a:r>
              <a:rPr lang="en-US">
                <a:solidFill>
                  <a:schemeClr val="lt1"/>
                </a:solidFill>
                <a:latin typeface="Lato"/>
                <a:ea typeface="Lato"/>
                <a:cs typeface="Lato"/>
                <a:sym typeface="Lato"/>
              </a:rPr>
              <a:t>Rewarding donors and volunteers with a dynamic </a:t>
            </a:r>
            <a:r>
              <a:rPr lang="en-US" b="1">
                <a:solidFill>
                  <a:schemeClr val="lt1"/>
                </a:solidFill>
                <a:latin typeface="Lato"/>
                <a:ea typeface="Lato"/>
                <a:cs typeface="Lato"/>
                <a:sym typeface="Lato"/>
              </a:rPr>
              <a:t>non-fungible token (NFT)</a:t>
            </a:r>
            <a:endParaRPr>
              <a:solidFill>
                <a:schemeClr val="lt1"/>
              </a:solidFill>
              <a:latin typeface="Nunito"/>
              <a:ea typeface="Nunito"/>
              <a:cs typeface="Nunito"/>
              <a:sym typeface="Nunito"/>
            </a:endParaRPr>
          </a:p>
        </p:txBody>
      </p:sp>
      <p:sp>
        <p:nvSpPr>
          <p:cNvPr id="314" name="Google Shape;314;g13eb53ee5b9_1_30"/>
          <p:cNvSpPr txBox="1"/>
          <p:nvPr/>
        </p:nvSpPr>
        <p:spPr>
          <a:xfrm>
            <a:off x="3952800" y="5361075"/>
            <a:ext cx="6354900" cy="91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Arial"/>
              <a:buNone/>
            </a:pPr>
            <a:r>
              <a:rPr lang="en-US">
                <a:solidFill>
                  <a:schemeClr val="lt1"/>
                </a:solidFill>
                <a:latin typeface="Lato"/>
                <a:ea typeface="Lato"/>
                <a:cs typeface="Lato"/>
                <a:sym typeface="Lato"/>
              </a:rPr>
              <a:t>With better a platform and improved incentives for donors, we expect to see a rise in number of donations to philanthropic organisations</a:t>
            </a:r>
            <a:endParaRPr sz="1400" b="1" i="0" u="none" strike="noStrike" cap="none">
              <a:solidFill>
                <a:schemeClr val="lt1"/>
              </a:solidFill>
              <a:latin typeface="Nunito"/>
              <a:ea typeface="Nunito"/>
              <a:cs typeface="Nunito"/>
              <a:sym typeface="Nunito"/>
            </a:endParaRPr>
          </a:p>
        </p:txBody>
      </p:sp>
      <p:sp>
        <p:nvSpPr>
          <p:cNvPr id="315" name="Google Shape;315;g13eb53ee5b9_1_30"/>
          <p:cNvSpPr/>
          <p:nvPr/>
        </p:nvSpPr>
        <p:spPr>
          <a:xfrm>
            <a:off x="3087375" y="2192600"/>
            <a:ext cx="3142800" cy="14835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g13eb53ee5b9_1_30"/>
          <p:cNvSpPr txBox="1"/>
          <p:nvPr/>
        </p:nvSpPr>
        <p:spPr>
          <a:xfrm>
            <a:off x="3748250" y="2299025"/>
            <a:ext cx="1770000" cy="1279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solidFill>
                  <a:schemeClr val="lt1"/>
                </a:solidFill>
                <a:latin typeface="Nunito"/>
                <a:ea typeface="Nunito"/>
                <a:cs typeface="Nunito"/>
                <a:sym typeface="Nunito"/>
              </a:rPr>
              <a:t>L</a:t>
            </a:r>
            <a:r>
              <a:rPr lang="en-US">
                <a:solidFill>
                  <a:schemeClr val="lt1"/>
                </a:solidFill>
                <a:latin typeface="Lato"/>
                <a:ea typeface="Lato"/>
                <a:cs typeface="Lato"/>
                <a:sym typeface="Lato"/>
              </a:rPr>
              <a:t>ack of transparency in the traditional infrastructure; too much inefficiency &amp; fraud</a:t>
            </a:r>
            <a:endParaRPr sz="1200" b="0" i="0" u="none" strike="noStrike" cap="none">
              <a:solidFill>
                <a:schemeClr val="lt1"/>
              </a:solidFill>
              <a:latin typeface="Nunito"/>
              <a:ea typeface="Nunito"/>
              <a:cs typeface="Nunito"/>
              <a:sym typeface="Nunito"/>
            </a:endParaRPr>
          </a:p>
        </p:txBody>
      </p:sp>
      <p:sp>
        <p:nvSpPr>
          <p:cNvPr id="317" name="Google Shape;317;g13eb53ee5b9_1_30"/>
          <p:cNvSpPr txBox="1"/>
          <p:nvPr/>
        </p:nvSpPr>
        <p:spPr>
          <a:xfrm>
            <a:off x="1423175" y="5257917"/>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rgbClr val="FFFFFF"/>
                </a:solidFill>
                <a:latin typeface="Nunito"/>
                <a:ea typeface="Nunito"/>
                <a:cs typeface="Nunito"/>
                <a:sym typeface="Nunito"/>
              </a:rPr>
              <a:t>Key</a:t>
            </a:r>
            <a:endParaRPr sz="1800">
              <a:solidFill>
                <a:srgbClr val="FFFFFF"/>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800"/>
              <a:buFont typeface="Arial"/>
              <a:buNone/>
            </a:pPr>
            <a:r>
              <a:rPr lang="en-US" sz="1800">
                <a:solidFill>
                  <a:srgbClr val="FFFFFF"/>
                </a:solidFill>
                <a:latin typeface="Nunito"/>
                <a:ea typeface="Nunito"/>
                <a:cs typeface="Nunito"/>
                <a:sym typeface="Nunito"/>
              </a:rPr>
              <a:t>Takeaway</a:t>
            </a:r>
            <a:endParaRPr sz="1800">
              <a:solidFill>
                <a:srgbClr val="FFFFFF"/>
              </a:solidFill>
              <a:latin typeface="Nunito"/>
              <a:ea typeface="Nunito"/>
              <a:cs typeface="Nunito"/>
              <a:sym typeface="Nunito"/>
            </a:endParaRPr>
          </a:p>
        </p:txBody>
      </p:sp>
      <p:sp>
        <p:nvSpPr>
          <p:cNvPr id="318" name="Google Shape;318;g13eb53ee5b9_1_30"/>
          <p:cNvSpPr txBox="1"/>
          <p:nvPr/>
        </p:nvSpPr>
        <p:spPr>
          <a:xfrm>
            <a:off x="1367500" y="2527159"/>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rgbClr val="FFFFFF"/>
                </a:solidFill>
                <a:latin typeface="Nunito"/>
                <a:ea typeface="Nunito"/>
                <a:cs typeface="Nunito"/>
                <a:sym typeface="Nunito"/>
              </a:rPr>
              <a:t>Key Issue</a:t>
            </a:r>
            <a:r>
              <a:rPr lang="en-US" sz="1800" b="0" i="0" u="none" strike="noStrike" cap="none">
                <a:solidFill>
                  <a:srgbClr val="FFFFFF"/>
                </a:solidFill>
                <a:latin typeface="Oswald"/>
                <a:ea typeface="Oswald"/>
                <a:cs typeface="Oswald"/>
                <a:sym typeface="Oswald"/>
              </a:rPr>
              <a:t> </a:t>
            </a:r>
            <a:endParaRPr sz="1800" b="0" i="0" u="none" strike="noStrike" cap="none">
              <a:solidFill>
                <a:srgbClr val="FFFFFF"/>
              </a:solidFill>
              <a:latin typeface="Oswald"/>
              <a:ea typeface="Oswald"/>
              <a:cs typeface="Oswald"/>
              <a:sym typeface="Oswald"/>
            </a:endParaRPr>
          </a:p>
        </p:txBody>
      </p:sp>
      <p:sp>
        <p:nvSpPr>
          <p:cNvPr id="319" name="Google Shape;319;g13eb53ee5b9_1_30"/>
          <p:cNvSpPr txBox="1"/>
          <p:nvPr/>
        </p:nvSpPr>
        <p:spPr>
          <a:xfrm>
            <a:off x="1423175" y="3964976"/>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rgbClr val="FFFFFF"/>
                </a:solidFill>
                <a:latin typeface="Nunito"/>
                <a:ea typeface="Nunito"/>
                <a:cs typeface="Nunito"/>
                <a:sym typeface="Nunito"/>
              </a:rPr>
              <a:t>Our</a:t>
            </a:r>
            <a:br>
              <a:rPr lang="en-US" sz="1800">
                <a:solidFill>
                  <a:srgbClr val="FFFFFF"/>
                </a:solidFill>
                <a:latin typeface="Nunito"/>
                <a:ea typeface="Nunito"/>
                <a:cs typeface="Nunito"/>
                <a:sym typeface="Nunito"/>
              </a:rPr>
            </a:br>
            <a:r>
              <a:rPr lang="en-US" sz="1800">
                <a:solidFill>
                  <a:srgbClr val="FFFFFF"/>
                </a:solidFill>
                <a:latin typeface="Nunito"/>
                <a:ea typeface="Nunito"/>
                <a:cs typeface="Nunito"/>
                <a:sym typeface="Nunito"/>
              </a:rPr>
              <a:t>solution</a:t>
            </a:r>
            <a:endParaRPr sz="1800" b="0" i="0" u="none" strike="noStrike" cap="none">
              <a:solidFill>
                <a:srgbClr val="FFFFFF"/>
              </a:solidFill>
              <a:latin typeface="Nunito"/>
              <a:ea typeface="Nunito"/>
              <a:cs typeface="Nunito"/>
              <a:sym typeface="Nunito"/>
            </a:endParaRPr>
          </a:p>
        </p:txBody>
      </p:sp>
      <p:sp>
        <p:nvSpPr>
          <p:cNvPr id="320" name="Google Shape;320;g13eb53ee5b9_1_30"/>
          <p:cNvSpPr/>
          <p:nvPr/>
        </p:nvSpPr>
        <p:spPr>
          <a:xfrm>
            <a:off x="3395350" y="1192700"/>
            <a:ext cx="7275900" cy="9123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g13eb53ee5b9_1_30"/>
          <p:cNvSpPr txBox="1"/>
          <p:nvPr/>
        </p:nvSpPr>
        <p:spPr>
          <a:xfrm>
            <a:off x="3976850" y="1279070"/>
            <a:ext cx="6123300" cy="6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a:buNone/>
            </a:pPr>
            <a:r>
              <a:rPr lang="en-US">
                <a:solidFill>
                  <a:schemeClr val="lt1"/>
                </a:solidFill>
                <a:latin typeface="Lato"/>
                <a:ea typeface="Lato"/>
                <a:cs typeface="Lato"/>
                <a:sym typeface="Lato"/>
              </a:rPr>
              <a:t>How NFTs could be used for building philanthropic communities</a:t>
            </a:r>
            <a:endParaRPr>
              <a:solidFill>
                <a:schemeClr val="lt1"/>
              </a:solidFill>
              <a:latin typeface="Nunito"/>
              <a:ea typeface="Nunito"/>
              <a:cs typeface="Nunito"/>
              <a:sym typeface="Nunito"/>
            </a:endParaRPr>
          </a:p>
        </p:txBody>
      </p:sp>
      <p:sp>
        <p:nvSpPr>
          <p:cNvPr id="322" name="Google Shape;322;g13eb53ee5b9_1_30"/>
          <p:cNvSpPr txBox="1"/>
          <p:nvPr/>
        </p:nvSpPr>
        <p:spPr>
          <a:xfrm>
            <a:off x="1795248" y="1463866"/>
            <a:ext cx="1920300" cy="47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mbria"/>
                <a:ea typeface="Cambria"/>
                <a:cs typeface="Cambria"/>
                <a:sym typeface="Cambria"/>
              </a:rPr>
              <a:t>First Round</a:t>
            </a:r>
            <a:endParaRPr sz="1800" b="0" i="0" u="none" strike="noStrike" cap="none">
              <a:solidFill>
                <a:srgbClr val="FFFFFF"/>
              </a:solidFill>
              <a:latin typeface="Cambria"/>
              <a:ea typeface="Cambria"/>
              <a:cs typeface="Cambria"/>
              <a:sym typeface="Cambria"/>
            </a:endParaRPr>
          </a:p>
        </p:txBody>
      </p:sp>
      <p:sp>
        <p:nvSpPr>
          <p:cNvPr id="323" name="Google Shape;323;g13eb53ee5b9_1_30"/>
          <p:cNvSpPr/>
          <p:nvPr/>
        </p:nvSpPr>
        <p:spPr>
          <a:xfrm>
            <a:off x="1596111" y="1192702"/>
            <a:ext cx="2107500" cy="912300"/>
          </a:xfrm>
          <a:prstGeom prst="homePlate">
            <a:avLst>
              <a:gd name="adj" fmla="val 50000"/>
            </a:avLst>
          </a:prstGeom>
          <a:solidFill>
            <a:srgbClr val="71A3EC"/>
          </a:solidFill>
          <a:ln>
            <a:noFill/>
          </a:ln>
          <a:effectLst>
            <a:outerShdw blurRad="57150" dist="19050" dir="5400000" algn="bl" rotWithShape="0">
              <a:srgbClr val="D8D8D8">
                <a:alpha val="4941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g13eb53ee5b9_1_30"/>
          <p:cNvSpPr txBox="1"/>
          <p:nvPr/>
        </p:nvSpPr>
        <p:spPr>
          <a:xfrm>
            <a:off x="1423175" y="1340853"/>
            <a:ext cx="2107500" cy="61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rgbClr val="FFFFFF"/>
                </a:solidFill>
                <a:latin typeface="Nunito"/>
                <a:ea typeface="Nunito"/>
                <a:cs typeface="Nunito"/>
                <a:sym typeface="Nunito"/>
              </a:rPr>
              <a:t>Problem</a:t>
            </a:r>
            <a:endParaRPr sz="1800">
              <a:solidFill>
                <a:srgbClr val="FFFFFF"/>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800"/>
              <a:buFont typeface="Arial"/>
              <a:buNone/>
            </a:pPr>
            <a:r>
              <a:rPr lang="en-US" sz="1800">
                <a:solidFill>
                  <a:srgbClr val="FFFFFF"/>
                </a:solidFill>
                <a:latin typeface="Nunito"/>
                <a:ea typeface="Nunito"/>
                <a:cs typeface="Nunito"/>
                <a:sym typeface="Nunito"/>
              </a:rPr>
              <a:t>Title</a:t>
            </a:r>
            <a:endParaRPr sz="1800">
              <a:solidFill>
                <a:srgbClr val="FFFFFF"/>
              </a:solidFill>
              <a:latin typeface="Nunito"/>
              <a:ea typeface="Nunito"/>
              <a:cs typeface="Nunito"/>
              <a:sym typeface="Nunito"/>
            </a:endParaRPr>
          </a:p>
        </p:txBody>
      </p:sp>
      <p:sp>
        <p:nvSpPr>
          <p:cNvPr id="325" name="Google Shape;325;g13eb53ee5b9_1_30"/>
          <p:cNvSpPr/>
          <p:nvPr/>
        </p:nvSpPr>
        <p:spPr>
          <a:xfrm>
            <a:off x="615425" y="593075"/>
            <a:ext cx="69939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a:latin typeface="Nunito ExtraBold"/>
                <a:ea typeface="Nunito ExtraBold"/>
                <a:cs typeface="Nunito ExtraBold"/>
                <a:sym typeface="Nunito ExtraBold"/>
              </a:rPr>
              <a:t>Problem statement</a:t>
            </a:r>
            <a:endParaRPr sz="2100" b="0" i="0" u="none" strike="noStrike" cap="none">
              <a:solidFill>
                <a:srgbClr val="000000"/>
              </a:solidFill>
              <a:latin typeface="Nunito ExtraBold"/>
              <a:ea typeface="Nunito ExtraBold"/>
              <a:cs typeface="Nunito ExtraBold"/>
              <a:sym typeface="Nunito ExtraBold"/>
            </a:endParaRPr>
          </a:p>
        </p:txBody>
      </p:sp>
      <p:sp>
        <p:nvSpPr>
          <p:cNvPr id="326" name="Google Shape;326;g13eb53ee5b9_1_30"/>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Overview</a:t>
            </a:r>
            <a:endParaRPr sz="1400" b="1" i="0" u="none" strike="noStrike" cap="none">
              <a:solidFill>
                <a:srgbClr val="3D85C6"/>
              </a:solidFill>
              <a:latin typeface="Nunito"/>
              <a:ea typeface="Nunito"/>
              <a:cs typeface="Nunito"/>
              <a:sym typeface="Nunito"/>
            </a:endParaRPr>
          </a:p>
        </p:txBody>
      </p:sp>
      <p:sp>
        <p:nvSpPr>
          <p:cNvPr id="327" name="Google Shape;327;g13eb53ee5b9_1_30"/>
          <p:cNvSpPr/>
          <p:nvPr/>
        </p:nvSpPr>
        <p:spPr>
          <a:xfrm>
            <a:off x="5584375" y="2195900"/>
            <a:ext cx="2847600" cy="14835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g13eb53ee5b9_1_30"/>
          <p:cNvSpPr txBox="1"/>
          <p:nvPr/>
        </p:nvSpPr>
        <p:spPr>
          <a:xfrm>
            <a:off x="6245250" y="2302313"/>
            <a:ext cx="1770000" cy="127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a:buNone/>
            </a:pPr>
            <a:r>
              <a:rPr lang="en-US">
                <a:solidFill>
                  <a:schemeClr val="lt1"/>
                </a:solidFill>
                <a:latin typeface="Lato"/>
                <a:ea typeface="Lato"/>
                <a:cs typeface="Lato"/>
                <a:sym typeface="Lato"/>
              </a:rPr>
              <a:t>Difficult to remain anonymous when donating; censorship resistance</a:t>
            </a:r>
            <a:endParaRPr sz="1000" b="0" i="0" u="none" strike="noStrike" cap="none">
              <a:solidFill>
                <a:schemeClr val="lt1"/>
              </a:solidFill>
              <a:latin typeface="Nunito"/>
              <a:ea typeface="Nunito"/>
              <a:cs typeface="Nunito"/>
              <a:sym typeface="Nunito"/>
            </a:endParaRPr>
          </a:p>
        </p:txBody>
      </p:sp>
      <p:sp>
        <p:nvSpPr>
          <p:cNvPr id="329" name="Google Shape;329;g13eb53ee5b9_1_30"/>
          <p:cNvSpPr/>
          <p:nvPr/>
        </p:nvSpPr>
        <p:spPr>
          <a:xfrm>
            <a:off x="7764000" y="2195875"/>
            <a:ext cx="3142800" cy="14835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g13eb53ee5b9_1_30"/>
          <p:cNvSpPr txBox="1"/>
          <p:nvPr/>
        </p:nvSpPr>
        <p:spPr>
          <a:xfrm>
            <a:off x="8424875" y="2302300"/>
            <a:ext cx="1770000" cy="127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a:buNone/>
            </a:pPr>
            <a:r>
              <a:rPr lang="en-US">
                <a:solidFill>
                  <a:schemeClr val="lt1"/>
                </a:solidFill>
                <a:latin typeface="Lato"/>
                <a:ea typeface="Lato"/>
                <a:cs typeface="Lato"/>
                <a:sym typeface="Lato"/>
              </a:rPr>
              <a:t>Little social recognition, emotional feedback and a sense of belonging </a:t>
            </a:r>
            <a:endParaRPr sz="1000" b="0" i="0" u="none" strike="noStrike" cap="none">
              <a:solidFill>
                <a:schemeClr val="lt1"/>
              </a:solidFill>
              <a:latin typeface="Nunito"/>
              <a:ea typeface="Nunito"/>
              <a:cs typeface="Nunito"/>
              <a:sym typeface="Nunito"/>
            </a:endParaRPr>
          </a:p>
        </p:txBody>
      </p:sp>
      <p:grpSp>
        <p:nvGrpSpPr>
          <p:cNvPr id="331" name="Google Shape;331;g13eb53ee5b9_1_30"/>
          <p:cNvGrpSpPr/>
          <p:nvPr/>
        </p:nvGrpSpPr>
        <p:grpSpPr>
          <a:xfrm>
            <a:off x="310434" y="6542305"/>
            <a:ext cx="7814989" cy="183066"/>
            <a:chOff x="1239529" y="6482972"/>
            <a:chExt cx="7094861" cy="182719"/>
          </a:xfrm>
        </p:grpSpPr>
        <p:sp>
          <p:nvSpPr>
            <p:cNvPr id="332" name="Google Shape;332;g13eb53ee5b9_1_30"/>
            <p:cNvSpPr/>
            <p:nvPr/>
          </p:nvSpPr>
          <p:spPr>
            <a:xfrm>
              <a:off x="1239529" y="6482972"/>
              <a:ext cx="1830300" cy="182700"/>
            </a:xfrm>
            <a:prstGeom prst="homePlate">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Lato"/>
                  <a:ea typeface="Lato"/>
                  <a:cs typeface="Lato"/>
                  <a:sym typeface="Lato"/>
                </a:rPr>
                <a:t>Overview of  problem statement</a:t>
              </a:r>
              <a:endParaRPr sz="800" b="0" i="0" u="none" strike="noStrike" cap="none">
                <a:solidFill>
                  <a:srgbClr val="000000"/>
                </a:solidFill>
                <a:latin typeface="Lato"/>
                <a:ea typeface="Lato"/>
                <a:cs typeface="Lato"/>
                <a:sym typeface="Lato"/>
              </a:endParaRPr>
            </a:p>
          </p:txBody>
        </p:sp>
        <p:sp>
          <p:nvSpPr>
            <p:cNvPr id="333" name="Google Shape;333;g13eb53ee5b9_1_30"/>
            <p:cNvSpPr/>
            <p:nvPr/>
          </p:nvSpPr>
          <p:spPr>
            <a:xfrm>
              <a:off x="2995949" y="6482972"/>
              <a:ext cx="1828800" cy="182700"/>
            </a:xfrm>
            <a:prstGeom prst="chevron">
              <a:avLst>
                <a:gd name="adj" fmla="val 5000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Lato"/>
                  <a:ea typeface="Lato"/>
                  <a:cs typeface="Lato"/>
                  <a:sym typeface="Lato"/>
                </a:rPr>
                <a:t>Problem</a:t>
              </a:r>
              <a:endParaRPr sz="800" b="0" i="0" u="none" strike="noStrike" cap="none">
                <a:solidFill>
                  <a:srgbClr val="000000"/>
                </a:solidFill>
                <a:latin typeface="Lato"/>
                <a:ea typeface="Lato"/>
                <a:cs typeface="Lato"/>
                <a:sym typeface="Lato"/>
              </a:endParaRPr>
            </a:p>
          </p:txBody>
        </p:sp>
        <p:sp>
          <p:nvSpPr>
            <p:cNvPr id="334" name="Google Shape;334;g13eb53ee5b9_1_30"/>
            <p:cNvSpPr/>
            <p:nvPr/>
          </p:nvSpPr>
          <p:spPr>
            <a:xfrm>
              <a:off x="4750770" y="6482972"/>
              <a:ext cx="1828800" cy="182700"/>
            </a:xfrm>
            <a:prstGeom prst="chevron">
              <a:avLst>
                <a:gd name="adj" fmla="val 5000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Lato"/>
                  <a:ea typeface="Lato"/>
                  <a:cs typeface="Lato"/>
                  <a:sym typeface="Lato"/>
                </a:rPr>
                <a:t>Our solution and product</a:t>
              </a:r>
              <a:endParaRPr sz="800" b="0" i="0" u="none" strike="noStrike" cap="none">
                <a:solidFill>
                  <a:srgbClr val="000000"/>
                </a:solidFill>
                <a:latin typeface="Lato"/>
                <a:ea typeface="Lato"/>
                <a:cs typeface="Lato"/>
                <a:sym typeface="Lato"/>
              </a:endParaRPr>
            </a:p>
          </p:txBody>
        </p:sp>
        <p:sp>
          <p:nvSpPr>
            <p:cNvPr id="335" name="Google Shape;335;g13eb53ee5b9_1_30"/>
            <p:cNvSpPr/>
            <p:nvPr/>
          </p:nvSpPr>
          <p:spPr>
            <a:xfrm>
              <a:off x="6505590" y="6482991"/>
              <a:ext cx="1828800" cy="182700"/>
            </a:xfrm>
            <a:prstGeom prst="chevron">
              <a:avLst>
                <a:gd name="adj" fmla="val 5000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Lato"/>
                  <a:ea typeface="Lato"/>
                  <a:cs typeface="Lato"/>
                  <a:sym typeface="Lato"/>
                </a:rPr>
                <a:t>Business model</a:t>
              </a:r>
              <a:endParaRPr sz="800" b="0" i="0" u="none" strike="noStrike" cap="none">
                <a:solidFill>
                  <a:srgbClr val="000000"/>
                </a:solidFill>
                <a:latin typeface="Lato"/>
                <a:ea typeface="Lato"/>
                <a:cs typeface="Lato"/>
                <a:sym typeface="Lato"/>
              </a:endParaRPr>
            </a:p>
          </p:txBody>
        </p:sp>
      </p:grpSp>
      <p:sp>
        <p:nvSpPr>
          <p:cNvPr id="336" name="Google Shape;336;g13eb53ee5b9_1_30"/>
          <p:cNvSpPr/>
          <p:nvPr/>
        </p:nvSpPr>
        <p:spPr>
          <a:xfrm>
            <a:off x="8044177" y="6541999"/>
            <a:ext cx="2014500" cy="183300"/>
          </a:xfrm>
          <a:prstGeom prst="chevron">
            <a:avLst>
              <a:gd name="adj" fmla="val 5000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Lato"/>
                <a:ea typeface="Lato"/>
                <a:cs typeface="Lato"/>
                <a:sym typeface="Lato"/>
              </a:rPr>
              <a:t>Market analysis </a:t>
            </a:r>
            <a:endParaRPr sz="800" b="0" i="0" u="none" strike="noStrike" cap="none">
              <a:solidFill>
                <a:srgbClr val="000000"/>
              </a:solidFill>
              <a:latin typeface="Lato"/>
              <a:ea typeface="Lato"/>
              <a:cs typeface="Lato"/>
              <a:sym typeface="Lato"/>
            </a:endParaRPr>
          </a:p>
        </p:txBody>
      </p:sp>
      <p:sp>
        <p:nvSpPr>
          <p:cNvPr id="337" name="Google Shape;337;g13eb53ee5b9_1_30"/>
          <p:cNvSpPr/>
          <p:nvPr/>
        </p:nvSpPr>
        <p:spPr>
          <a:xfrm>
            <a:off x="9977162" y="6541340"/>
            <a:ext cx="2014500" cy="183300"/>
          </a:xfrm>
          <a:prstGeom prst="chevron">
            <a:avLst>
              <a:gd name="adj" fmla="val 50000"/>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Lato"/>
                <a:ea typeface="Lato"/>
                <a:cs typeface="Lato"/>
                <a:sym typeface="Lato"/>
              </a:rPr>
              <a:t>Fundraising needs and the team</a:t>
            </a:r>
            <a:endParaRPr sz="800" b="0" i="0" u="none" strike="noStrike" cap="none">
              <a:solidFill>
                <a:srgbClr val="00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par>
                                <p:cTn id="8" presetID="10" presetClass="entr" presetSubtype="0" fill="hold" nodeType="withEffect">
                                  <p:stCondLst>
                                    <p:cond delay="0"/>
                                  </p:stCondLst>
                                  <p:childTnLst>
                                    <p:set>
                                      <p:cBhvr>
                                        <p:cTn id="9" dur="1" fill="hold">
                                          <p:stCondLst>
                                            <p:cond delay="0"/>
                                          </p:stCondLst>
                                        </p:cTn>
                                        <p:tgtEl>
                                          <p:spTgt spid="310"/>
                                        </p:tgtEl>
                                        <p:attrNameLst>
                                          <p:attrName>style.visibility</p:attrName>
                                        </p:attrNameLst>
                                      </p:cBhvr>
                                      <p:to>
                                        <p:strVal val="visible"/>
                                      </p:to>
                                    </p:set>
                                    <p:animEffect transition="in" filter="fade">
                                      <p:cBhvr>
                                        <p:cTn id="10" dur="1000"/>
                                        <p:tgtEl>
                                          <p:spTgt spid="310"/>
                                        </p:tgtEl>
                                      </p:cBhvr>
                                    </p:animEffect>
                                  </p:childTnLst>
                                </p:cTn>
                              </p:par>
                              <p:par>
                                <p:cTn id="11" presetID="10" presetClass="entr" presetSubtype="0" fill="hold" nodeType="withEffect">
                                  <p:stCondLst>
                                    <p:cond delay="0"/>
                                  </p:stCondLst>
                                  <p:childTnLst>
                                    <p:set>
                                      <p:cBhvr>
                                        <p:cTn id="12" dur="1" fill="hold">
                                          <p:stCondLst>
                                            <p:cond delay="0"/>
                                          </p:stCondLst>
                                        </p:cTn>
                                        <p:tgtEl>
                                          <p:spTgt spid="323"/>
                                        </p:tgtEl>
                                        <p:attrNameLst>
                                          <p:attrName>style.visibility</p:attrName>
                                        </p:attrNameLst>
                                      </p:cBhvr>
                                      <p:to>
                                        <p:strVal val="visible"/>
                                      </p:to>
                                    </p:set>
                                    <p:animEffect transition="in" filter="fade">
                                      <p:cBhvr>
                                        <p:cTn id="13" dur="1000"/>
                                        <p:tgtEl>
                                          <p:spTgt spid="323"/>
                                        </p:tgtEl>
                                      </p:cBhvr>
                                    </p:animEffect>
                                  </p:childTnLst>
                                </p:cTn>
                              </p:par>
                              <p:par>
                                <p:cTn id="14" presetID="10" presetClass="entr" presetSubtype="0" fill="hold" nodeType="withEffect">
                                  <p:stCondLst>
                                    <p:cond delay="0"/>
                                  </p:stCondLst>
                                  <p:childTnLst>
                                    <p:set>
                                      <p:cBhvr>
                                        <p:cTn id="15" dur="1" fill="hold">
                                          <p:stCondLst>
                                            <p:cond delay="0"/>
                                          </p:stCondLst>
                                        </p:cTn>
                                        <p:tgtEl>
                                          <p:spTgt spid="308"/>
                                        </p:tgtEl>
                                        <p:attrNameLst>
                                          <p:attrName>style.visibility</p:attrName>
                                        </p:attrNameLst>
                                      </p:cBhvr>
                                      <p:to>
                                        <p:strVal val="visible"/>
                                      </p:to>
                                    </p:set>
                                    <p:animEffect transition="in" filter="fade">
                                      <p:cBhvr>
                                        <p:cTn id="16" dur="10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gcc1a626b8d_3_329"/>
          <p:cNvPicPr preferRelativeResize="0"/>
          <p:nvPr/>
        </p:nvPicPr>
        <p:blipFill rotWithShape="1">
          <a:blip r:embed="rId3">
            <a:alphaModFix/>
          </a:blip>
          <a:srcRect t="9495" b="13307"/>
          <a:stretch/>
        </p:blipFill>
        <p:spPr>
          <a:xfrm>
            <a:off x="396350" y="1366925"/>
            <a:ext cx="2229601" cy="3727776"/>
          </a:xfrm>
          <a:prstGeom prst="rect">
            <a:avLst/>
          </a:prstGeom>
          <a:noFill/>
          <a:ln>
            <a:noFill/>
          </a:ln>
        </p:spPr>
      </p:pic>
      <p:pic>
        <p:nvPicPr>
          <p:cNvPr id="773" name="Google Shape;773;gcc1a626b8d_3_329"/>
          <p:cNvPicPr preferRelativeResize="0"/>
          <p:nvPr/>
        </p:nvPicPr>
        <p:blipFill rotWithShape="1">
          <a:blip r:embed="rId4">
            <a:alphaModFix/>
          </a:blip>
          <a:srcRect t="5067" b="12404"/>
          <a:stretch/>
        </p:blipFill>
        <p:spPr>
          <a:xfrm>
            <a:off x="3152213" y="1436525"/>
            <a:ext cx="2229602" cy="3984950"/>
          </a:xfrm>
          <a:prstGeom prst="rect">
            <a:avLst/>
          </a:prstGeom>
          <a:noFill/>
          <a:ln>
            <a:noFill/>
          </a:ln>
        </p:spPr>
      </p:pic>
      <p:pic>
        <p:nvPicPr>
          <p:cNvPr id="774" name="Google Shape;774;gcc1a626b8d_3_329"/>
          <p:cNvPicPr preferRelativeResize="0"/>
          <p:nvPr/>
        </p:nvPicPr>
        <p:blipFill rotWithShape="1">
          <a:blip r:embed="rId5">
            <a:alphaModFix/>
          </a:blip>
          <a:srcRect t="5067" b="12404"/>
          <a:stretch/>
        </p:blipFill>
        <p:spPr>
          <a:xfrm>
            <a:off x="4981751" y="2304300"/>
            <a:ext cx="2229626" cy="3984950"/>
          </a:xfrm>
          <a:prstGeom prst="rect">
            <a:avLst/>
          </a:prstGeom>
          <a:noFill/>
          <a:ln>
            <a:noFill/>
          </a:ln>
        </p:spPr>
      </p:pic>
      <p:pic>
        <p:nvPicPr>
          <p:cNvPr id="775" name="Google Shape;775;gcc1a626b8d_3_329"/>
          <p:cNvPicPr preferRelativeResize="0"/>
          <p:nvPr/>
        </p:nvPicPr>
        <p:blipFill rotWithShape="1">
          <a:blip r:embed="rId6">
            <a:alphaModFix/>
          </a:blip>
          <a:srcRect t="6215" b="2384"/>
          <a:stretch/>
        </p:blipFill>
        <p:spPr>
          <a:xfrm>
            <a:off x="7203950" y="1038225"/>
            <a:ext cx="2403625" cy="4757750"/>
          </a:xfrm>
          <a:prstGeom prst="rect">
            <a:avLst/>
          </a:prstGeom>
          <a:noFill/>
          <a:ln>
            <a:noFill/>
          </a:ln>
        </p:spPr>
      </p:pic>
      <p:sp>
        <p:nvSpPr>
          <p:cNvPr id="776" name="Google Shape;776;gcc1a626b8d_3_329"/>
          <p:cNvSpPr/>
          <p:nvPr/>
        </p:nvSpPr>
        <p:spPr>
          <a:xfrm>
            <a:off x="7348550" y="1109675"/>
            <a:ext cx="671400" cy="85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7" name="Google Shape;777;gcc1a626b8d_3_329"/>
          <p:cNvPicPr preferRelativeResize="0"/>
          <p:nvPr/>
        </p:nvPicPr>
        <p:blipFill rotWithShape="1">
          <a:blip r:embed="rId7">
            <a:alphaModFix/>
          </a:blip>
          <a:srcRect t="5050"/>
          <a:stretch/>
        </p:blipFill>
        <p:spPr>
          <a:xfrm>
            <a:off x="9669475" y="1571625"/>
            <a:ext cx="2270100" cy="4668224"/>
          </a:xfrm>
          <a:prstGeom prst="rect">
            <a:avLst/>
          </a:prstGeom>
          <a:noFill/>
          <a:ln>
            <a:noFill/>
          </a:ln>
        </p:spPr>
      </p:pic>
      <p:sp>
        <p:nvSpPr>
          <p:cNvPr id="778" name="Google Shape;778;gcc1a626b8d_3_329"/>
          <p:cNvSpPr/>
          <p:nvPr/>
        </p:nvSpPr>
        <p:spPr>
          <a:xfrm>
            <a:off x="9729800" y="1724025"/>
            <a:ext cx="809400" cy="85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gcc1a626b8d_3_329"/>
          <p:cNvSpPr txBox="1"/>
          <p:nvPr/>
        </p:nvSpPr>
        <p:spPr>
          <a:xfrm>
            <a:off x="482075" y="294700"/>
            <a:ext cx="165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THE PROBLEM</a:t>
            </a:r>
            <a:endParaRPr sz="1400" b="1" i="0" u="none" strike="noStrike" cap="none">
              <a:solidFill>
                <a:srgbClr val="3D85C6"/>
              </a:solidFill>
              <a:latin typeface="Nunito"/>
              <a:ea typeface="Nunito"/>
              <a:cs typeface="Nunito"/>
              <a:sym typeface="Nunito"/>
            </a:endParaRPr>
          </a:p>
        </p:txBody>
      </p:sp>
      <p:sp>
        <p:nvSpPr>
          <p:cNvPr id="780" name="Google Shape;780;gcc1a626b8d_3_329"/>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chemeClr val="dk1"/>
                </a:solidFill>
                <a:latin typeface="Nunito Black"/>
                <a:ea typeface="Nunito Black"/>
                <a:cs typeface="Nunito Black"/>
                <a:sym typeface="Nunito Black"/>
              </a:rPr>
              <a:t>Doctors and medical staff are overworked &amp; exhausted</a:t>
            </a:r>
            <a:endParaRPr sz="1800" b="0" i="0" u="none" strike="noStrike" cap="none">
              <a:solidFill>
                <a:srgbClr val="1155CC"/>
              </a:solidFill>
              <a:latin typeface="Nunito Black"/>
              <a:ea typeface="Nunito Black"/>
              <a:cs typeface="Nunito Black"/>
              <a:sym typeface="Nunito Black"/>
            </a:endParaRPr>
          </a:p>
        </p:txBody>
      </p:sp>
      <p:pic>
        <p:nvPicPr>
          <p:cNvPr id="781" name="Google Shape;781;gcc1a626b8d_3_329"/>
          <p:cNvPicPr preferRelativeResize="0"/>
          <p:nvPr/>
        </p:nvPicPr>
        <p:blipFill rotWithShape="1">
          <a:blip r:embed="rId8">
            <a:alphaModFix/>
          </a:blip>
          <a:srcRect/>
          <a:stretch/>
        </p:blipFill>
        <p:spPr>
          <a:xfrm>
            <a:off x="1604300" y="3908925"/>
            <a:ext cx="1547924" cy="2751850"/>
          </a:xfrm>
          <a:prstGeom prst="rect">
            <a:avLst/>
          </a:prstGeom>
          <a:noFill/>
          <a:ln>
            <a:noFill/>
          </a:ln>
        </p:spPr>
      </p:pic>
      <p:pic>
        <p:nvPicPr>
          <p:cNvPr id="782" name="Google Shape;782;gcc1a626b8d_3_329"/>
          <p:cNvPicPr preferRelativeResize="0"/>
          <p:nvPr/>
        </p:nvPicPr>
        <p:blipFill rotWithShape="1">
          <a:blip r:embed="rId9">
            <a:alphaModFix/>
          </a:blip>
          <a:srcRect/>
          <a:stretch/>
        </p:blipFill>
        <p:spPr>
          <a:xfrm>
            <a:off x="11392350" y="103001"/>
            <a:ext cx="631201" cy="631201"/>
          </a:xfrm>
          <a:prstGeom prst="rect">
            <a:avLst/>
          </a:prstGeom>
          <a:noFill/>
          <a:ln>
            <a:noFill/>
          </a:ln>
        </p:spPr>
      </p:pic>
      <p:sp>
        <p:nvSpPr>
          <p:cNvPr id="783" name="Google Shape;783;gcc1a626b8d_3_329"/>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cc1a626b8d_3_66"/>
          <p:cNvSpPr txBox="1"/>
          <p:nvPr/>
        </p:nvSpPr>
        <p:spPr>
          <a:xfrm>
            <a:off x="482075" y="294700"/>
            <a:ext cx="25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VALUE PROPOSITION</a:t>
            </a:r>
            <a:endParaRPr sz="1400" b="1" i="0" u="none" strike="noStrike" cap="none">
              <a:solidFill>
                <a:srgbClr val="3D85C6"/>
              </a:solidFill>
              <a:latin typeface="Nunito"/>
              <a:ea typeface="Nunito"/>
              <a:cs typeface="Nunito"/>
              <a:sym typeface="Nunito"/>
            </a:endParaRPr>
          </a:p>
        </p:txBody>
      </p:sp>
      <p:pic>
        <p:nvPicPr>
          <p:cNvPr id="790" name="Google Shape;790;gcc1a626b8d_3_66"/>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791" name="Google Shape;791;gcc1a626b8d_3_66"/>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grpSp>
        <p:nvGrpSpPr>
          <p:cNvPr id="792" name="Google Shape;792;gcc1a626b8d_3_66"/>
          <p:cNvGrpSpPr/>
          <p:nvPr/>
        </p:nvGrpSpPr>
        <p:grpSpPr>
          <a:xfrm>
            <a:off x="1358475" y="1925366"/>
            <a:ext cx="4308825" cy="4396859"/>
            <a:chOff x="1358475" y="1925366"/>
            <a:chExt cx="4308825" cy="4396859"/>
          </a:xfrm>
        </p:grpSpPr>
        <p:sp>
          <p:nvSpPr>
            <p:cNvPr id="793" name="Google Shape;793;gcc1a626b8d_3_66"/>
            <p:cNvSpPr txBox="1"/>
            <p:nvPr/>
          </p:nvSpPr>
          <p:spPr>
            <a:xfrm>
              <a:off x="1795125" y="3520825"/>
              <a:ext cx="3757500" cy="2801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For </a:t>
              </a:r>
              <a:r>
                <a:rPr lang="en-US" sz="1400" b="1" i="0" u="none" strike="noStrike" cap="none">
                  <a:solidFill>
                    <a:srgbClr val="666666"/>
                  </a:solidFill>
                  <a:latin typeface="Karla"/>
                  <a:ea typeface="Karla"/>
                  <a:cs typeface="Karla"/>
                  <a:sym typeface="Karla"/>
                </a:rPr>
                <a:t>healthcare workers doing ward work </a:t>
              </a:r>
              <a:endParaRPr sz="1400" b="1"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Who are </a:t>
              </a:r>
              <a:r>
                <a:rPr lang="en-US" sz="1400" b="1" i="0" u="none" strike="noStrike" cap="none">
                  <a:solidFill>
                    <a:srgbClr val="666666"/>
                  </a:solidFill>
                  <a:latin typeface="Karla"/>
                  <a:ea typeface="Karla"/>
                  <a:cs typeface="Karla"/>
                  <a:sym typeface="Karla"/>
                </a:rPr>
                <a:t>dissatisfied with the current methods of collaboration within the department</a:t>
              </a:r>
              <a:r>
                <a:rPr lang="en-US" sz="1400" b="0" i="0" u="none" strike="noStrike" cap="none">
                  <a:solidFill>
                    <a:srgbClr val="666666"/>
                  </a:solidFill>
                  <a:latin typeface="Karla"/>
                  <a:ea typeface="Karla"/>
                  <a:cs typeface="Karla"/>
                  <a:sym typeface="Karla"/>
                </a:rPr>
                <a:t>, </a:t>
              </a:r>
              <a:endParaRPr sz="1400" b="0"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Our product is a </a:t>
              </a:r>
              <a:r>
                <a:rPr lang="en-US" sz="1400" b="1" i="0" u="none" strike="noStrike" cap="none">
                  <a:solidFill>
                    <a:srgbClr val="666666"/>
                  </a:solidFill>
                  <a:latin typeface="Karla"/>
                  <a:ea typeface="Karla"/>
                  <a:cs typeface="Karla"/>
                  <a:sym typeface="Karla"/>
                </a:rPr>
                <a:t>collaboration app for medical teams</a:t>
              </a:r>
              <a:endParaRPr sz="1400" b="1"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That enables </a:t>
              </a:r>
              <a:r>
                <a:rPr lang="en-US" sz="1400" b="1" i="0" u="none" strike="noStrike" cap="none">
                  <a:solidFill>
                    <a:srgbClr val="666666"/>
                  </a:solidFill>
                  <a:latin typeface="Karla"/>
                  <a:ea typeface="Karla"/>
                  <a:cs typeface="Karla"/>
                  <a:sym typeface="Karla"/>
                </a:rPr>
                <a:t>seamless </a:t>
              </a:r>
              <a:r>
                <a:rPr lang="en-US" sz="1400" b="1" i="0" u="none" strike="noStrike" cap="none">
                  <a:solidFill>
                    <a:srgbClr val="673AB7"/>
                  </a:solidFill>
                  <a:latin typeface="Karla"/>
                  <a:ea typeface="Karla"/>
                  <a:cs typeface="Karla"/>
                  <a:sym typeface="Karla"/>
                </a:rPr>
                <a:t>patient management </a:t>
              </a:r>
              <a:r>
                <a:rPr lang="en-US" sz="1400" b="1" i="0" u="none" strike="noStrike" cap="none">
                  <a:solidFill>
                    <a:srgbClr val="666666"/>
                  </a:solidFill>
                  <a:latin typeface="Karla"/>
                  <a:ea typeface="Karla"/>
                  <a:cs typeface="Karla"/>
                  <a:sym typeface="Karla"/>
                </a:rPr>
                <a:t>amongst doctors and nurses, unlike existing tools (hospital emr system, tigertext, paper and pencil) which are inconvenient and inefficient.</a:t>
              </a:r>
              <a:endParaRPr sz="1400" b="1"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666666"/>
                </a:solidFill>
                <a:latin typeface="Arial"/>
                <a:ea typeface="Arial"/>
                <a:cs typeface="Arial"/>
                <a:sym typeface="Arial"/>
              </a:endParaRPr>
            </a:p>
          </p:txBody>
        </p:sp>
        <p:grpSp>
          <p:nvGrpSpPr>
            <p:cNvPr id="794" name="Google Shape;794;gcc1a626b8d_3_66"/>
            <p:cNvGrpSpPr/>
            <p:nvPr/>
          </p:nvGrpSpPr>
          <p:grpSpPr>
            <a:xfrm>
              <a:off x="1358475" y="1925366"/>
              <a:ext cx="4308825" cy="1816000"/>
              <a:chOff x="4354050" y="1737228"/>
              <a:chExt cx="4308825" cy="1816000"/>
            </a:xfrm>
          </p:grpSpPr>
          <p:pic>
            <p:nvPicPr>
              <p:cNvPr id="795" name="Google Shape;795;gcc1a626b8d_3_66"/>
              <p:cNvPicPr preferRelativeResize="0"/>
              <p:nvPr/>
            </p:nvPicPr>
            <p:blipFill rotWithShape="1">
              <a:blip r:embed="rId4">
                <a:alphaModFix/>
              </a:blip>
              <a:srcRect/>
              <a:stretch/>
            </p:blipFill>
            <p:spPr>
              <a:xfrm>
                <a:off x="4354050" y="1737228"/>
                <a:ext cx="1816000" cy="1816000"/>
              </a:xfrm>
              <a:prstGeom prst="rect">
                <a:avLst/>
              </a:prstGeom>
              <a:noFill/>
              <a:ln>
                <a:noFill/>
              </a:ln>
            </p:spPr>
          </p:pic>
          <p:sp>
            <p:nvSpPr>
              <p:cNvPr id="796" name="Google Shape;796;gcc1a626b8d_3_66"/>
              <p:cNvSpPr txBox="1"/>
              <p:nvPr/>
            </p:nvSpPr>
            <p:spPr>
              <a:xfrm>
                <a:off x="5831775" y="2445125"/>
                <a:ext cx="283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unito Black"/>
                    <a:ea typeface="Nunito Black"/>
                    <a:cs typeface="Nunito Black"/>
                    <a:sym typeface="Nunito Black"/>
                  </a:rPr>
                  <a:t>HEALTHCARE WORKERS</a:t>
                </a:r>
                <a:endParaRPr sz="1400" b="0" i="0" u="none" strike="noStrike" cap="none">
                  <a:solidFill>
                    <a:srgbClr val="000000"/>
                  </a:solidFill>
                  <a:latin typeface="Nunito Black"/>
                  <a:ea typeface="Nunito Black"/>
                  <a:cs typeface="Nunito Black"/>
                  <a:sym typeface="Nunito Black"/>
                </a:endParaRPr>
              </a:p>
            </p:txBody>
          </p:sp>
        </p:grpSp>
      </p:grpSp>
      <p:grpSp>
        <p:nvGrpSpPr>
          <p:cNvPr id="797" name="Google Shape;797;gcc1a626b8d_3_66"/>
          <p:cNvGrpSpPr/>
          <p:nvPr/>
        </p:nvGrpSpPr>
        <p:grpSpPr>
          <a:xfrm>
            <a:off x="5903625" y="1925263"/>
            <a:ext cx="4190450" cy="4212237"/>
            <a:chOff x="5903625" y="1925263"/>
            <a:chExt cx="4190450" cy="4212237"/>
          </a:xfrm>
        </p:grpSpPr>
        <p:grpSp>
          <p:nvGrpSpPr>
            <p:cNvPr id="798" name="Google Shape;798;gcc1a626b8d_3_66"/>
            <p:cNvGrpSpPr/>
            <p:nvPr/>
          </p:nvGrpSpPr>
          <p:grpSpPr>
            <a:xfrm>
              <a:off x="5903625" y="1925263"/>
              <a:ext cx="4190450" cy="1759300"/>
              <a:chOff x="163600" y="1765575"/>
              <a:chExt cx="4190450" cy="1759300"/>
            </a:xfrm>
          </p:grpSpPr>
          <p:pic>
            <p:nvPicPr>
              <p:cNvPr id="799" name="Google Shape;799;gcc1a626b8d_3_66"/>
              <p:cNvPicPr preferRelativeResize="0"/>
              <p:nvPr/>
            </p:nvPicPr>
            <p:blipFill rotWithShape="1">
              <a:blip r:embed="rId5">
                <a:alphaModFix/>
              </a:blip>
              <a:srcRect/>
              <a:stretch/>
            </p:blipFill>
            <p:spPr>
              <a:xfrm>
                <a:off x="163600" y="1765575"/>
                <a:ext cx="1759300" cy="1759300"/>
              </a:xfrm>
              <a:prstGeom prst="rect">
                <a:avLst/>
              </a:prstGeom>
              <a:noFill/>
              <a:ln>
                <a:noFill/>
              </a:ln>
            </p:spPr>
          </p:pic>
          <p:sp>
            <p:nvSpPr>
              <p:cNvPr id="800" name="Google Shape;800;gcc1a626b8d_3_66"/>
              <p:cNvSpPr txBox="1"/>
              <p:nvPr/>
            </p:nvSpPr>
            <p:spPr>
              <a:xfrm>
                <a:off x="1522950" y="2422025"/>
                <a:ext cx="283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unito Black"/>
                    <a:ea typeface="Nunito Black"/>
                    <a:cs typeface="Nunito Black"/>
                    <a:sym typeface="Nunito Black"/>
                  </a:rPr>
                  <a:t>HOSPITAL ORGANISATIONS</a:t>
                </a:r>
                <a:endParaRPr sz="1400" b="0" i="0" u="none" strike="noStrike" cap="none">
                  <a:solidFill>
                    <a:srgbClr val="000000"/>
                  </a:solidFill>
                  <a:latin typeface="Nunito Black"/>
                  <a:ea typeface="Nunito Black"/>
                  <a:cs typeface="Nunito Black"/>
                  <a:sym typeface="Nunito Black"/>
                </a:endParaRPr>
              </a:p>
            </p:txBody>
          </p:sp>
        </p:grpSp>
        <p:sp>
          <p:nvSpPr>
            <p:cNvPr id="801" name="Google Shape;801;gcc1a626b8d_3_66"/>
            <p:cNvSpPr txBox="1"/>
            <p:nvPr/>
          </p:nvSpPr>
          <p:spPr>
            <a:xfrm>
              <a:off x="6336550" y="3567100"/>
              <a:ext cx="3757500" cy="257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For </a:t>
              </a:r>
              <a:r>
                <a:rPr lang="en-US" sz="1400" b="1" i="0" u="none" strike="noStrike" cap="none">
                  <a:solidFill>
                    <a:srgbClr val="666666"/>
                  </a:solidFill>
                  <a:latin typeface="Karla"/>
                  <a:ea typeface="Karla"/>
                  <a:cs typeface="Karla"/>
                  <a:sym typeface="Karla"/>
                </a:rPr>
                <a:t>Hospitals Organisations</a:t>
              </a:r>
              <a:endParaRPr sz="1400" b="1"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Who </a:t>
              </a:r>
              <a:r>
                <a:rPr lang="en-US" sz="1400" b="1" i="0" u="none" strike="noStrike" cap="none">
                  <a:solidFill>
                    <a:srgbClr val="666666"/>
                  </a:solidFill>
                  <a:latin typeface="Karla"/>
                  <a:ea typeface="Karla"/>
                  <a:cs typeface="Karla"/>
                  <a:sym typeface="Karla"/>
                </a:rPr>
                <a:t>want to improve system efficiency</a:t>
              </a:r>
              <a:endParaRPr sz="1400" b="0"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Our product is a </a:t>
              </a:r>
              <a:r>
                <a:rPr lang="en-US" sz="1400" b="1" i="0" u="none" strike="noStrike" cap="none">
                  <a:solidFill>
                    <a:srgbClr val="666666"/>
                  </a:solidFill>
                  <a:latin typeface="Karla"/>
                  <a:ea typeface="Karla"/>
                  <a:cs typeface="Karla"/>
                  <a:sym typeface="Karla"/>
                </a:rPr>
                <a:t>collaboration app for medical teams</a:t>
              </a:r>
              <a:endParaRPr sz="1400" b="1"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That enables </a:t>
              </a:r>
              <a:r>
                <a:rPr lang="en-US" sz="1400" b="1" i="0" u="none" strike="noStrike" cap="none">
                  <a:solidFill>
                    <a:srgbClr val="666666"/>
                  </a:solidFill>
                  <a:latin typeface="Karla"/>
                  <a:ea typeface="Karla"/>
                  <a:cs typeface="Karla"/>
                  <a:sym typeface="Karla"/>
                </a:rPr>
                <a:t>clear visibility of medical work, that can give </a:t>
              </a:r>
              <a:r>
                <a:rPr lang="en-US" sz="1400" b="1" i="0" u="none" strike="noStrike" cap="none">
                  <a:solidFill>
                    <a:srgbClr val="673AB7"/>
                  </a:solidFill>
                  <a:latin typeface="Karla"/>
                  <a:ea typeface="Karla"/>
                  <a:cs typeface="Karla"/>
                  <a:sym typeface="Karla"/>
                </a:rPr>
                <a:t>data-driven insights </a:t>
              </a:r>
              <a:r>
                <a:rPr lang="en-US" sz="1400" b="1" i="0" u="none" strike="noStrike" cap="none">
                  <a:solidFill>
                    <a:srgbClr val="666666"/>
                  </a:solidFill>
                  <a:latin typeface="Karla"/>
                  <a:ea typeface="Karla"/>
                  <a:cs typeface="Karla"/>
                  <a:sym typeface="Karla"/>
                </a:rPr>
                <a:t>on how to </a:t>
              </a:r>
              <a:r>
                <a:rPr lang="en-US" sz="1400" b="1" i="0" u="none" strike="noStrike" cap="none">
                  <a:solidFill>
                    <a:srgbClr val="673AB7"/>
                  </a:solidFill>
                  <a:latin typeface="Karla"/>
                  <a:ea typeface="Karla"/>
                  <a:cs typeface="Karla"/>
                  <a:sym typeface="Karla"/>
                </a:rPr>
                <a:t>allocate resources and improve system efficiency. </a:t>
              </a:r>
              <a:r>
                <a:rPr lang="en-US" sz="1400" b="1" i="0" u="none" strike="noStrike" cap="none">
                  <a:solidFill>
                    <a:srgbClr val="666666"/>
                  </a:solidFill>
                  <a:latin typeface="Karla"/>
                  <a:ea typeface="Karla"/>
                  <a:cs typeface="Karla"/>
                  <a:sym typeface="Karla"/>
                </a:rPr>
                <a:t>It improves patient care, and enhances the productivity and welfare of medical teams.</a:t>
              </a:r>
              <a:endParaRPr sz="1400" b="0"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666666"/>
                </a:solidFill>
                <a:latin typeface="Arial"/>
                <a:ea typeface="Arial"/>
                <a:cs typeface="Arial"/>
                <a:sym typeface="Arial"/>
              </a:endParaRPr>
            </a:p>
          </p:txBody>
        </p:sp>
      </p:grpSp>
      <p:grpSp>
        <p:nvGrpSpPr>
          <p:cNvPr id="802" name="Google Shape;802;gcc1a626b8d_3_66"/>
          <p:cNvGrpSpPr/>
          <p:nvPr/>
        </p:nvGrpSpPr>
        <p:grpSpPr>
          <a:xfrm>
            <a:off x="1878300" y="1035175"/>
            <a:ext cx="7909200" cy="890100"/>
            <a:chOff x="1878300" y="1035175"/>
            <a:chExt cx="7909200" cy="890100"/>
          </a:xfrm>
        </p:grpSpPr>
        <p:sp>
          <p:nvSpPr>
            <p:cNvPr id="803" name="Google Shape;803;gcc1a626b8d_3_66"/>
            <p:cNvSpPr/>
            <p:nvPr/>
          </p:nvSpPr>
          <p:spPr>
            <a:xfrm>
              <a:off x="1878300" y="1035175"/>
              <a:ext cx="7909200" cy="890100"/>
            </a:xfrm>
            <a:prstGeom prst="rect">
              <a:avLst/>
            </a:prstGeom>
            <a:solidFill>
              <a:srgbClr val="FFFFFF"/>
            </a:solidFill>
            <a:ln>
              <a:noFill/>
            </a:ln>
            <a:effectLst>
              <a:outerShdw blurRad="185738" dist="57150" dir="1560000" algn="bl" rotWithShape="0">
                <a:srgbClr val="D9D9D9">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gcc1a626b8d_3_66"/>
            <p:cNvSpPr txBox="1"/>
            <p:nvPr/>
          </p:nvSpPr>
          <p:spPr>
            <a:xfrm>
              <a:off x="2608950" y="1395263"/>
              <a:ext cx="6447900" cy="369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300" b="0" i="0" u="none" strike="noStrike" cap="none">
                  <a:solidFill>
                    <a:srgbClr val="213A56"/>
                  </a:solidFill>
                  <a:latin typeface="Nunito ExtraBold"/>
                  <a:ea typeface="Nunito ExtraBold"/>
                  <a:cs typeface="Nunito ExtraBold"/>
                  <a:sym typeface="Nunito ExtraBold"/>
                </a:rPr>
                <a:t>PROBLEM: INEFFICIENT COLLABORATION WITHIN INTERNAL MEDICAL TEAMS</a:t>
              </a:r>
              <a:endParaRPr sz="1500" b="0" i="0" u="none" strike="noStrike" cap="none">
                <a:solidFill>
                  <a:srgbClr val="213A56"/>
                </a:solidFill>
                <a:latin typeface="Nunito ExtraBold"/>
                <a:ea typeface="Nunito ExtraBold"/>
                <a:cs typeface="Nunito ExtraBold"/>
                <a:sym typeface="Nunito ExtraBold"/>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2"/>
                                        </p:tgtEl>
                                        <p:attrNameLst>
                                          <p:attrName>style.visibility</p:attrName>
                                        </p:attrNameLst>
                                      </p:cBhvr>
                                      <p:to>
                                        <p:strVal val="visible"/>
                                      </p:to>
                                    </p:set>
                                    <p:animEffect transition="in" filter="fade">
                                      <p:cBhvr>
                                        <p:cTn id="7" dur="1000"/>
                                        <p:tgtEl>
                                          <p:spTgt spid="8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2"/>
                                        </p:tgtEl>
                                        <p:attrNameLst>
                                          <p:attrName>style.visibility</p:attrName>
                                        </p:attrNameLst>
                                      </p:cBhvr>
                                      <p:to>
                                        <p:strVal val="visible"/>
                                      </p:to>
                                    </p:set>
                                    <p:animEffect transition="in" filter="fade">
                                      <p:cBhvr>
                                        <p:cTn id="12" dur="1000"/>
                                        <p:tgtEl>
                                          <p:spTgt spid="7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7"/>
                                        </p:tgtEl>
                                        <p:attrNameLst>
                                          <p:attrName>style.visibility</p:attrName>
                                        </p:attrNameLst>
                                      </p:cBhvr>
                                      <p:to>
                                        <p:strVal val="visible"/>
                                      </p:to>
                                    </p:set>
                                    <p:animEffect transition="in" filter="fade">
                                      <p:cBhvr>
                                        <p:cTn id="17" dur="1000"/>
                                        <p:tgtEl>
                                          <p:spTgt spid="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cc1a626b8d_3_166"/>
          <p:cNvSpPr txBox="1"/>
          <p:nvPr/>
        </p:nvSpPr>
        <p:spPr>
          <a:xfrm>
            <a:off x="482075" y="294700"/>
            <a:ext cx="317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COMPETITIVE POSITIONING</a:t>
            </a:r>
            <a:endParaRPr sz="1400" b="1" i="0" u="none" strike="noStrike" cap="none">
              <a:solidFill>
                <a:srgbClr val="3D85C6"/>
              </a:solidFill>
              <a:latin typeface="Nunito"/>
              <a:ea typeface="Nunito"/>
              <a:cs typeface="Nunito"/>
              <a:sym typeface="Nunito"/>
            </a:endParaRPr>
          </a:p>
        </p:txBody>
      </p:sp>
      <p:pic>
        <p:nvPicPr>
          <p:cNvPr id="811" name="Google Shape;811;gcc1a626b8d_3_166"/>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812" name="Google Shape;812;gcc1a626b8d_3_166"/>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cxnSp>
        <p:nvCxnSpPr>
          <p:cNvPr id="813" name="Google Shape;813;gcc1a626b8d_3_166"/>
          <p:cNvCxnSpPr/>
          <p:nvPr/>
        </p:nvCxnSpPr>
        <p:spPr>
          <a:xfrm>
            <a:off x="1066539" y="3404030"/>
            <a:ext cx="10171200" cy="0"/>
          </a:xfrm>
          <a:prstGeom prst="straightConnector1">
            <a:avLst/>
          </a:prstGeom>
          <a:noFill/>
          <a:ln w="9525" cap="flat" cmpd="sng">
            <a:solidFill>
              <a:srgbClr val="353A85"/>
            </a:solidFill>
            <a:prstDash val="lgDashDot"/>
            <a:round/>
            <a:headEnd type="none" w="sm" len="sm"/>
            <a:tailEnd type="triangle" w="med" len="med"/>
          </a:ln>
        </p:spPr>
      </p:cxnSp>
      <p:cxnSp>
        <p:nvCxnSpPr>
          <p:cNvPr id="814" name="Google Shape;814;gcc1a626b8d_3_166"/>
          <p:cNvCxnSpPr/>
          <p:nvPr/>
        </p:nvCxnSpPr>
        <p:spPr>
          <a:xfrm rot="10800000">
            <a:off x="6152161" y="683550"/>
            <a:ext cx="0" cy="5737200"/>
          </a:xfrm>
          <a:prstGeom prst="straightConnector1">
            <a:avLst/>
          </a:prstGeom>
          <a:noFill/>
          <a:ln w="9525" cap="flat" cmpd="sng">
            <a:solidFill>
              <a:srgbClr val="353A85"/>
            </a:solidFill>
            <a:prstDash val="lgDashDot"/>
            <a:round/>
            <a:headEnd type="none" w="sm" len="sm"/>
            <a:tailEnd type="triangle" w="med" len="med"/>
          </a:ln>
        </p:spPr>
      </p:cxnSp>
      <p:sp>
        <p:nvSpPr>
          <p:cNvPr id="815" name="Google Shape;815;gcc1a626b8d_3_166"/>
          <p:cNvSpPr txBox="1"/>
          <p:nvPr/>
        </p:nvSpPr>
        <p:spPr>
          <a:xfrm>
            <a:off x="1012700" y="3476646"/>
            <a:ext cx="27654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53A85"/>
                </a:solidFill>
                <a:latin typeface="Karla"/>
                <a:ea typeface="Karla"/>
                <a:cs typeface="Karla"/>
                <a:sym typeface="Karla"/>
              </a:rPr>
              <a:t>Patient - centric </a:t>
            </a:r>
            <a:endParaRPr sz="1200" b="1" i="0" u="none" strike="noStrike" cap="none">
              <a:solidFill>
                <a:srgbClr val="353A85"/>
              </a:solidFill>
              <a:latin typeface="Karla"/>
              <a:ea typeface="Karla"/>
              <a:cs typeface="Karla"/>
              <a:sym typeface="Karla"/>
            </a:endParaRPr>
          </a:p>
        </p:txBody>
      </p:sp>
      <p:sp>
        <p:nvSpPr>
          <p:cNvPr id="816" name="Google Shape;816;gcc1a626b8d_3_166"/>
          <p:cNvSpPr txBox="1"/>
          <p:nvPr/>
        </p:nvSpPr>
        <p:spPr>
          <a:xfrm>
            <a:off x="9862950" y="3476650"/>
            <a:ext cx="1849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53A85"/>
                </a:solidFill>
                <a:latin typeface="Karla"/>
                <a:ea typeface="Karla"/>
                <a:cs typeface="Karla"/>
                <a:sym typeface="Karla"/>
              </a:rPr>
              <a:t>Healthcare worker </a:t>
            </a:r>
            <a:r>
              <a:rPr lang="en-US" sz="1200" b="1" i="0" u="none" strike="noStrike" cap="none">
                <a:solidFill>
                  <a:srgbClr val="353A85"/>
                </a:solidFill>
                <a:latin typeface="Karla"/>
                <a:ea typeface="Karla"/>
                <a:cs typeface="Karla"/>
                <a:sym typeface="Karl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a:t>
            </a:r>
            <a:r>
              <a:rPr lang="en-US" sz="1200" b="1" i="0" u="none" strike="noStrike" cap="none">
                <a:solidFill>
                  <a:srgbClr val="353A85"/>
                </a:solidFill>
                <a:latin typeface="Karla"/>
                <a:ea typeface="Karla"/>
                <a:cs typeface="Karla"/>
                <a:sym typeface="Karla"/>
              </a:rPr>
              <a:t> centric solution</a:t>
            </a:r>
            <a:endParaRPr sz="1200" b="1" i="0" u="none" strike="noStrike" cap="none">
              <a:solidFill>
                <a:srgbClr val="353A85"/>
              </a:solidFill>
              <a:latin typeface="Karla"/>
              <a:ea typeface="Karla"/>
              <a:cs typeface="Karla"/>
              <a:sym typeface="Karla"/>
            </a:endParaRPr>
          </a:p>
        </p:txBody>
      </p:sp>
      <p:sp>
        <p:nvSpPr>
          <p:cNvPr id="817" name="Google Shape;817;gcc1a626b8d_3_166"/>
          <p:cNvSpPr txBox="1"/>
          <p:nvPr/>
        </p:nvSpPr>
        <p:spPr>
          <a:xfrm>
            <a:off x="9965162" y="683832"/>
            <a:ext cx="143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Karla"/>
                <a:ea typeface="Karla"/>
                <a:cs typeface="Karla"/>
                <a:sym typeface="Karla"/>
              </a:rPr>
              <a:t>Our solution</a:t>
            </a:r>
            <a:endParaRPr sz="1200" b="1" i="0" u="none" strike="noStrike" cap="none">
              <a:solidFill>
                <a:srgbClr val="FFFFFF"/>
              </a:solidFill>
              <a:latin typeface="Karla"/>
              <a:ea typeface="Karla"/>
              <a:cs typeface="Karla"/>
              <a:sym typeface="Karla"/>
            </a:endParaRPr>
          </a:p>
        </p:txBody>
      </p:sp>
      <p:sp>
        <p:nvSpPr>
          <p:cNvPr id="818" name="Google Shape;818;gcc1a626b8d_3_166"/>
          <p:cNvSpPr txBox="1"/>
          <p:nvPr/>
        </p:nvSpPr>
        <p:spPr>
          <a:xfrm>
            <a:off x="4302484" y="4991679"/>
            <a:ext cx="1431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Karla"/>
                <a:ea typeface="Karla"/>
                <a:cs typeface="Karla"/>
                <a:sym typeface="Karla"/>
              </a:rPr>
              <a:t>Rhapsody</a:t>
            </a:r>
            <a:endParaRPr sz="1200" b="1" i="0" u="none" strike="noStrike" cap="none">
              <a:solidFill>
                <a:srgbClr val="FFFFFF"/>
              </a:solidFill>
              <a:latin typeface="Karla"/>
              <a:ea typeface="Karla"/>
              <a:cs typeface="Karla"/>
              <a:sym typeface="Karla"/>
            </a:endParaRPr>
          </a:p>
        </p:txBody>
      </p:sp>
      <p:sp>
        <p:nvSpPr>
          <p:cNvPr id="819" name="Google Shape;819;gcc1a626b8d_3_166"/>
          <p:cNvSpPr txBox="1"/>
          <p:nvPr/>
        </p:nvSpPr>
        <p:spPr>
          <a:xfrm>
            <a:off x="4302477" y="587350"/>
            <a:ext cx="184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53A85"/>
                </a:solidFill>
                <a:latin typeface="Karla"/>
                <a:ea typeface="Karla"/>
                <a:cs typeface="Karla"/>
                <a:sym typeface="Karla"/>
              </a:rPr>
              <a:t>Ease of internal team </a:t>
            </a:r>
            <a:endParaRPr sz="12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53A85"/>
                </a:solidFill>
                <a:latin typeface="Karla"/>
                <a:ea typeface="Karla"/>
                <a:cs typeface="Karla"/>
                <a:sym typeface="Karla"/>
              </a:rPr>
              <a:t>collaboration amongst stakeholders</a:t>
            </a:r>
            <a:endParaRPr sz="1200" b="1" i="0" u="none" strike="noStrike" cap="none">
              <a:solidFill>
                <a:srgbClr val="353A85"/>
              </a:solidFill>
              <a:latin typeface="Karla"/>
              <a:ea typeface="Karla"/>
              <a:cs typeface="Karla"/>
              <a:sym typeface="Karla"/>
            </a:endParaRPr>
          </a:p>
        </p:txBody>
      </p:sp>
      <p:pic>
        <p:nvPicPr>
          <p:cNvPr id="820" name="Google Shape;820;gcc1a626b8d_3_166"/>
          <p:cNvPicPr preferRelativeResize="0"/>
          <p:nvPr/>
        </p:nvPicPr>
        <p:blipFill rotWithShape="1">
          <a:blip r:embed="rId4">
            <a:alphaModFix/>
          </a:blip>
          <a:srcRect/>
          <a:stretch/>
        </p:blipFill>
        <p:spPr>
          <a:xfrm>
            <a:off x="5261793" y="2683767"/>
            <a:ext cx="1780721" cy="596643"/>
          </a:xfrm>
          <a:prstGeom prst="rect">
            <a:avLst/>
          </a:prstGeom>
          <a:noFill/>
          <a:ln>
            <a:noFill/>
          </a:ln>
        </p:spPr>
      </p:pic>
      <p:pic>
        <p:nvPicPr>
          <p:cNvPr id="821" name="Google Shape;821;gcc1a626b8d_3_166"/>
          <p:cNvPicPr preferRelativeResize="0"/>
          <p:nvPr/>
        </p:nvPicPr>
        <p:blipFill rotWithShape="1">
          <a:blip r:embed="rId5">
            <a:alphaModFix/>
          </a:blip>
          <a:srcRect/>
          <a:stretch/>
        </p:blipFill>
        <p:spPr>
          <a:xfrm>
            <a:off x="7503274" y="1407137"/>
            <a:ext cx="1050273" cy="484741"/>
          </a:xfrm>
          <a:prstGeom prst="rect">
            <a:avLst/>
          </a:prstGeom>
          <a:noFill/>
          <a:ln>
            <a:noFill/>
          </a:ln>
        </p:spPr>
      </p:pic>
      <p:pic>
        <p:nvPicPr>
          <p:cNvPr id="822" name="Google Shape;822;gcc1a626b8d_3_166"/>
          <p:cNvPicPr preferRelativeResize="0"/>
          <p:nvPr/>
        </p:nvPicPr>
        <p:blipFill rotWithShape="1">
          <a:blip r:embed="rId6">
            <a:alphaModFix/>
          </a:blip>
          <a:srcRect/>
          <a:stretch/>
        </p:blipFill>
        <p:spPr>
          <a:xfrm>
            <a:off x="1012709" y="5792998"/>
            <a:ext cx="1431799" cy="396598"/>
          </a:xfrm>
          <a:prstGeom prst="rect">
            <a:avLst/>
          </a:prstGeom>
          <a:noFill/>
          <a:ln>
            <a:noFill/>
          </a:ln>
        </p:spPr>
      </p:pic>
      <p:pic>
        <p:nvPicPr>
          <p:cNvPr id="823" name="Google Shape;823;gcc1a626b8d_3_166"/>
          <p:cNvPicPr preferRelativeResize="0"/>
          <p:nvPr/>
        </p:nvPicPr>
        <p:blipFill rotWithShape="1">
          <a:blip r:embed="rId7">
            <a:alphaModFix/>
          </a:blip>
          <a:srcRect/>
          <a:stretch/>
        </p:blipFill>
        <p:spPr>
          <a:xfrm>
            <a:off x="2344564" y="5569740"/>
            <a:ext cx="1215164" cy="443073"/>
          </a:xfrm>
          <a:prstGeom prst="rect">
            <a:avLst/>
          </a:prstGeom>
          <a:noFill/>
          <a:ln>
            <a:noFill/>
          </a:ln>
        </p:spPr>
      </p:pic>
      <p:pic>
        <p:nvPicPr>
          <p:cNvPr id="824" name="Google Shape;824;gcc1a626b8d_3_166"/>
          <p:cNvPicPr preferRelativeResize="0"/>
          <p:nvPr/>
        </p:nvPicPr>
        <p:blipFill rotWithShape="1">
          <a:blip r:embed="rId8">
            <a:alphaModFix/>
          </a:blip>
          <a:srcRect/>
          <a:stretch/>
        </p:blipFill>
        <p:spPr>
          <a:xfrm>
            <a:off x="2237224" y="5793010"/>
            <a:ext cx="733324" cy="664790"/>
          </a:xfrm>
          <a:prstGeom prst="rect">
            <a:avLst/>
          </a:prstGeom>
          <a:noFill/>
          <a:ln>
            <a:noFill/>
          </a:ln>
        </p:spPr>
      </p:pic>
      <p:pic>
        <p:nvPicPr>
          <p:cNvPr id="825" name="Google Shape;825;gcc1a626b8d_3_166"/>
          <p:cNvPicPr preferRelativeResize="0"/>
          <p:nvPr/>
        </p:nvPicPr>
        <p:blipFill rotWithShape="1">
          <a:blip r:embed="rId9">
            <a:alphaModFix/>
          </a:blip>
          <a:srcRect/>
          <a:stretch/>
        </p:blipFill>
        <p:spPr>
          <a:xfrm>
            <a:off x="1066539" y="2469292"/>
            <a:ext cx="1448088" cy="443073"/>
          </a:xfrm>
          <a:prstGeom prst="rect">
            <a:avLst/>
          </a:prstGeom>
          <a:noFill/>
          <a:ln>
            <a:noFill/>
          </a:ln>
        </p:spPr>
      </p:pic>
      <p:pic>
        <p:nvPicPr>
          <p:cNvPr id="826" name="Google Shape;826;gcc1a626b8d_3_166"/>
          <p:cNvPicPr preferRelativeResize="0"/>
          <p:nvPr/>
        </p:nvPicPr>
        <p:blipFill rotWithShape="1">
          <a:blip r:embed="rId10">
            <a:alphaModFix/>
          </a:blip>
          <a:srcRect/>
          <a:stretch/>
        </p:blipFill>
        <p:spPr>
          <a:xfrm>
            <a:off x="9078575" y="870892"/>
            <a:ext cx="1780725" cy="536233"/>
          </a:xfrm>
          <a:prstGeom prst="rect">
            <a:avLst/>
          </a:prstGeom>
          <a:noFill/>
          <a:ln>
            <a:noFill/>
          </a:ln>
        </p:spPr>
      </p:pic>
      <p:sp>
        <p:nvSpPr>
          <p:cNvPr id="827" name="Google Shape;827;gcc1a626b8d_3_166"/>
          <p:cNvSpPr txBox="1"/>
          <p:nvPr/>
        </p:nvSpPr>
        <p:spPr>
          <a:xfrm>
            <a:off x="4302475" y="6012825"/>
            <a:ext cx="1698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53A85"/>
                </a:solidFill>
                <a:latin typeface="Karla"/>
                <a:ea typeface="Karla"/>
                <a:cs typeface="Karla"/>
                <a:sym typeface="Karla"/>
              </a:rPr>
              <a:t>External stakeholder facing</a:t>
            </a:r>
            <a:endParaRPr sz="1200" b="1" i="0" u="none" strike="noStrike" cap="none">
              <a:solidFill>
                <a:srgbClr val="353A85"/>
              </a:solidFill>
              <a:latin typeface="Karla"/>
              <a:ea typeface="Karla"/>
              <a:cs typeface="Karla"/>
              <a:sym typeface="Karl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gcbf1427c35_3_651"/>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834" name="Google Shape;834;gcbf1427c35_3_651"/>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835" name="Google Shape;835;gcbf1427c35_3_651"/>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ANALYSIS OF COMPETING SOLUTIONS</a:t>
            </a:r>
            <a:endParaRPr sz="1400" b="1" i="0" u="none" strike="noStrike" cap="none">
              <a:solidFill>
                <a:srgbClr val="3D85C6"/>
              </a:solidFill>
              <a:latin typeface="Nunito"/>
              <a:ea typeface="Nunito"/>
              <a:cs typeface="Nunito"/>
              <a:sym typeface="Nunito"/>
            </a:endParaRPr>
          </a:p>
        </p:txBody>
      </p:sp>
      <p:grpSp>
        <p:nvGrpSpPr>
          <p:cNvPr id="836" name="Google Shape;836;gcbf1427c35_3_651"/>
          <p:cNvGrpSpPr/>
          <p:nvPr/>
        </p:nvGrpSpPr>
        <p:grpSpPr>
          <a:xfrm>
            <a:off x="711325" y="1128775"/>
            <a:ext cx="3133500" cy="4897400"/>
            <a:chOff x="626825" y="1078000"/>
            <a:chExt cx="3133500" cy="4897400"/>
          </a:xfrm>
        </p:grpSpPr>
        <p:sp>
          <p:nvSpPr>
            <p:cNvPr id="837" name="Google Shape;837;gcbf1427c35_3_651"/>
            <p:cNvSpPr/>
            <p:nvPr/>
          </p:nvSpPr>
          <p:spPr>
            <a:xfrm>
              <a:off x="626825" y="1766400"/>
              <a:ext cx="3133500" cy="4209000"/>
            </a:xfrm>
            <a:prstGeom prst="roundRect">
              <a:avLst>
                <a:gd name="adj" fmla="val 16667"/>
              </a:avLst>
            </a:prstGeom>
            <a:solidFill>
              <a:srgbClr val="E9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gcbf1427c35_3_651"/>
            <p:cNvSpPr txBox="1"/>
            <p:nvPr/>
          </p:nvSpPr>
          <p:spPr>
            <a:xfrm>
              <a:off x="693575" y="3599700"/>
              <a:ext cx="30000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rgbClr val="213A56"/>
                  </a:solidFill>
                  <a:latin typeface="Karla"/>
                  <a:ea typeface="Karla"/>
                  <a:cs typeface="Karla"/>
                  <a:sym typeface="Karla"/>
                </a:rPr>
                <a:t>Mostly focused on front-desk and patient communication </a:t>
              </a:r>
              <a:endParaRPr sz="1400" b="0" i="0" u="none" strike="noStrike" cap="none">
                <a:solidFill>
                  <a:srgbClr val="000000"/>
                </a:solidFill>
                <a:latin typeface="Arial"/>
                <a:ea typeface="Arial"/>
                <a:cs typeface="Arial"/>
                <a:sym typeface="Arial"/>
              </a:endParaRPr>
            </a:p>
          </p:txBody>
        </p:sp>
        <p:pic>
          <p:nvPicPr>
            <p:cNvPr id="839" name="Google Shape;839;gcbf1427c35_3_651"/>
            <p:cNvPicPr preferRelativeResize="0"/>
            <p:nvPr/>
          </p:nvPicPr>
          <p:blipFill rotWithShape="1">
            <a:blip r:embed="rId4">
              <a:alphaModFix/>
            </a:blip>
            <a:srcRect/>
            <a:stretch/>
          </p:blipFill>
          <p:spPr>
            <a:xfrm>
              <a:off x="1562412" y="1078000"/>
              <a:ext cx="1262326" cy="1262300"/>
            </a:xfrm>
            <a:prstGeom prst="rect">
              <a:avLst/>
            </a:prstGeom>
            <a:noFill/>
            <a:ln>
              <a:noFill/>
            </a:ln>
          </p:spPr>
        </p:pic>
        <p:sp>
          <p:nvSpPr>
            <p:cNvPr id="840" name="Google Shape;840;gcbf1427c35_3_651"/>
            <p:cNvSpPr txBox="1"/>
            <p:nvPr/>
          </p:nvSpPr>
          <p:spPr>
            <a:xfrm>
              <a:off x="961025" y="2278425"/>
              <a:ext cx="24651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434343"/>
                  </a:solidFill>
                  <a:latin typeface="Karla"/>
                  <a:ea typeface="Karla"/>
                  <a:cs typeface="Karla"/>
                  <a:sym typeface="Karla"/>
                </a:rPr>
                <a:t>A platform that automates filling of manual entry tasks</a:t>
              </a:r>
              <a:endParaRPr sz="12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a:solidFill>
                  <a:srgbClr val="666666"/>
                </a:solidFill>
                <a:latin typeface="Karla"/>
                <a:ea typeface="Karla"/>
                <a:cs typeface="Karla"/>
                <a:sym typeface="Karla"/>
              </a:endParaRPr>
            </a:p>
          </p:txBody>
        </p:sp>
        <p:sp>
          <p:nvSpPr>
            <p:cNvPr id="841" name="Google Shape;841;gcbf1427c35_3_651"/>
            <p:cNvSpPr/>
            <p:nvPr/>
          </p:nvSpPr>
          <p:spPr>
            <a:xfrm>
              <a:off x="818675" y="4597875"/>
              <a:ext cx="2749800" cy="1048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1" i="0" u="none" strike="noStrike" cap="none">
                  <a:solidFill>
                    <a:srgbClr val="353A85"/>
                  </a:solidFill>
                  <a:latin typeface="Karla"/>
                  <a:ea typeface="Karla"/>
                  <a:cs typeface="Karla"/>
                  <a:sym typeface="Karla"/>
                </a:rPr>
                <a:t>Does not cater to Doctors </a:t>
              </a:r>
              <a:endParaRPr sz="1400" b="1" i="0" u="none" strike="noStrike" cap="none">
                <a:solidFill>
                  <a:srgbClr val="353A85"/>
                </a:solidFill>
                <a:latin typeface="Arial"/>
                <a:ea typeface="Arial"/>
                <a:cs typeface="Arial"/>
                <a:sym typeface="Arial"/>
              </a:endParaRPr>
            </a:p>
          </p:txBody>
        </p:sp>
      </p:grpSp>
      <p:grpSp>
        <p:nvGrpSpPr>
          <p:cNvPr id="842" name="Google Shape;842;gcbf1427c35_3_651"/>
          <p:cNvGrpSpPr/>
          <p:nvPr/>
        </p:nvGrpSpPr>
        <p:grpSpPr>
          <a:xfrm>
            <a:off x="8178288" y="1095962"/>
            <a:ext cx="3133500" cy="4963038"/>
            <a:chOff x="4551563" y="1012362"/>
            <a:chExt cx="3133500" cy="4963038"/>
          </a:xfrm>
        </p:grpSpPr>
        <p:sp>
          <p:nvSpPr>
            <p:cNvPr id="843" name="Google Shape;843;gcbf1427c35_3_651"/>
            <p:cNvSpPr/>
            <p:nvPr/>
          </p:nvSpPr>
          <p:spPr>
            <a:xfrm>
              <a:off x="4551563" y="1766400"/>
              <a:ext cx="3133500" cy="4209000"/>
            </a:xfrm>
            <a:prstGeom prst="roundRect">
              <a:avLst>
                <a:gd name="adj" fmla="val 16667"/>
              </a:avLst>
            </a:prstGeom>
            <a:solidFill>
              <a:srgbClr val="E9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4" name="Google Shape;844;gcbf1427c35_3_651"/>
            <p:cNvPicPr preferRelativeResize="0"/>
            <p:nvPr/>
          </p:nvPicPr>
          <p:blipFill rotWithShape="1">
            <a:blip r:embed="rId5">
              <a:alphaModFix/>
            </a:blip>
            <a:srcRect/>
            <a:stretch/>
          </p:blipFill>
          <p:spPr>
            <a:xfrm>
              <a:off x="5399200" y="1012362"/>
              <a:ext cx="1393577" cy="1393577"/>
            </a:xfrm>
            <a:prstGeom prst="rect">
              <a:avLst/>
            </a:prstGeom>
            <a:noFill/>
            <a:ln>
              <a:noFill/>
            </a:ln>
          </p:spPr>
        </p:pic>
        <p:sp>
          <p:nvSpPr>
            <p:cNvPr id="845" name="Google Shape;845;gcbf1427c35_3_651"/>
            <p:cNvSpPr txBox="1"/>
            <p:nvPr/>
          </p:nvSpPr>
          <p:spPr>
            <a:xfrm>
              <a:off x="4863454" y="2320800"/>
              <a:ext cx="24651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434343"/>
                  </a:solidFill>
                  <a:latin typeface="Karla"/>
                  <a:ea typeface="Karla"/>
                  <a:cs typeface="Karla"/>
                  <a:sym typeface="Karla"/>
                </a:rPr>
                <a:t>A task management platform to manage administrative and clinical tasks.</a:t>
              </a:r>
              <a:endParaRPr sz="12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a:solidFill>
                  <a:srgbClr val="666666"/>
                </a:solidFill>
                <a:latin typeface="Karla"/>
                <a:ea typeface="Karla"/>
                <a:cs typeface="Karla"/>
                <a:sym typeface="Karla"/>
              </a:endParaRPr>
            </a:p>
          </p:txBody>
        </p:sp>
        <p:sp>
          <p:nvSpPr>
            <p:cNvPr id="846" name="Google Shape;846;gcbf1427c35_3_651"/>
            <p:cNvSpPr txBox="1"/>
            <p:nvPr/>
          </p:nvSpPr>
          <p:spPr>
            <a:xfrm>
              <a:off x="4596000" y="3570750"/>
              <a:ext cx="30000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rgbClr val="434343"/>
                  </a:solidFill>
                  <a:latin typeface="Karla"/>
                  <a:ea typeface="Karla"/>
                  <a:cs typeface="Karla"/>
                  <a:sym typeface="Karla"/>
                </a:rPr>
                <a:t>Functions mostly as a collaborative ”to-do”list</a:t>
              </a:r>
              <a:endParaRPr sz="1400" b="0" i="0" u="none" strike="noStrike" cap="none">
                <a:solidFill>
                  <a:srgbClr val="000000"/>
                </a:solidFill>
                <a:latin typeface="Arial"/>
                <a:ea typeface="Arial"/>
                <a:cs typeface="Arial"/>
                <a:sym typeface="Arial"/>
              </a:endParaRPr>
            </a:p>
          </p:txBody>
        </p:sp>
        <p:sp>
          <p:nvSpPr>
            <p:cNvPr id="847" name="Google Shape;847;gcbf1427c35_3_651"/>
            <p:cNvSpPr/>
            <p:nvPr/>
          </p:nvSpPr>
          <p:spPr>
            <a:xfrm>
              <a:off x="4721088" y="4597900"/>
              <a:ext cx="2749800" cy="1048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1" i="0" u="none" strike="noStrike" cap="none">
                  <a:solidFill>
                    <a:srgbClr val="353A85"/>
                  </a:solidFill>
                  <a:latin typeface="Karla"/>
                  <a:ea typeface="Karla"/>
                  <a:cs typeface="Karla"/>
                  <a:sym typeface="Karla"/>
                </a:rPr>
                <a:t>Not sufficient for the way </a:t>
              </a:r>
              <a:endParaRPr sz="1350" b="1" i="0" u="none" strike="noStrike" cap="none">
                <a:solidFill>
                  <a:srgbClr val="353A85"/>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350"/>
                <a:buFont typeface="Arial"/>
                <a:buNone/>
              </a:pPr>
              <a:r>
                <a:rPr lang="en-US" sz="1350" b="1" i="0" u="none" strike="noStrike" cap="none">
                  <a:solidFill>
                    <a:srgbClr val="353A85"/>
                  </a:solidFill>
                  <a:latin typeface="Karla"/>
                  <a:ea typeface="Karla"/>
                  <a:cs typeface="Karla"/>
                  <a:sym typeface="Karla"/>
                </a:rPr>
                <a:t>that healthcare teams </a:t>
              </a:r>
              <a:endParaRPr sz="1350" b="1" i="0" u="none" strike="noStrike" cap="none">
                <a:solidFill>
                  <a:srgbClr val="353A85"/>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350"/>
                <a:buFont typeface="Arial"/>
                <a:buNone/>
              </a:pPr>
              <a:r>
                <a:rPr lang="en-US" sz="1350" b="1" i="0" u="none" strike="noStrike" cap="none">
                  <a:solidFill>
                    <a:srgbClr val="353A85"/>
                  </a:solidFill>
                  <a:latin typeface="Karla"/>
                  <a:ea typeface="Karla"/>
                  <a:cs typeface="Karla"/>
                  <a:sym typeface="Karla"/>
                </a:rPr>
                <a:t>work locally</a:t>
              </a:r>
              <a:endParaRPr sz="1350" b="1" i="0" u="none" strike="noStrike" cap="none">
                <a:solidFill>
                  <a:srgbClr val="353A85"/>
                </a:solidFill>
                <a:latin typeface="Karla"/>
                <a:ea typeface="Karla"/>
                <a:cs typeface="Karla"/>
                <a:sym typeface="Karla"/>
              </a:endParaRPr>
            </a:p>
          </p:txBody>
        </p:sp>
      </p:grpSp>
      <p:grpSp>
        <p:nvGrpSpPr>
          <p:cNvPr id="848" name="Google Shape;848;gcbf1427c35_3_651"/>
          <p:cNvGrpSpPr/>
          <p:nvPr/>
        </p:nvGrpSpPr>
        <p:grpSpPr>
          <a:xfrm>
            <a:off x="4444813" y="1161598"/>
            <a:ext cx="3133500" cy="4897402"/>
            <a:chOff x="8618638" y="1077998"/>
            <a:chExt cx="3133500" cy="4897402"/>
          </a:xfrm>
        </p:grpSpPr>
        <p:sp>
          <p:nvSpPr>
            <p:cNvPr id="849" name="Google Shape;849;gcbf1427c35_3_651"/>
            <p:cNvSpPr/>
            <p:nvPr/>
          </p:nvSpPr>
          <p:spPr>
            <a:xfrm>
              <a:off x="8618638" y="1766400"/>
              <a:ext cx="3133500" cy="4209000"/>
            </a:xfrm>
            <a:prstGeom prst="roundRect">
              <a:avLst>
                <a:gd name="adj" fmla="val 16667"/>
              </a:avLst>
            </a:prstGeom>
            <a:solidFill>
              <a:srgbClr val="E9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0" name="Google Shape;850;gcbf1427c35_3_651"/>
            <p:cNvPicPr preferRelativeResize="0"/>
            <p:nvPr/>
          </p:nvPicPr>
          <p:blipFill rotWithShape="1">
            <a:blip r:embed="rId6">
              <a:alphaModFix/>
            </a:blip>
            <a:srcRect/>
            <a:stretch/>
          </p:blipFill>
          <p:spPr>
            <a:xfrm>
              <a:off x="9554238" y="1077998"/>
              <a:ext cx="1262300" cy="1262300"/>
            </a:xfrm>
            <a:prstGeom prst="rect">
              <a:avLst/>
            </a:prstGeom>
            <a:noFill/>
            <a:ln>
              <a:noFill/>
            </a:ln>
          </p:spPr>
        </p:pic>
        <p:sp>
          <p:nvSpPr>
            <p:cNvPr id="851" name="Google Shape;851;gcbf1427c35_3_651"/>
            <p:cNvSpPr txBox="1"/>
            <p:nvPr/>
          </p:nvSpPr>
          <p:spPr>
            <a:xfrm>
              <a:off x="8952851" y="2340300"/>
              <a:ext cx="2465100" cy="923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434343"/>
                  </a:solidFill>
                  <a:latin typeface="Karla"/>
                  <a:ea typeface="Karla"/>
                  <a:cs typeface="Karla"/>
                  <a:sym typeface="Karla"/>
                </a:rPr>
                <a:t>A communication platform that connects the entire healthcare ecosystem </a:t>
              </a:r>
              <a:endParaRPr sz="12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a:solidFill>
                  <a:srgbClr val="35333C"/>
                </a:solidFill>
                <a:latin typeface="Karla"/>
                <a:ea typeface="Karla"/>
                <a:cs typeface="Karla"/>
                <a:sym typeface="Karla"/>
              </a:endParaRPr>
            </a:p>
          </p:txBody>
        </p:sp>
        <p:sp>
          <p:nvSpPr>
            <p:cNvPr id="852" name="Google Shape;852;gcbf1427c35_3_651"/>
            <p:cNvSpPr txBox="1"/>
            <p:nvPr/>
          </p:nvSpPr>
          <p:spPr>
            <a:xfrm>
              <a:off x="8810500" y="3443100"/>
              <a:ext cx="2749800" cy="1362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350" b="0" i="0" u="none" strike="noStrike" cap="none">
                  <a:solidFill>
                    <a:srgbClr val="213A56"/>
                  </a:solidFill>
                  <a:latin typeface="Karla"/>
                  <a:ea typeface="Karla"/>
                  <a:cs typeface="Karla"/>
                  <a:sym typeface="Karla"/>
                </a:rPr>
                <a:t>Offers a wide range of functions and features, more patient-communication facing </a:t>
              </a:r>
              <a:endParaRPr sz="1350" b="0" i="0" u="none" strike="noStrike" cap="none">
                <a:solidFill>
                  <a:srgbClr val="213A56"/>
                </a:solidFill>
                <a:latin typeface="Karla"/>
                <a:ea typeface="Karla"/>
                <a:cs typeface="Karla"/>
                <a:sym typeface="Karla"/>
              </a:endParaRPr>
            </a:p>
            <a:p>
              <a:pPr marL="0" marR="0" lvl="0" indent="0" algn="ctr" rtl="0">
                <a:lnSpc>
                  <a:spcPct val="100000"/>
                </a:lnSpc>
                <a:spcBef>
                  <a:spcPts val="0"/>
                </a:spcBef>
                <a:spcAft>
                  <a:spcPts val="0"/>
                </a:spcAft>
                <a:buClr>
                  <a:schemeClr val="dk1"/>
                </a:buClr>
                <a:buSzPts val="1100"/>
                <a:buFont typeface="Arial"/>
                <a:buNone/>
              </a:pPr>
              <a:br>
                <a:rPr lang="en-US" sz="1200" b="0" i="0" u="none" strike="noStrike" cap="none">
                  <a:solidFill>
                    <a:srgbClr val="666666"/>
                  </a:solidFill>
                  <a:latin typeface="Karla"/>
                  <a:ea typeface="Karla"/>
                  <a:cs typeface="Karla"/>
                  <a:sym typeface="Karla"/>
                </a:rPr>
              </a:br>
              <a:endParaRPr sz="1200" b="0" i="0" u="none" strike="noStrike" cap="none">
                <a:solidFill>
                  <a:srgbClr val="666666"/>
                </a:solidFill>
                <a:latin typeface="Karla"/>
                <a:ea typeface="Karla"/>
                <a:cs typeface="Karla"/>
                <a:sym typeface="Karla"/>
              </a:endParaRPr>
            </a:p>
            <a:p>
              <a:pPr marL="0" marR="0" lvl="0" indent="0" algn="ctr" rtl="0">
                <a:lnSpc>
                  <a:spcPct val="100000"/>
                </a:lnSpc>
                <a:spcBef>
                  <a:spcPts val="0"/>
                </a:spcBef>
                <a:spcAft>
                  <a:spcPts val="0"/>
                </a:spcAft>
                <a:buClr>
                  <a:schemeClr val="dk1"/>
                </a:buClr>
                <a:buSzPts val="1100"/>
                <a:buFont typeface="Arial"/>
                <a:buNone/>
              </a:pPr>
              <a:endParaRPr sz="1200" b="0" i="0" u="none" strike="noStrike" cap="none">
                <a:solidFill>
                  <a:srgbClr val="666666"/>
                </a:solidFill>
                <a:latin typeface="Karla"/>
                <a:ea typeface="Karla"/>
                <a:cs typeface="Karla"/>
                <a:sym typeface="Karla"/>
              </a:endParaRPr>
            </a:p>
          </p:txBody>
        </p:sp>
        <p:sp>
          <p:nvSpPr>
            <p:cNvPr id="853" name="Google Shape;853;gcbf1427c35_3_651"/>
            <p:cNvSpPr/>
            <p:nvPr/>
          </p:nvSpPr>
          <p:spPr>
            <a:xfrm>
              <a:off x="8810488" y="4583800"/>
              <a:ext cx="2749800" cy="1048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50"/>
                <a:buFont typeface="Arial"/>
                <a:buNone/>
              </a:pPr>
              <a:r>
                <a:rPr lang="en-US" sz="1350" b="1" i="0" u="none" strike="noStrike" cap="none">
                  <a:solidFill>
                    <a:srgbClr val="353A85"/>
                  </a:solidFill>
                  <a:latin typeface="Karla"/>
                  <a:ea typeface="Karla"/>
                  <a:cs typeface="Karla"/>
                  <a:sym typeface="Karla"/>
                </a:rPr>
                <a:t>Not designed for collaboration</a:t>
              </a:r>
              <a:endParaRPr sz="1350" b="1" i="0" u="none" strike="noStrike" cap="none">
                <a:solidFill>
                  <a:srgbClr val="353A85"/>
                </a:solidFill>
                <a:latin typeface="Karla"/>
                <a:ea typeface="Karla"/>
                <a:cs typeface="Karla"/>
                <a:sym typeface="Karl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6"/>
                                        </p:tgtEl>
                                        <p:attrNameLst>
                                          <p:attrName>style.visibility</p:attrName>
                                        </p:attrNameLst>
                                      </p:cBhvr>
                                      <p:to>
                                        <p:strVal val="visible"/>
                                      </p:to>
                                    </p:set>
                                    <p:animEffect transition="in" filter="fade">
                                      <p:cBhvr>
                                        <p:cTn id="7" dur="1000"/>
                                        <p:tgtEl>
                                          <p:spTgt spid="8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8"/>
                                        </p:tgtEl>
                                        <p:attrNameLst>
                                          <p:attrName>style.visibility</p:attrName>
                                        </p:attrNameLst>
                                      </p:cBhvr>
                                      <p:to>
                                        <p:strVal val="visible"/>
                                      </p:to>
                                    </p:set>
                                    <p:animEffect transition="in" filter="fade">
                                      <p:cBhvr>
                                        <p:cTn id="12" dur="1000"/>
                                        <p:tgtEl>
                                          <p:spTgt spid="8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2"/>
                                        </p:tgtEl>
                                        <p:attrNameLst>
                                          <p:attrName>style.visibility</p:attrName>
                                        </p:attrNameLst>
                                      </p:cBhvr>
                                      <p:to>
                                        <p:strVal val="visible"/>
                                      </p:to>
                                    </p:set>
                                    <p:animEffect transition="in" filter="fade">
                                      <p:cBhvr>
                                        <p:cTn id="17" dur="1000"/>
                                        <p:tgtEl>
                                          <p:spTgt spid="8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2"/>
                                        </p:tgtEl>
                                        <p:attrNameLst>
                                          <p:attrName>style.visibility</p:attrName>
                                        </p:attrNameLst>
                                      </p:cBhvr>
                                      <p:to>
                                        <p:strVal val="visible"/>
                                      </p:to>
                                    </p:set>
                                    <p:animEffect transition="in" filter="fade">
                                      <p:cBhvr>
                                        <p:cTn id="22" dur="1000"/>
                                        <p:tgtEl>
                                          <p:spTgt spid="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gcf6e096de9_1_0"/>
          <p:cNvSpPr/>
          <p:nvPr/>
        </p:nvSpPr>
        <p:spPr>
          <a:xfrm>
            <a:off x="175675" y="5422975"/>
            <a:ext cx="11582100" cy="908100"/>
          </a:xfrm>
          <a:prstGeom prst="rect">
            <a:avLst/>
          </a:prstGeom>
          <a:solidFill>
            <a:srgbClr val="ACCB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gcf6e096de9_1_0"/>
          <p:cNvSpPr/>
          <p:nvPr/>
        </p:nvSpPr>
        <p:spPr>
          <a:xfrm>
            <a:off x="169475" y="4369400"/>
            <a:ext cx="11582100" cy="908100"/>
          </a:xfrm>
          <a:prstGeom prst="rect">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gcf6e096de9_1_0"/>
          <p:cNvSpPr/>
          <p:nvPr/>
        </p:nvSpPr>
        <p:spPr>
          <a:xfrm>
            <a:off x="169500" y="3226400"/>
            <a:ext cx="11582100" cy="908100"/>
          </a:xfrm>
          <a:prstGeom prst="rect">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gcf6e096de9_1_0"/>
          <p:cNvSpPr/>
          <p:nvPr/>
        </p:nvSpPr>
        <p:spPr>
          <a:xfrm>
            <a:off x="169500" y="2061600"/>
            <a:ext cx="11527500" cy="908100"/>
          </a:xfrm>
          <a:prstGeom prst="rect">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gcf6e096de9_1_0"/>
          <p:cNvSpPr/>
          <p:nvPr/>
        </p:nvSpPr>
        <p:spPr>
          <a:xfrm>
            <a:off x="9737425" y="1256275"/>
            <a:ext cx="2132700" cy="5473200"/>
          </a:xfrm>
          <a:prstGeom prst="roundRect">
            <a:avLst>
              <a:gd name="adj" fmla="val 16667"/>
            </a:avLst>
          </a:prstGeom>
          <a:solidFill>
            <a:schemeClr val="lt1"/>
          </a:solidFill>
          <a:ln w="19050" cap="flat" cmpd="sng">
            <a:solidFill>
              <a:srgbClr val="71A3EC"/>
            </a:solidFill>
            <a:prstDash val="dot"/>
            <a:round/>
            <a:headEnd type="none" w="sm" len="sm"/>
            <a:tailEnd type="none" w="sm" len="sm"/>
          </a:ln>
          <a:effectLst>
            <a:outerShdw blurRad="57150" dist="57150" dir="2820000" algn="bl" rotWithShape="0">
              <a:srgbClr val="ACCBF9">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gcf6e096de9_1_0"/>
          <p:cNvSpPr/>
          <p:nvPr/>
        </p:nvSpPr>
        <p:spPr>
          <a:xfrm>
            <a:off x="2600625" y="1256277"/>
            <a:ext cx="2132700" cy="53874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gcf6e096de9_1_0"/>
          <p:cNvSpPr txBox="1"/>
          <p:nvPr/>
        </p:nvSpPr>
        <p:spPr>
          <a:xfrm>
            <a:off x="534450" y="375650"/>
            <a:ext cx="4837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JTBD COMPETITIVE DIFFERENTIATION -</a:t>
            </a:r>
            <a:r>
              <a:rPr lang="en-US" sz="1400" b="1" i="0" u="none" strike="noStrike" cap="none">
                <a:solidFill>
                  <a:srgbClr val="2A569F"/>
                </a:solidFill>
                <a:latin typeface="Nunito"/>
                <a:ea typeface="Nunito"/>
                <a:cs typeface="Nunito"/>
                <a:sym typeface="Nunito"/>
              </a:rPr>
              <a:t> FEATURES</a:t>
            </a:r>
            <a:endParaRPr sz="1400" b="1" i="0" u="none" strike="noStrike" cap="none">
              <a:solidFill>
                <a:srgbClr val="2A569F"/>
              </a:solidFill>
              <a:latin typeface="Nunito"/>
              <a:ea typeface="Nunito"/>
              <a:cs typeface="Nunito"/>
              <a:sym typeface="Nunito"/>
            </a:endParaRPr>
          </a:p>
        </p:txBody>
      </p:sp>
      <p:sp>
        <p:nvSpPr>
          <p:cNvPr id="866" name="Google Shape;866;gcf6e096de9_1_0"/>
          <p:cNvSpPr txBox="1"/>
          <p:nvPr/>
        </p:nvSpPr>
        <p:spPr>
          <a:xfrm>
            <a:off x="925800" y="2098800"/>
            <a:ext cx="14907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Karla"/>
                <a:ea typeface="Karla"/>
                <a:cs typeface="Karla"/>
                <a:sym typeface="Karla"/>
              </a:rPr>
              <a:t>JTBD #1: Improve communication within healthcare stakeholders</a:t>
            </a:r>
            <a:endParaRPr sz="1100" b="1" i="0" u="none" strike="noStrike" cap="none">
              <a:solidFill>
                <a:srgbClr val="1155CC"/>
              </a:solidFill>
              <a:latin typeface="Karla"/>
              <a:ea typeface="Karla"/>
              <a:cs typeface="Karla"/>
              <a:sym typeface="Karla"/>
            </a:endParaRPr>
          </a:p>
        </p:txBody>
      </p:sp>
      <p:sp>
        <p:nvSpPr>
          <p:cNvPr id="867" name="Google Shape;867;gcf6e096de9_1_0"/>
          <p:cNvSpPr txBox="1"/>
          <p:nvPr/>
        </p:nvSpPr>
        <p:spPr>
          <a:xfrm>
            <a:off x="871050" y="3210200"/>
            <a:ext cx="18927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100" b="1" i="0" u="none" strike="noStrike" cap="none">
                <a:solidFill>
                  <a:srgbClr val="1155CC"/>
                </a:solidFill>
                <a:latin typeface="Karla"/>
                <a:ea typeface="Karla"/>
                <a:cs typeface="Karla"/>
                <a:sym typeface="Karla"/>
              </a:rPr>
              <a:t>JTBD #2 : Internal collaboration and integration of workflows within medical teams </a:t>
            </a:r>
            <a:endParaRPr sz="1000" b="1" i="0" u="none" strike="noStrike" cap="none">
              <a:solidFill>
                <a:srgbClr val="1155CC"/>
              </a:solidFill>
              <a:latin typeface="Karla"/>
              <a:ea typeface="Karla"/>
              <a:cs typeface="Karla"/>
              <a:sym typeface="Karla"/>
            </a:endParaRPr>
          </a:p>
        </p:txBody>
      </p:sp>
      <p:sp>
        <p:nvSpPr>
          <p:cNvPr id="868" name="Google Shape;868;gcf6e096de9_1_0"/>
          <p:cNvSpPr txBox="1"/>
          <p:nvPr/>
        </p:nvSpPr>
        <p:spPr>
          <a:xfrm>
            <a:off x="858000" y="4432375"/>
            <a:ext cx="17595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1155CC"/>
                </a:solidFill>
                <a:latin typeface="Karla"/>
                <a:ea typeface="Karla"/>
                <a:cs typeface="Karla"/>
                <a:sym typeface="Karla"/>
              </a:rPr>
              <a:t>JTBD #3: </a:t>
            </a:r>
            <a:r>
              <a:rPr lang="en-US" sz="1100" b="1" i="0" u="none" strike="noStrike" cap="none">
                <a:solidFill>
                  <a:srgbClr val="1155CC"/>
                </a:solidFill>
                <a:latin typeface="Karla"/>
                <a:ea typeface="Karla"/>
                <a:cs typeface="Karla"/>
                <a:sym typeface="Karla"/>
              </a:rPr>
              <a:t>Quick patient request approval across stakeholders</a:t>
            </a:r>
            <a:endParaRPr sz="1000" b="1" i="0" u="none" strike="noStrike" cap="none">
              <a:solidFill>
                <a:srgbClr val="1155CC"/>
              </a:solidFill>
              <a:latin typeface="Karla"/>
              <a:ea typeface="Karla"/>
              <a:cs typeface="Karla"/>
              <a:sym typeface="Karla"/>
            </a:endParaRPr>
          </a:p>
        </p:txBody>
      </p:sp>
      <p:pic>
        <p:nvPicPr>
          <p:cNvPr id="869" name="Google Shape;869;gcf6e096de9_1_0"/>
          <p:cNvPicPr preferRelativeResize="0"/>
          <p:nvPr/>
        </p:nvPicPr>
        <p:blipFill rotWithShape="1">
          <a:blip r:embed="rId3">
            <a:alphaModFix/>
          </a:blip>
          <a:srcRect/>
          <a:stretch/>
        </p:blipFill>
        <p:spPr>
          <a:xfrm>
            <a:off x="3055125" y="619901"/>
            <a:ext cx="1187999" cy="1187999"/>
          </a:xfrm>
          <a:prstGeom prst="rect">
            <a:avLst/>
          </a:prstGeom>
          <a:noFill/>
          <a:ln>
            <a:noFill/>
          </a:ln>
          <a:effectLst>
            <a:outerShdw blurRad="57150" dist="19050" dir="5400000" algn="bl" rotWithShape="0">
              <a:srgbClr val="71A3EC">
                <a:alpha val="49411"/>
              </a:srgbClr>
            </a:outerShdw>
          </a:effectLst>
        </p:spPr>
      </p:pic>
      <p:pic>
        <p:nvPicPr>
          <p:cNvPr id="870" name="Google Shape;870;gcf6e096de9_1_0"/>
          <p:cNvPicPr preferRelativeResize="0"/>
          <p:nvPr/>
        </p:nvPicPr>
        <p:blipFill rotWithShape="1">
          <a:blip r:embed="rId4">
            <a:alphaModFix/>
          </a:blip>
          <a:srcRect/>
          <a:stretch/>
        </p:blipFill>
        <p:spPr>
          <a:xfrm>
            <a:off x="10155337" y="543688"/>
            <a:ext cx="1340426" cy="1340426"/>
          </a:xfrm>
          <a:prstGeom prst="rect">
            <a:avLst/>
          </a:prstGeom>
          <a:noFill/>
          <a:ln>
            <a:noFill/>
          </a:ln>
          <a:effectLst>
            <a:outerShdw blurRad="57150" dist="19050" dir="5400000" algn="bl" rotWithShape="0">
              <a:srgbClr val="71A3EC">
                <a:alpha val="49411"/>
              </a:srgbClr>
            </a:outerShdw>
          </a:effectLst>
        </p:spPr>
      </p:pic>
      <p:sp>
        <p:nvSpPr>
          <p:cNvPr id="871" name="Google Shape;871;gcf6e096de9_1_0"/>
          <p:cNvSpPr/>
          <p:nvPr/>
        </p:nvSpPr>
        <p:spPr>
          <a:xfrm>
            <a:off x="2789638" y="1914450"/>
            <a:ext cx="1759500" cy="10314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lt1"/>
                </a:solidFill>
                <a:latin typeface="Karla"/>
                <a:ea typeface="Karla"/>
                <a:cs typeface="Karla"/>
                <a:sym typeface="Karla"/>
              </a:rPr>
              <a:t>No. Mainly focused on eliminating front-desk bottleneck between Patient and front-desk staff</a:t>
            </a:r>
            <a:endParaRPr sz="1400" b="0" i="0" u="none" strike="noStrike" cap="none">
              <a:solidFill>
                <a:srgbClr val="000000"/>
              </a:solidFill>
              <a:latin typeface="Arial"/>
              <a:ea typeface="Arial"/>
              <a:cs typeface="Arial"/>
              <a:sym typeface="Arial"/>
            </a:endParaRPr>
          </a:p>
        </p:txBody>
      </p:sp>
      <p:sp>
        <p:nvSpPr>
          <p:cNvPr id="872" name="Google Shape;872;gcf6e096de9_1_0"/>
          <p:cNvSpPr/>
          <p:nvPr/>
        </p:nvSpPr>
        <p:spPr>
          <a:xfrm>
            <a:off x="2765813" y="3310475"/>
            <a:ext cx="1759500" cy="6978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No. Automate filling of manual entry tasks</a:t>
            </a:r>
            <a:endParaRPr sz="1400" b="0" i="0" u="none" strike="noStrike" cap="none">
              <a:solidFill>
                <a:schemeClr val="lt1"/>
              </a:solidFill>
              <a:latin typeface="Arial"/>
              <a:ea typeface="Arial"/>
              <a:cs typeface="Arial"/>
              <a:sym typeface="Arial"/>
            </a:endParaRPr>
          </a:p>
        </p:txBody>
      </p:sp>
      <p:sp>
        <p:nvSpPr>
          <p:cNvPr id="873" name="Google Shape;873;gcf6e096de9_1_0"/>
          <p:cNvSpPr/>
          <p:nvPr/>
        </p:nvSpPr>
        <p:spPr>
          <a:xfrm>
            <a:off x="2788150" y="4445275"/>
            <a:ext cx="1759500" cy="8619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No. Does not manage patient requests and approvals within Doctors and Nurses</a:t>
            </a:r>
            <a:endParaRPr sz="1400" b="0" i="0" u="none" strike="noStrike" cap="none">
              <a:solidFill>
                <a:schemeClr val="lt1"/>
              </a:solidFill>
              <a:latin typeface="Arial"/>
              <a:ea typeface="Arial"/>
              <a:cs typeface="Arial"/>
              <a:sym typeface="Arial"/>
            </a:endParaRPr>
          </a:p>
        </p:txBody>
      </p:sp>
      <p:sp>
        <p:nvSpPr>
          <p:cNvPr id="874" name="Google Shape;874;gcf6e096de9_1_0"/>
          <p:cNvSpPr/>
          <p:nvPr/>
        </p:nvSpPr>
        <p:spPr>
          <a:xfrm>
            <a:off x="7310413" y="1252728"/>
            <a:ext cx="2132700" cy="53874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5" name="Google Shape;875;gcf6e096de9_1_0"/>
          <p:cNvPicPr preferRelativeResize="0"/>
          <p:nvPr/>
        </p:nvPicPr>
        <p:blipFill rotWithShape="1">
          <a:blip r:embed="rId5">
            <a:alphaModFix/>
          </a:blip>
          <a:srcRect/>
          <a:stretch/>
        </p:blipFill>
        <p:spPr>
          <a:xfrm>
            <a:off x="7782775" y="641238"/>
            <a:ext cx="1243930" cy="1243950"/>
          </a:xfrm>
          <a:prstGeom prst="rect">
            <a:avLst/>
          </a:prstGeom>
          <a:noFill/>
          <a:ln>
            <a:noFill/>
          </a:ln>
          <a:effectLst>
            <a:outerShdw blurRad="57150" dist="19050" dir="5400000" algn="bl" rotWithShape="0">
              <a:srgbClr val="71A3EC">
                <a:alpha val="49411"/>
              </a:srgbClr>
            </a:outerShdw>
          </a:effectLst>
        </p:spPr>
      </p:pic>
      <p:sp>
        <p:nvSpPr>
          <p:cNvPr id="876" name="Google Shape;876;gcf6e096de9_1_0"/>
          <p:cNvSpPr/>
          <p:nvPr/>
        </p:nvSpPr>
        <p:spPr>
          <a:xfrm>
            <a:off x="7446481" y="1935788"/>
            <a:ext cx="1876500" cy="1031400"/>
          </a:xfrm>
          <a:prstGeom prst="roundRect">
            <a:avLst>
              <a:gd name="adj" fmla="val 16667"/>
            </a:avLst>
          </a:prstGeom>
          <a:solidFill>
            <a:srgbClr val="11ABBC">
              <a:alpha val="7568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Yes. For healthcare teams, manages Patient healthcare  team’s administrative tasks in one place</a:t>
            </a:r>
            <a:endParaRPr sz="1400" b="0" i="0" u="none" strike="noStrike" cap="none">
              <a:solidFill>
                <a:schemeClr val="lt1"/>
              </a:solidFill>
              <a:latin typeface="Arial"/>
              <a:ea typeface="Arial"/>
              <a:cs typeface="Arial"/>
              <a:sym typeface="Arial"/>
            </a:endParaRPr>
          </a:p>
        </p:txBody>
      </p:sp>
      <p:sp>
        <p:nvSpPr>
          <p:cNvPr id="877" name="Google Shape;877;gcf6e096de9_1_0"/>
          <p:cNvSpPr/>
          <p:nvPr/>
        </p:nvSpPr>
        <p:spPr>
          <a:xfrm>
            <a:off x="7463425" y="3206913"/>
            <a:ext cx="1876500" cy="8619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Limited. Mostly functions as a collaborative “to-do” list for healthcare teams</a:t>
            </a:r>
            <a:endParaRPr sz="1400" b="0" i="0" u="none" strike="noStrike" cap="none">
              <a:solidFill>
                <a:schemeClr val="lt1"/>
              </a:solidFill>
              <a:latin typeface="Arial"/>
              <a:ea typeface="Arial"/>
              <a:cs typeface="Arial"/>
              <a:sym typeface="Arial"/>
            </a:endParaRPr>
          </a:p>
        </p:txBody>
      </p:sp>
      <p:sp>
        <p:nvSpPr>
          <p:cNvPr id="878" name="Google Shape;878;gcf6e096de9_1_0"/>
          <p:cNvSpPr/>
          <p:nvPr/>
        </p:nvSpPr>
        <p:spPr>
          <a:xfrm>
            <a:off x="7432750" y="4381874"/>
            <a:ext cx="1876500" cy="10905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Limited. Separate solution,does not integrate with request approval workflows for local healthcare systems</a:t>
            </a:r>
            <a:endParaRPr sz="1400" b="0" i="0" u="none" strike="noStrike" cap="none">
              <a:solidFill>
                <a:schemeClr val="lt1"/>
              </a:solidFill>
              <a:latin typeface="Arial"/>
              <a:ea typeface="Arial"/>
              <a:cs typeface="Arial"/>
              <a:sym typeface="Arial"/>
            </a:endParaRPr>
          </a:p>
        </p:txBody>
      </p:sp>
      <p:sp>
        <p:nvSpPr>
          <p:cNvPr id="879" name="Google Shape;879;gcf6e096de9_1_0"/>
          <p:cNvSpPr/>
          <p:nvPr/>
        </p:nvSpPr>
        <p:spPr>
          <a:xfrm>
            <a:off x="4917563" y="1254313"/>
            <a:ext cx="2208600" cy="53874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0" name="Google Shape;880;gcf6e096de9_1_0"/>
          <p:cNvPicPr preferRelativeResize="0"/>
          <p:nvPr/>
        </p:nvPicPr>
        <p:blipFill rotWithShape="1">
          <a:blip r:embed="rId6">
            <a:alphaModFix/>
          </a:blip>
          <a:srcRect/>
          <a:stretch/>
        </p:blipFill>
        <p:spPr>
          <a:xfrm>
            <a:off x="5456762" y="639926"/>
            <a:ext cx="1187999" cy="1187973"/>
          </a:xfrm>
          <a:prstGeom prst="rect">
            <a:avLst/>
          </a:prstGeom>
          <a:noFill/>
          <a:ln>
            <a:noFill/>
          </a:ln>
          <a:effectLst>
            <a:outerShdw blurRad="57150" dist="19050" dir="5400000" algn="bl" rotWithShape="0">
              <a:srgbClr val="71A3EC">
                <a:alpha val="49411"/>
              </a:srgbClr>
            </a:outerShdw>
          </a:effectLst>
        </p:spPr>
      </p:pic>
      <p:sp>
        <p:nvSpPr>
          <p:cNvPr id="881" name="Google Shape;881;gcf6e096de9_1_0"/>
          <p:cNvSpPr/>
          <p:nvPr/>
        </p:nvSpPr>
        <p:spPr>
          <a:xfrm>
            <a:off x="5076488" y="1937100"/>
            <a:ext cx="1876500" cy="1031400"/>
          </a:xfrm>
          <a:prstGeom prst="roundRect">
            <a:avLst>
              <a:gd name="adj" fmla="val 16667"/>
            </a:avLst>
          </a:prstGeom>
          <a:solidFill>
            <a:srgbClr val="11ABBC">
              <a:alpha val="7568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Yes. Platform that </a:t>
            </a:r>
            <a:r>
              <a:rPr lang="en-US" sz="1200" b="0" i="0" u="none" strike="noStrike" cap="none">
                <a:solidFill>
                  <a:schemeClr val="lt1"/>
                </a:solidFill>
                <a:latin typeface="Calibri"/>
                <a:ea typeface="Calibri"/>
                <a:cs typeface="Calibri"/>
                <a:sym typeface="Calibri"/>
              </a:rPr>
              <a:t>connects internal and external teams, patients, systems, and insights</a:t>
            </a:r>
            <a:r>
              <a:rPr lang="en-US" sz="1200" b="0" i="0" u="none" strike="noStrike" cap="none">
                <a:solidFill>
                  <a:srgbClr val="35333C"/>
                </a:solidFill>
                <a:latin typeface="Calibri"/>
                <a:ea typeface="Calibri"/>
                <a:cs typeface="Calibri"/>
                <a:sym typeface="Calibri"/>
              </a:rPr>
              <a:t> </a:t>
            </a:r>
            <a:endParaRPr sz="1400" b="0" i="0" u="none" strike="noStrike" cap="none">
              <a:solidFill>
                <a:schemeClr val="lt1"/>
              </a:solidFill>
              <a:latin typeface="Arial"/>
              <a:ea typeface="Arial"/>
              <a:cs typeface="Arial"/>
              <a:sym typeface="Arial"/>
            </a:endParaRPr>
          </a:p>
        </p:txBody>
      </p:sp>
      <p:sp>
        <p:nvSpPr>
          <p:cNvPr id="882" name="Google Shape;882;gcf6e096de9_1_0"/>
          <p:cNvSpPr/>
          <p:nvPr/>
        </p:nvSpPr>
        <p:spPr>
          <a:xfrm>
            <a:off x="5084963" y="3180725"/>
            <a:ext cx="1876500" cy="10314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Limited. Offers a wide range of functions, but does not specifically address internal collaboration</a:t>
            </a:r>
            <a:endParaRPr sz="1400" b="0" i="0" u="none" strike="noStrike" cap="none">
              <a:solidFill>
                <a:schemeClr val="lt1"/>
              </a:solidFill>
              <a:latin typeface="Arial"/>
              <a:ea typeface="Arial"/>
              <a:cs typeface="Arial"/>
              <a:sym typeface="Arial"/>
            </a:endParaRPr>
          </a:p>
        </p:txBody>
      </p:sp>
      <p:sp>
        <p:nvSpPr>
          <p:cNvPr id="883" name="Google Shape;883;gcf6e096de9_1_0"/>
          <p:cNvSpPr/>
          <p:nvPr/>
        </p:nvSpPr>
        <p:spPr>
          <a:xfrm>
            <a:off x="5051951" y="4420825"/>
            <a:ext cx="1876500" cy="9081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Limited. Manual requesting through text-app  </a:t>
            </a:r>
            <a:endParaRPr sz="1100" b="0" i="0" u="none" strike="noStrike" cap="none">
              <a:solidFill>
                <a:schemeClr val="lt1"/>
              </a:solidFill>
              <a:latin typeface="Karla"/>
              <a:ea typeface="Karla"/>
              <a:cs typeface="Karla"/>
              <a:sym typeface="Karla"/>
            </a:endParaRPr>
          </a:p>
        </p:txBody>
      </p:sp>
      <p:sp>
        <p:nvSpPr>
          <p:cNvPr id="884" name="Google Shape;884;gcf6e096de9_1_0"/>
          <p:cNvSpPr/>
          <p:nvPr/>
        </p:nvSpPr>
        <p:spPr>
          <a:xfrm>
            <a:off x="9937625" y="1915850"/>
            <a:ext cx="1759500" cy="1031400"/>
          </a:xfrm>
          <a:prstGeom prst="roundRect">
            <a:avLst>
              <a:gd name="adj" fmla="val 16667"/>
            </a:avLst>
          </a:prstGeom>
          <a:solidFill>
            <a:srgbClr val="11ABBC">
              <a:alpha val="7568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Yes. Internal stakeholders are able to communicate easily and stay updated on  key patient updates </a:t>
            </a:r>
            <a:endParaRPr sz="1400" b="0" i="0" u="none" strike="noStrike" cap="none">
              <a:solidFill>
                <a:schemeClr val="lt1"/>
              </a:solidFill>
              <a:latin typeface="Arial"/>
              <a:ea typeface="Arial"/>
              <a:cs typeface="Arial"/>
              <a:sym typeface="Arial"/>
            </a:endParaRPr>
          </a:p>
        </p:txBody>
      </p:sp>
      <p:sp>
        <p:nvSpPr>
          <p:cNvPr id="885" name="Google Shape;885;gcf6e096de9_1_0"/>
          <p:cNvSpPr/>
          <p:nvPr/>
        </p:nvSpPr>
        <p:spPr>
          <a:xfrm>
            <a:off x="9945800" y="3081875"/>
            <a:ext cx="1759500" cy="1188000"/>
          </a:xfrm>
          <a:prstGeom prst="roundRect">
            <a:avLst>
              <a:gd name="adj" fmla="val 16667"/>
            </a:avLst>
          </a:prstGeom>
          <a:solidFill>
            <a:srgbClr val="11ABBC">
              <a:alpha val="7568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Yes. Create, view and manage personal tasks across teams and staff departments  that integrates with existing workflows</a:t>
            </a:r>
            <a:endParaRPr sz="1400" b="0" i="0" u="none" strike="noStrike" cap="none">
              <a:solidFill>
                <a:schemeClr val="lt1"/>
              </a:solidFill>
              <a:latin typeface="Arial"/>
              <a:ea typeface="Arial"/>
              <a:cs typeface="Arial"/>
              <a:sym typeface="Arial"/>
            </a:endParaRPr>
          </a:p>
        </p:txBody>
      </p:sp>
      <p:sp>
        <p:nvSpPr>
          <p:cNvPr id="886" name="Google Shape;886;gcf6e096de9_1_0"/>
          <p:cNvSpPr/>
          <p:nvPr/>
        </p:nvSpPr>
        <p:spPr>
          <a:xfrm>
            <a:off x="9945800" y="4486350"/>
            <a:ext cx="1759500" cy="909900"/>
          </a:xfrm>
          <a:prstGeom prst="roundRect">
            <a:avLst>
              <a:gd name="adj" fmla="val 16667"/>
            </a:avLst>
          </a:prstGeom>
          <a:solidFill>
            <a:srgbClr val="11ABBC">
              <a:alpha val="7568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Yes, facilitates request approval between doctors, nurses and house officers</a:t>
            </a:r>
            <a:endParaRPr sz="1400" b="0" i="0" u="none" strike="noStrike" cap="none">
              <a:solidFill>
                <a:schemeClr val="lt1"/>
              </a:solidFill>
              <a:latin typeface="Karla"/>
              <a:ea typeface="Karla"/>
              <a:cs typeface="Karla"/>
              <a:sym typeface="Karla"/>
            </a:endParaRPr>
          </a:p>
        </p:txBody>
      </p:sp>
      <p:pic>
        <p:nvPicPr>
          <p:cNvPr id="887" name="Google Shape;887;gcf6e096de9_1_0"/>
          <p:cNvPicPr preferRelativeResize="0"/>
          <p:nvPr/>
        </p:nvPicPr>
        <p:blipFill rotWithShape="1">
          <a:blip r:embed="rId7">
            <a:alphaModFix/>
          </a:blip>
          <a:srcRect/>
          <a:stretch/>
        </p:blipFill>
        <p:spPr>
          <a:xfrm>
            <a:off x="218950" y="2154931"/>
            <a:ext cx="697800" cy="697800"/>
          </a:xfrm>
          <a:prstGeom prst="rect">
            <a:avLst/>
          </a:prstGeom>
          <a:noFill/>
          <a:ln>
            <a:noFill/>
          </a:ln>
        </p:spPr>
      </p:pic>
      <p:pic>
        <p:nvPicPr>
          <p:cNvPr id="888" name="Google Shape;888;gcf6e096de9_1_0"/>
          <p:cNvPicPr preferRelativeResize="0"/>
          <p:nvPr/>
        </p:nvPicPr>
        <p:blipFill rotWithShape="1">
          <a:blip r:embed="rId8">
            <a:alphaModFix/>
          </a:blip>
          <a:srcRect/>
          <a:stretch/>
        </p:blipFill>
        <p:spPr>
          <a:xfrm>
            <a:off x="218950" y="4444648"/>
            <a:ext cx="697800" cy="697800"/>
          </a:xfrm>
          <a:prstGeom prst="rect">
            <a:avLst/>
          </a:prstGeom>
          <a:noFill/>
          <a:ln>
            <a:noFill/>
          </a:ln>
        </p:spPr>
      </p:pic>
      <p:pic>
        <p:nvPicPr>
          <p:cNvPr id="889" name="Google Shape;889;gcf6e096de9_1_0"/>
          <p:cNvPicPr preferRelativeResize="0"/>
          <p:nvPr/>
        </p:nvPicPr>
        <p:blipFill rotWithShape="1">
          <a:blip r:embed="rId9">
            <a:alphaModFix/>
          </a:blip>
          <a:srcRect/>
          <a:stretch/>
        </p:blipFill>
        <p:spPr>
          <a:xfrm>
            <a:off x="224800" y="3348400"/>
            <a:ext cx="697800" cy="697800"/>
          </a:xfrm>
          <a:prstGeom prst="rect">
            <a:avLst/>
          </a:prstGeom>
          <a:noFill/>
          <a:ln>
            <a:noFill/>
          </a:ln>
        </p:spPr>
      </p:pic>
      <p:sp>
        <p:nvSpPr>
          <p:cNvPr id="890" name="Google Shape;890;gcf6e096de9_1_0"/>
          <p:cNvSpPr txBox="1"/>
          <p:nvPr/>
        </p:nvSpPr>
        <p:spPr>
          <a:xfrm>
            <a:off x="791400" y="5472450"/>
            <a:ext cx="18927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Karla"/>
                <a:ea typeface="Karla"/>
                <a:cs typeface="Karla"/>
                <a:sym typeface="Karla"/>
              </a:rPr>
              <a:t>JTBD #4 (Enterprise): Get visibility and data on the healthcare workers' day to day tasks</a:t>
            </a:r>
            <a:endParaRPr sz="1100" b="1" i="0" u="none" strike="noStrike" cap="none">
              <a:solidFill>
                <a:schemeClr val="lt1"/>
              </a:solidFill>
              <a:latin typeface="Karla"/>
              <a:ea typeface="Karla"/>
              <a:cs typeface="Karla"/>
              <a:sym typeface="Karla"/>
            </a:endParaRPr>
          </a:p>
        </p:txBody>
      </p:sp>
      <p:pic>
        <p:nvPicPr>
          <p:cNvPr id="891" name="Google Shape;891;gcf6e096de9_1_0"/>
          <p:cNvPicPr preferRelativeResize="0"/>
          <p:nvPr/>
        </p:nvPicPr>
        <p:blipFill rotWithShape="1">
          <a:blip r:embed="rId10">
            <a:alphaModFix/>
          </a:blip>
          <a:srcRect/>
          <a:stretch/>
        </p:blipFill>
        <p:spPr>
          <a:xfrm>
            <a:off x="194700" y="5574800"/>
            <a:ext cx="605599" cy="605599"/>
          </a:xfrm>
          <a:prstGeom prst="rect">
            <a:avLst/>
          </a:prstGeom>
          <a:noFill/>
          <a:ln>
            <a:noFill/>
          </a:ln>
        </p:spPr>
      </p:pic>
      <p:pic>
        <p:nvPicPr>
          <p:cNvPr id="892" name="Google Shape;892;gcf6e096de9_1_0"/>
          <p:cNvPicPr preferRelativeResize="0"/>
          <p:nvPr/>
        </p:nvPicPr>
        <p:blipFill rotWithShape="1">
          <a:blip r:embed="rId11">
            <a:alphaModFix/>
          </a:blip>
          <a:srcRect/>
          <a:stretch/>
        </p:blipFill>
        <p:spPr>
          <a:xfrm>
            <a:off x="11417950" y="128600"/>
            <a:ext cx="605600" cy="605600"/>
          </a:xfrm>
          <a:prstGeom prst="rect">
            <a:avLst/>
          </a:prstGeom>
          <a:noFill/>
          <a:ln>
            <a:noFill/>
          </a:ln>
        </p:spPr>
      </p:pic>
      <p:sp>
        <p:nvSpPr>
          <p:cNvPr id="893" name="Google Shape;893;gcf6e096de9_1_0"/>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894" name="Google Shape;894;gcf6e096de9_1_0"/>
          <p:cNvSpPr/>
          <p:nvPr/>
        </p:nvSpPr>
        <p:spPr>
          <a:xfrm>
            <a:off x="9945800" y="5567425"/>
            <a:ext cx="1759500" cy="1031400"/>
          </a:xfrm>
          <a:prstGeom prst="roundRect">
            <a:avLst>
              <a:gd name="adj" fmla="val 16667"/>
            </a:avLst>
          </a:prstGeom>
          <a:solidFill>
            <a:srgbClr val="11ABBC">
              <a:alpha val="7568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Yes. Macro  and micro  level data analysis of day-to-day tasks and overall enterprise system</a:t>
            </a:r>
            <a:endParaRPr sz="1300" b="0" i="0" u="none" strike="noStrike" cap="none">
              <a:solidFill>
                <a:schemeClr val="lt1"/>
              </a:solidFill>
              <a:latin typeface="Karla"/>
              <a:ea typeface="Karla"/>
              <a:cs typeface="Karla"/>
              <a:sym typeface="Karla"/>
            </a:endParaRPr>
          </a:p>
        </p:txBody>
      </p:sp>
      <p:sp>
        <p:nvSpPr>
          <p:cNvPr id="895" name="Google Shape;895;gcf6e096de9_1_0"/>
          <p:cNvSpPr/>
          <p:nvPr/>
        </p:nvSpPr>
        <p:spPr>
          <a:xfrm>
            <a:off x="7493550" y="5631175"/>
            <a:ext cx="1759500" cy="4002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Nil</a:t>
            </a:r>
            <a:endParaRPr sz="1400" b="0" i="0" u="none" strike="noStrike" cap="none">
              <a:solidFill>
                <a:schemeClr val="lt1"/>
              </a:solidFill>
              <a:latin typeface="Arial"/>
              <a:ea typeface="Arial"/>
              <a:cs typeface="Arial"/>
              <a:sym typeface="Arial"/>
            </a:endParaRPr>
          </a:p>
        </p:txBody>
      </p:sp>
      <p:sp>
        <p:nvSpPr>
          <p:cNvPr id="896" name="Google Shape;896;gcf6e096de9_1_0"/>
          <p:cNvSpPr/>
          <p:nvPr/>
        </p:nvSpPr>
        <p:spPr>
          <a:xfrm>
            <a:off x="5142125" y="5631175"/>
            <a:ext cx="1759500" cy="5493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Limited. No visibility of day-to-day tasks </a:t>
            </a:r>
            <a:endParaRPr sz="1400" b="0" i="0" u="none" strike="noStrike" cap="none">
              <a:solidFill>
                <a:schemeClr val="lt1"/>
              </a:solidFill>
              <a:latin typeface="Arial"/>
              <a:ea typeface="Arial"/>
              <a:cs typeface="Arial"/>
              <a:sym typeface="Arial"/>
            </a:endParaRPr>
          </a:p>
        </p:txBody>
      </p:sp>
      <p:sp>
        <p:nvSpPr>
          <p:cNvPr id="897" name="Google Shape;897;gcf6e096de9_1_0"/>
          <p:cNvSpPr/>
          <p:nvPr/>
        </p:nvSpPr>
        <p:spPr>
          <a:xfrm>
            <a:off x="2790700" y="5617950"/>
            <a:ext cx="1759500" cy="4002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Nil</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gcd29693e22_1_35"/>
          <p:cNvSpPr/>
          <p:nvPr/>
        </p:nvSpPr>
        <p:spPr>
          <a:xfrm>
            <a:off x="669452" y="5488424"/>
            <a:ext cx="11316300" cy="7914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gcd29693e22_1_35"/>
          <p:cNvSpPr/>
          <p:nvPr/>
        </p:nvSpPr>
        <p:spPr>
          <a:xfrm>
            <a:off x="669452" y="4476599"/>
            <a:ext cx="11316300" cy="7914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gcd29693e22_1_35"/>
          <p:cNvSpPr/>
          <p:nvPr/>
        </p:nvSpPr>
        <p:spPr>
          <a:xfrm>
            <a:off x="614625" y="3610975"/>
            <a:ext cx="11349300" cy="6978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gcd29693e22_1_35"/>
          <p:cNvSpPr/>
          <p:nvPr/>
        </p:nvSpPr>
        <p:spPr>
          <a:xfrm>
            <a:off x="614625" y="2860650"/>
            <a:ext cx="11316300" cy="6057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gcd29693e22_1_35"/>
          <p:cNvSpPr/>
          <p:nvPr/>
        </p:nvSpPr>
        <p:spPr>
          <a:xfrm>
            <a:off x="614625" y="2164750"/>
            <a:ext cx="11297100" cy="486300"/>
          </a:xfrm>
          <a:prstGeom prst="rect">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gcd29693e22_1_35"/>
          <p:cNvSpPr/>
          <p:nvPr/>
        </p:nvSpPr>
        <p:spPr>
          <a:xfrm>
            <a:off x="9763200" y="1508412"/>
            <a:ext cx="2132700" cy="4949400"/>
          </a:xfrm>
          <a:prstGeom prst="roundRect">
            <a:avLst>
              <a:gd name="adj" fmla="val 16667"/>
            </a:avLst>
          </a:prstGeom>
          <a:solidFill>
            <a:schemeClr val="lt1"/>
          </a:solidFill>
          <a:ln w="19050" cap="flat" cmpd="sng">
            <a:solidFill>
              <a:srgbClr val="71A3EC"/>
            </a:solidFill>
            <a:prstDash val="dot"/>
            <a:round/>
            <a:headEnd type="none" w="sm" len="sm"/>
            <a:tailEnd type="none" w="sm" len="sm"/>
          </a:ln>
          <a:effectLst>
            <a:outerShdw blurRad="57150" dist="57150" dir="2820000" algn="bl" rotWithShape="0">
              <a:srgbClr val="ACCBF9">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gcd29693e22_1_35"/>
          <p:cNvSpPr/>
          <p:nvPr/>
        </p:nvSpPr>
        <p:spPr>
          <a:xfrm>
            <a:off x="2702600" y="1508412"/>
            <a:ext cx="2132700" cy="49494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gcd29693e22_1_35"/>
          <p:cNvSpPr txBox="1"/>
          <p:nvPr/>
        </p:nvSpPr>
        <p:spPr>
          <a:xfrm>
            <a:off x="534450" y="375650"/>
            <a:ext cx="4837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JTBD COMPETITIVE DIFFERENTIATION -</a:t>
            </a:r>
            <a:r>
              <a:rPr lang="en-US" sz="1400" b="1" i="0" u="none" strike="noStrike" cap="none">
                <a:solidFill>
                  <a:srgbClr val="2A569F"/>
                </a:solidFill>
                <a:latin typeface="Nunito"/>
                <a:ea typeface="Nunito"/>
                <a:cs typeface="Nunito"/>
                <a:sym typeface="Nunito"/>
              </a:rPr>
              <a:t> POSITIONING</a:t>
            </a:r>
            <a:endParaRPr sz="1400" b="1" i="0" u="none" strike="noStrike" cap="none">
              <a:solidFill>
                <a:srgbClr val="2A569F"/>
              </a:solidFill>
              <a:latin typeface="Nunito"/>
              <a:ea typeface="Nunito"/>
              <a:cs typeface="Nunito"/>
              <a:sym typeface="Nunito"/>
            </a:endParaRPr>
          </a:p>
        </p:txBody>
      </p:sp>
      <p:sp>
        <p:nvSpPr>
          <p:cNvPr id="911" name="Google Shape;911;gcd29693e22_1_35"/>
          <p:cNvSpPr txBox="1"/>
          <p:nvPr/>
        </p:nvSpPr>
        <p:spPr>
          <a:xfrm>
            <a:off x="990875" y="2230900"/>
            <a:ext cx="1490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Karla"/>
                <a:ea typeface="Karla"/>
                <a:cs typeface="Karla"/>
                <a:sym typeface="Karla"/>
              </a:rPr>
              <a:t>Core Product</a:t>
            </a:r>
            <a:endParaRPr sz="1100" b="1" i="0" u="none" strike="noStrike" cap="none">
              <a:solidFill>
                <a:srgbClr val="1155CC"/>
              </a:solidFill>
              <a:latin typeface="Karla"/>
              <a:ea typeface="Karla"/>
              <a:cs typeface="Karla"/>
              <a:sym typeface="Karla"/>
            </a:endParaRPr>
          </a:p>
        </p:txBody>
      </p:sp>
      <p:pic>
        <p:nvPicPr>
          <p:cNvPr id="912" name="Google Shape;912;gcd29693e22_1_35"/>
          <p:cNvPicPr preferRelativeResize="0"/>
          <p:nvPr/>
        </p:nvPicPr>
        <p:blipFill rotWithShape="1">
          <a:blip r:embed="rId3">
            <a:alphaModFix/>
          </a:blip>
          <a:srcRect/>
          <a:stretch/>
        </p:blipFill>
        <p:spPr>
          <a:xfrm>
            <a:off x="3157100" y="872326"/>
            <a:ext cx="1187999" cy="1187999"/>
          </a:xfrm>
          <a:prstGeom prst="rect">
            <a:avLst/>
          </a:prstGeom>
          <a:noFill/>
          <a:ln>
            <a:noFill/>
          </a:ln>
          <a:effectLst>
            <a:outerShdw blurRad="57150" dist="19050" dir="5400000" algn="bl" rotWithShape="0">
              <a:srgbClr val="71A3EC">
                <a:alpha val="49411"/>
              </a:srgbClr>
            </a:outerShdw>
          </a:effectLst>
        </p:spPr>
      </p:pic>
      <p:pic>
        <p:nvPicPr>
          <p:cNvPr id="913" name="Google Shape;913;gcd29693e22_1_35"/>
          <p:cNvPicPr preferRelativeResize="0"/>
          <p:nvPr/>
        </p:nvPicPr>
        <p:blipFill rotWithShape="1">
          <a:blip r:embed="rId4">
            <a:alphaModFix/>
          </a:blip>
          <a:srcRect/>
          <a:stretch/>
        </p:blipFill>
        <p:spPr>
          <a:xfrm>
            <a:off x="10181112" y="796113"/>
            <a:ext cx="1340426" cy="1340426"/>
          </a:xfrm>
          <a:prstGeom prst="rect">
            <a:avLst/>
          </a:prstGeom>
          <a:noFill/>
          <a:ln>
            <a:noFill/>
          </a:ln>
          <a:effectLst>
            <a:outerShdw blurRad="57150" dist="19050" dir="5400000" algn="bl" rotWithShape="0">
              <a:srgbClr val="71A3EC">
                <a:alpha val="49411"/>
              </a:srgbClr>
            </a:outerShdw>
          </a:effectLst>
        </p:spPr>
      </p:pic>
      <p:sp>
        <p:nvSpPr>
          <p:cNvPr id="914" name="Google Shape;914;gcd29693e22_1_35"/>
          <p:cNvSpPr/>
          <p:nvPr/>
        </p:nvSpPr>
        <p:spPr>
          <a:xfrm>
            <a:off x="9989275" y="2130825"/>
            <a:ext cx="1759500" cy="6978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00" b="0" i="0" u="none" strike="noStrike" cap="none">
                <a:solidFill>
                  <a:schemeClr val="lt1"/>
                </a:solidFill>
                <a:latin typeface="Karla"/>
                <a:ea typeface="Karla"/>
                <a:cs typeface="Karla"/>
                <a:sym typeface="Karla"/>
              </a:rPr>
              <a:t>Internal healthcare collaboration tool for medical teams</a:t>
            </a:r>
            <a:endParaRPr sz="1000" b="0" i="0" u="none" strike="noStrike" cap="none">
              <a:solidFill>
                <a:schemeClr val="lt1"/>
              </a:solidFill>
              <a:latin typeface="Karla"/>
              <a:ea typeface="Karla"/>
              <a:cs typeface="Karla"/>
              <a:sym typeface="Karla"/>
            </a:endParaRPr>
          </a:p>
        </p:txBody>
      </p:sp>
      <p:sp>
        <p:nvSpPr>
          <p:cNvPr id="915" name="Google Shape;915;gcd29693e22_1_35"/>
          <p:cNvSpPr/>
          <p:nvPr/>
        </p:nvSpPr>
        <p:spPr>
          <a:xfrm>
            <a:off x="2867800" y="3562900"/>
            <a:ext cx="1759500" cy="6927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No. Does not cater to Doctors</a:t>
            </a:r>
            <a:endParaRPr sz="1400" b="0" i="0" u="none" strike="noStrike" cap="none">
              <a:solidFill>
                <a:schemeClr val="lt1"/>
              </a:solidFill>
              <a:latin typeface="Arial"/>
              <a:ea typeface="Arial"/>
              <a:cs typeface="Arial"/>
              <a:sym typeface="Arial"/>
            </a:endParaRPr>
          </a:p>
        </p:txBody>
      </p:sp>
      <p:sp>
        <p:nvSpPr>
          <p:cNvPr id="916" name="Google Shape;916;gcd29693e22_1_35"/>
          <p:cNvSpPr/>
          <p:nvPr/>
        </p:nvSpPr>
        <p:spPr>
          <a:xfrm>
            <a:off x="2865850" y="4392900"/>
            <a:ext cx="1759500" cy="9081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No.Only addresses front-desk visibility</a:t>
            </a:r>
            <a:endParaRPr sz="1400" b="0" i="0" u="none" strike="noStrike" cap="none">
              <a:solidFill>
                <a:schemeClr val="lt1"/>
              </a:solidFill>
              <a:latin typeface="Arial"/>
              <a:ea typeface="Arial"/>
              <a:cs typeface="Arial"/>
              <a:sym typeface="Arial"/>
            </a:endParaRPr>
          </a:p>
        </p:txBody>
      </p:sp>
      <p:sp>
        <p:nvSpPr>
          <p:cNvPr id="917" name="Google Shape;917;gcd29693e22_1_35"/>
          <p:cNvSpPr/>
          <p:nvPr/>
        </p:nvSpPr>
        <p:spPr>
          <a:xfrm>
            <a:off x="7412388" y="1505151"/>
            <a:ext cx="2132700" cy="49494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18" name="Google Shape;918;gcd29693e22_1_35"/>
          <p:cNvPicPr preferRelativeResize="0"/>
          <p:nvPr/>
        </p:nvPicPr>
        <p:blipFill rotWithShape="1">
          <a:blip r:embed="rId5">
            <a:alphaModFix/>
          </a:blip>
          <a:srcRect/>
          <a:stretch/>
        </p:blipFill>
        <p:spPr>
          <a:xfrm>
            <a:off x="7884750" y="893663"/>
            <a:ext cx="1243930" cy="1243950"/>
          </a:xfrm>
          <a:prstGeom prst="rect">
            <a:avLst/>
          </a:prstGeom>
          <a:noFill/>
          <a:ln>
            <a:noFill/>
          </a:ln>
          <a:effectLst>
            <a:outerShdw blurRad="57150" dist="19050" dir="5400000" algn="bl" rotWithShape="0">
              <a:srgbClr val="71A3EC">
                <a:alpha val="49411"/>
              </a:srgbClr>
            </a:outerShdw>
          </a:effectLst>
        </p:spPr>
      </p:pic>
      <p:sp>
        <p:nvSpPr>
          <p:cNvPr id="919" name="Google Shape;919;gcd29693e22_1_35"/>
          <p:cNvSpPr/>
          <p:nvPr/>
        </p:nvSpPr>
        <p:spPr>
          <a:xfrm>
            <a:off x="7575525" y="4405700"/>
            <a:ext cx="1759500" cy="9786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100" b="0" i="0" u="none" strike="noStrike" cap="none">
                <a:solidFill>
                  <a:schemeClr val="lt1"/>
                </a:solidFill>
                <a:latin typeface="Karla"/>
                <a:ea typeface="Karla"/>
                <a:cs typeface="Karla"/>
                <a:sym typeface="Karla"/>
              </a:rPr>
              <a:t>Largely “microscale within teams,” does not facilitate macro collaboration across stakeholders</a:t>
            </a:r>
            <a:endParaRPr sz="1300" b="0" i="0" u="none" strike="noStrike" cap="none">
              <a:solidFill>
                <a:schemeClr val="lt1"/>
              </a:solidFill>
              <a:latin typeface="Arial"/>
              <a:ea typeface="Arial"/>
              <a:cs typeface="Arial"/>
              <a:sym typeface="Arial"/>
            </a:endParaRPr>
          </a:p>
        </p:txBody>
      </p:sp>
      <p:sp>
        <p:nvSpPr>
          <p:cNvPr id="920" name="Google Shape;920;gcd29693e22_1_35"/>
          <p:cNvSpPr/>
          <p:nvPr/>
        </p:nvSpPr>
        <p:spPr>
          <a:xfrm>
            <a:off x="5019538" y="1506608"/>
            <a:ext cx="2208600" cy="4949400"/>
          </a:xfrm>
          <a:prstGeom prst="roundRect">
            <a:avLst>
              <a:gd name="adj" fmla="val 16667"/>
            </a:avLst>
          </a:prstGeom>
          <a:solidFill>
            <a:srgbClr val="E9F6FF"/>
          </a:solidFill>
          <a:ln w="19050" cap="flat" cmpd="sng">
            <a:solidFill>
              <a:srgbClr val="71A3EC"/>
            </a:solidFill>
            <a:prstDash val="dot"/>
            <a:round/>
            <a:headEnd type="none" w="sm" len="sm"/>
            <a:tailEnd type="none" w="sm" len="sm"/>
          </a:ln>
          <a:effectLst>
            <a:outerShdw blurRad="57150" dist="57150" dir="2820000" algn="bl" rotWithShape="0">
              <a:srgbClr val="ACCBF9">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1" name="Google Shape;921;gcd29693e22_1_35"/>
          <p:cNvPicPr preferRelativeResize="0"/>
          <p:nvPr/>
        </p:nvPicPr>
        <p:blipFill rotWithShape="1">
          <a:blip r:embed="rId6">
            <a:alphaModFix/>
          </a:blip>
          <a:srcRect/>
          <a:stretch/>
        </p:blipFill>
        <p:spPr>
          <a:xfrm>
            <a:off x="5558737" y="892351"/>
            <a:ext cx="1187999" cy="1187973"/>
          </a:xfrm>
          <a:prstGeom prst="rect">
            <a:avLst/>
          </a:prstGeom>
          <a:noFill/>
          <a:ln>
            <a:noFill/>
          </a:ln>
          <a:effectLst>
            <a:outerShdw blurRad="57150" dist="19050" dir="5400000" algn="bl" rotWithShape="0">
              <a:srgbClr val="71A3EC">
                <a:alpha val="49411"/>
              </a:srgbClr>
            </a:outerShdw>
          </a:effectLst>
        </p:spPr>
      </p:pic>
      <p:sp>
        <p:nvSpPr>
          <p:cNvPr id="922" name="Google Shape;922;gcd29693e22_1_35"/>
          <p:cNvSpPr/>
          <p:nvPr/>
        </p:nvSpPr>
        <p:spPr>
          <a:xfrm>
            <a:off x="7567450" y="3625379"/>
            <a:ext cx="1759500" cy="605700"/>
          </a:xfrm>
          <a:prstGeom prst="roundRect">
            <a:avLst>
              <a:gd name="adj" fmla="val 16667"/>
            </a:avLst>
          </a:prstGeom>
          <a:solidFill>
            <a:srgbClr val="11ABBC">
              <a:alpha val="7568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Yes, within medical teams.</a:t>
            </a:r>
            <a:endParaRPr sz="1400" b="0" i="0" u="none" strike="noStrike" cap="none">
              <a:solidFill>
                <a:schemeClr val="lt1"/>
              </a:solidFill>
              <a:latin typeface="Arial"/>
              <a:ea typeface="Arial"/>
              <a:cs typeface="Arial"/>
              <a:sym typeface="Arial"/>
            </a:endParaRPr>
          </a:p>
        </p:txBody>
      </p:sp>
      <p:sp>
        <p:nvSpPr>
          <p:cNvPr id="923" name="Google Shape;923;gcd29693e22_1_35"/>
          <p:cNvSpPr/>
          <p:nvPr/>
        </p:nvSpPr>
        <p:spPr>
          <a:xfrm>
            <a:off x="5270925" y="4368450"/>
            <a:ext cx="1759500" cy="9081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No. More patient-comms  facing instead of internal patient management </a:t>
            </a:r>
            <a:endParaRPr sz="1100" b="0" i="0" u="none" strike="noStrike" cap="none">
              <a:solidFill>
                <a:schemeClr val="lt1"/>
              </a:solidFill>
              <a:latin typeface="Karla"/>
              <a:ea typeface="Karla"/>
              <a:cs typeface="Karla"/>
              <a:sym typeface="Karla"/>
            </a:endParaRPr>
          </a:p>
        </p:txBody>
      </p:sp>
      <p:sp>
        <p:nvSpPr>
          <p:cNvPr id="924" name="Google Shape;924;gcd29693e22_1_35"/>
          <p:cNvSpPr/>
          <p:nvPr/>
        </p:nvSpPr>
        <p:spPr>
          <a:xfrm>
            <a:off x="2889275" y="2156800"/>
            <a:ext cx="1759500" cy="6057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Karla"/>
                <a:ea typeface="Karla"/>
                <a:cs typeface="Karla"/>
                <a:sym typeface="Karla"/>
              </a:rPr>
              <a:t>Automate filling of manual entry tasks</a:t>
            </a:r>
            <a:endParaRPr sz="1000" b="0" i="0" u="none" strike="noStrike" cap="none">
              <a:solidFill>
                <a:schemeClr val="lt1"/>
              </a:solidFill>
              <a:latin typeface="Arial"/>
              <a:ea typeface="Arial"/>
              <a:cs typeface="Arial"/>
              <a:sym typeface="Arial"/>
            </a:endParaRPr>
          </a:p>
        </p:txBody>
      </p:sp>
      <p:sp>
        <p:nvSpPr>
          <p:cNvPr id="925" name="Google Shape;925;gcd29693e22_1_35"/>
          <p:cNvSpPr/>
          <p:nvPr/>
        </p:nvSpPr>
        <p:spPr>
          <a:xfrm>
            <a:off x="9991800" y="3616175"/>
            <a:ext cx="1759500" cy="692700"/>
          </a:xfrm>
          <a:prstGeom prst="roundRect">
            <a:avLst>
              <a:gd name="adj" fmla="val 16667"/>
            </a:avLst>
          </a:prstGeom>
          <a:solidFill>
            <a:srgbClr val="11ABBC">
              <a:alpha val="7568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Yes. Specialised healthcare worker  &amp; hospital management centric solution</a:t>
            </a:r>
            <a:endParaRPr sz="1400" b="0" i="0" u="none" strike="noStrike" cap="none">
              <a:solidFill>
                <a:schemeClr val="lt1"/>
              </a:solidFill>
              <a:latin typeface="Arial"/>
              <a:ea typeface="Arial"/>
              <a:cs typeface="Arial"/>
              <a:sym typeface="Arial"/>
            </a:endParaRPr>
          </a:p>
        </p:txBody>
      </p:sp>
      <p:sp>
        <p:nvSpPr>
          <p:cNvPr id="926" name="Google Shape;926;gcd29693e22_1_35"/>
          <p:cNvSpPr/>
          <p:nvPr/>
        </p:nvSpPr>
        <p:spPr>
          <a:xfrm>
            <a:off x="9971575" y="4368450"/>
            <a:ext cx="1759500" cy="1098000"/>
          </a:xfrm>
          <a:prstGeom prst="roundRect">
            <a:avLst>
              <a:gd name="adj" fmla="val 16667"/>
            </a:avLst>
          </a:prstGeom>
          <a:solidFill>
            <a:srgbClr val="11ABBC">
              <a:alpha val="7568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View team tasks, with seamless integration with personal workflows </a:t>
            </a:r>
            <a:endParaRPr sz="1100" b="0" i="0" u="none" strike="noStrike" cap="none">
              <a:solidFill>
                <a:schemeClr val="lt1"/>
              </a:solidFill>
              <a:latin typeface="Karla"/>
              <a:ea typeface="Karla"/>
              <a:cs typeface="Karla"/>
              <a:sym typeface="Karla"/>
            </a:endParaRPr>
          </a:p>
        </p:txBody>
      </p:sp>
      <p:sp>
        <p:nvSpPr>
          <p:cNvPr id="927" name="Google Shape;927;gcd29693e22_1_35"/>
          <p:cNvSpPr txBox="1"/>
          <p:nvPr/>
        </p:nvSpPr>
        <p:spPr>
          <a:xfrm>
            <a:off x="933575" y="2966125"/>
            <a:ext cx="1490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Karla"/>
                <a:ea typeface="Karla"/>
                <a:cs typeface="Karla"/>
                <a:sym typeface="Karla"/>
              </a:rPr>
              <a:t>Customer Target</a:t>
            </a:r>
            <a:endParaRPr sz="1100" b="1" i="0" u="none" strike="noStrike" cap="none">
              <a:solidFill>
                <a:srgbClr val="1155CC"/>
              </a:solidFill>
              <a:latin typeface="Karla"/>
              <a:ea typeface="Karla"/>
              <a:cs typeface="Karla"/>
              <a:sym typeface="Karla"/>
            </a:endParaRPr>
          </a:p>
        </p:txBody>
      </p:sp>
      <p:sp>
        <p:nvSpPr>
          <p:cNvPr id="928" name="Google Shape;928;gcd29693e22_1_35"/>
          <p:cNvSpPr txBox="1"/>
          <p:nvPr/>
        </p:nvSpPr>
        <p:spPr>
          <a:xfrm>
            <a:off x="940180" y="3648426"/>
            <a:ext cx="18420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Karla"/>
                <a:ea typeface="Karla"/>
                <a:cs typeface="Karla"/>
                <a:sym typeface="Karla"/>
              </a:rPr>
              <a:t>Gap #1: Enable macro visibility of internal day-to-day tasks </a:t>
            </a:r>
            <a:endParaRPr sz="1100" b="1" i="0" u="none" strike="noStrike" cap="none">
              <a:solidFill>
                <a:srgbClr val="1155CC"/>
              </a:solidFill>
              <a:latin typeface="Karla"/>
              <a:ea typeface="Karla"/>
              <a:cs typeface="Karla"/>
              <a:sym typeface="Karla"/>
            </a:endParaRPr>
          </a:p>
        </p:txBody>
      </p:sp>
      <p:sp>
        <p:nvSpPr>
          <p:cNvPr id="929" name="Google Shape;929;gcd29693e22_1_35"/>
          <p:cNvSpPr txBox="1"/>
          <p:nvPr/>
        </p:nvSpPr>
        <p:spPr>
          <a:xfrm>
            <a:off x="850650" y="4514250"/>
            <a:ext cx="18765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Karla"/>
                <a:ea typeface="Karla"/>
                <a:cs typeface="Karla"/>
                <a:sym typeface="Karla"/>
              </a:rPr>
              <a:t>Gap #2: Ease of collaboration in  patient management</a:t>
            </a:r>
            <a:endParaRPr sz="1100" b="1" i="0" u="none" strike="noStrike" cap="none">
              <a:solidFill>
                <a:srgbClr val="1155CC"/>
              </a:solidFill>
              <a:latin typeface="Karla"/>
              <a:ea typeface="Karla"/>
              <a:cs typeface="Karla"/>
              <a:sym typeface="Karla"/>
            </a:endParaRPr>
          </a:p>
        </p:txBody>
      </p:sp>
      <p:sp>
        <p:nvSpPr>
          <p:cNvPr id="930" name="Google Shape;930;gcd29693e22_1_35"/>
          <p:cNvSpPr txBox="1"/>
          <p:nvPr/>
        </p:nvSpPr>
        <p:spPr>
          <a:xfrm>
            <a:off x="875250" y="5531325"/>
            <a:ext cx="16749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Karla"/>
                <a:ea typeface="Karla"/>
                <a:cs typeface="Karla"/>
                <a:sym typeface="Karla"/>
              </a:rPr>
              <a:t>Gap #3:  Quick  request approval </a:t>
            </a:r>
            <a:endParaRPr sz="1100" b="1" i="0" u="none" strike="noStrike" cap="none">
              <a:solidFill>
                <a:srgbClr val="1155CC"/>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r>
              <a:rPr lang="en-US" sz="1100" b="1" i="0" u="none" strike="noStrike" cap="none">
                <a:solidFill>
                  <a:srgbClr val="1155CC"/>
                </a:solidFill>
                <a:latin typeface="Karla"/>
                <a:ea typeface="Karla"/>
                <a:cs typeface="Karla"/>
                <a:sym typeface="Karla"/>
              </a:rPr>
              <a:t> for daily operations</a:t>
            </a:r>
            <a:endParaRPr sz="1100" b="1" i="0" u="none" strike="noStrike" cap="none">
              <a:solidFill>
                <a:srgbClr val="1155CC"/>
              </a:solidFill>
              <a:latin typeface="Karla"/>
              <a:ea typeface="Karla"/>
              <a:cs typeface="Karla"/>
              <a:sym typeface="Karla"/>
            </a:endParaRPr>
          </a:p>
        </p:txBody>
      </p:sp>
      <p:sp>
        <p:nvSpPr>
          <p:cNvPr id="931" name="Google Shape;931;gcd29693e22_1_35"/>
          <p:cNvSpPr/>
          <p:nvPr/>
        </p:nvSpPr>
        <p:spPr>
          <a:xfrm>
            <a:off x="7508950" y="2097275"/>
            <a:ext cx="1876500" cy="6927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Karla"/>
                <a:ea typeface="Karla"/>
                <a:cs typeface="Karla"/>
                <a:sym typeface="Karla"/>
              </a:rPr>
              <a:t>task management platform to manage administrative and clinical tasks.</a:t>
            </a:r>
            <a:endParaRPr sz="1000" b="0" i="0" u="none" strike="noStrike" cap="none">
              <a:solidFill>
                <a:schemeClr val="lt1"/>
              </a:solidFill>
              <a:latin typeface="Karla"/>
              <a:ea typeface="Karla"/>
              <a:cs typeface="Karla"/>
              <a:sym typeface="Karla"/>
            </a:endParaRPr>
          </a:p>
        </p:txBody>
      </p:sp>
      <p:sp>
        <p:nvSpPr>
          <p:cNvPr id="932" name="Google Shape;932;gcd29693e22_1_35"/>
          <p:cNvSpPr/>
          <p:nvPr/>
        </p:nvSpPr>
        <p:spPr>
          <a:xfrm>
            <a:off x="5208725" y="2097275"/>
            <a:ext cx="1759500" cy="6927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Karla"/>
                <a:ea typeface="Karla"/>
                <a:cs typeface="Karla"/>
                <a:sym typeface="Karla"/>
              </a:rPr>
              <a:t>Communication platform that connects the entire healthcare ecosystem</a:t>
            </a:r>
            <a:r>
              <a:rPr lang="en-US" sz="1200" b="1" i="0" u="none" strike="noStrike" cap="none">
                <a:solidFill>
                  <a:srgbClr val="434343"/>
                </a:solidFill>
                <a:latin typeface="Karla"/>
                <a:ea typeface="Karla"/>
                <a:cs typeface="Karla"/>
                <a:sym typeface="Karla"/>
              </a:rPr>
              <a:t> </a:t>
            </a:r>
            <a:endParaRPr sz="12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Karla"/>
              <a:ea typeface="Karla"/>
              <a:cs typeface="Karla"/>
              <a:sym typeface="Karla"/>
            </a:endParaRPr>
          </a:p>
        </p:txBody>
      </p:sp>
      <p:sp>
        <p:nvSpPr>
          <p:cNvPr id="933" name="Google Shape;933;gcd29693e22_1_35"/>
          <p:cNvSpPr/>
          <p:nvPr/>
        </p:nvSpPr>
        <p:spPr>
          <a:xfrm>
            <a:off x="2918350" y="2875850"/>
            <a:ext cx="1674900" cy="605700"/>
          </a:xfrm>
          <a:prstGeom prst="roundRect">
            <a:avLst>
              <a:gd name="adj" fmla="val 16667"/>
            </a:avLst>
          </a:prstGeom>
          <a:solidFill>
            <a:srgbClr val="7278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Karla"/>
                <a:ea typeface="Karla"/>
                <a:cs typeface="Karla"/>
                <a:sym typeface="Karla"/>
              </a:rPr>
              <a:t>Front-desk  staff and patients</a:t>
            </a:r>
            <a:endParaRPr sz="1000" b="0" i="0" u="none" strike="noStrike" cap="none">
              <a:solidFill>
                <a:schemeClr val="lt1"/>
              </a:solidFill>
              <a:latin typeface="Arial"/>
              <a:ea typeface="Arial"/>
              <a:cs typeface="Arial"/>
              <a:sym typeface="Arial"/>
            </a:endParaRPr>
          </a:p>
        </p:txBody>
      </p:sp>
      <p:sp>
        <p:nvSpPr>
          <p:cNvPr id="934" name="Google Shape;934;gcd29693e22_1_35"/>
          <p:cNvSpPr/>
          <p:nvPr/>
        </p:nvSpPr>
        <p:spPr>
          <a:xfrm>
            <a:off x="5244100" y="2888325"/>
            <a:ext cx="1759500" cy="605700"/>
          </a:xfrm>
          <a:prstGeom prst="roundRect">
            <a:avLst>
              <a:gd name="adj" fmla="val 16667"/>
            </a:avLst>
          </a:prstGeom>
          <a:solidFill>
            <a:srgbClr val="7278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00" b="0" i="0" u="none" strike="noStrike" cap="none">
                <a:solidFill>
                  <a:schemeClr val="lt1"/>
                </a:solidFill>
                <a:latin typeface="Karla"/>
                <a:ea typeface="Karla"/>
                <a:cs typeface="Karla"/>
                <a:sym typeface="Karla"/>
              </a:rPr>
              <a:t>Patients, Healthcare  Providers (internal and external)</a:t>
            </a:r>
            <a:endParaRPr sz="800" b="0" i="0" u="none" strike="noStrike" cap="none">
              <a:solidFill>
                <a:schemeClr val="lt1"/>
              </a:solidFill>
              <a:latin typeface="Arial"/>
              <a:ea typeface="Arial"/>
              <a:cs typeface="Arial"/>
              <a:sym typeface="Arial"/>
            </a:endParaRPr>
          </a:p>
        </p:txBody>
      </p:sp>
      <p:sp>
        <p:nvSpPr>
          <p:cNvPr id="935" name="Google Shape;935;gcd29693e22_1_35"/>
          <p:cNvSpPr/>
          <p:nvPr/>
        </p:nvSpPr>
        <p:spPr>
          <a:xfrm>
            <a:off x="7571675" y="2888225"/>
            <a:ext cx="1759500" cy="605700"/>
          </a:xfrm>
          <a:prstGeom prst="roundRect">
            <a:avLst>
              <a:gd name="adj" fmla="val 16667"/>
            </a:avLst>
          </a:prstGeom>
          <a:solidFill>
            <a:srgbClr val="7278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Karla"/>
                <a:ea typeface="Karla"/>
                <a:cs typeface="Karla"/>
                <a:sym typeface="Karla"/>
              </a:rPr>
              <a:t>Hospital staff teams</a:t>
            </a:r>
            <a:endParaRPr sz="800" b="0" i="0" u="none" strike="noStrike" cap="none">
              <a:solidFill>
                <a:schemeClr val="lt1"/>
              </a:solidFill>
              <a:latin typeface="Arial"/>
              <a:ea typeface="Arial"/>
              <a:cs typeface="Arial"/>
              <a:sym typeface="Arial"/>
            </a:endParaRPr>
          </a:p>
        </p:txBody>
      </p:sp>
      <p:sp>
        <p:nvSpPr>
          <p:cNvPr id="936" name="Google Shape;936;gcd29693e22_1_35"/>
          <p:cNvSpPr/>
          <p:nvPr/>
        </p:nvSpPr>
        <p:spPr>
          <a:xfrm>
            <a:off x="9953900" y="2924950"/>
            <a:ext cx="1759500" cy="605700"/>
          </a:xfrm>
          <a:prstGeom prst="roundRect">
            <a:avLst>
              <a:gd name="adj" fmla="val 16667"/>
            </a:avLst>
          </a:prstGeom>
          <a:solidFill>
            <a:srgbClr val="7278D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lt1"/>
                </a:solidFill>
                <a:latin typeface="Karla"/>
                <a:ea typeface="Karla"/>
                <a:cs typeface="Karla"/>
                <a:sym typeface="Karla"/>
              </a:rPr>
              <a:t>Mainly Doctors and </a:t>
            </a:r>
            <a:r>
              <a:rPr lang="en-US" sz="1000" b="0" i="0" u="none" strike="noStrike" cap="none">
                <a:solidFill>
                  <a:schemeClr val="lt1"/>
                </a:solidFill>
                <a:latin typeface="Karla"/>
                <a:ea typeface="Karla"/>
                <a:cs typeface="Karla"/>
                <a:sym typeface="Karl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House</a:t>
            </a:r>
            <a:r>
              <a:rPr lang="en-US" sz="1000" b="0" i="0" u="none" strike="noStrike" cap="none">
                <a:solidFill>
                  <a:schemeClr val="lt1"/>
                </a:solidFill>
                <a:latin typeface="Karla"/>
                <a:ea typeface="Karla"/>
                <a:cs typeface="Karla"/>
                <a:sym typeface="Karla"/>
              </a:rPr>
              <a:t> Officers + Nurses</a:t>
            </a:r>
            <a:endParaRPr sz="800" b="0" i="0" u="none" strike="noStrike" cap="none">
              <a:solidFill>
                <a:schemeClr val="lt1"/>
              </a:solidFill>
              <a:latin typeface="Arial"/>
              <a:ea typeface="Arial"/>
              <a:cs typeface="Arial"/>
              <a:sym typeface="Arial"/>
            </a:endParaRPr>
          </a:p>
        </p:txBody>
      </p:sp>
      <p:sp>
        <p:nvSpPr>
          <p:cNvPr id="937" name="Google Shape;937;gcd29693e22_1_35"/>
          <p:cNvSpPr/>
          <p:nvPr/>
        </p:nvSpPr>
        <p:spPr>
          <a:xfrm>
            <a:off x="5244100" y="3590238"/>
            <a:ext cx="1759500" cy="605700"/>
          </a:xfrm>
          <a:prstGeom prst="roundRect">
            <a:avLst>
              <a:gd name="adj" fmla="val 16667"/>
            </a:avLst>
          </a:prstGeom>
          <a:solidFill>
            <a:srgbClr val="F6B26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Not exactly, generalised for all stakeholders</a:t>
            </a:r>
            <a:endParaRPr sz="1400" b="0" i="0" u="none" strike="noStrike" cap="none">
              <a:solidFill>
                <a:schemeClr val="lt1"/>
              </a:solidFill>
              <a:latin typeface="Arial"/>
              <a:ea typeface="Arial"/>
              <a:cs typeface="Arial"/>
              <a:sym typeface="Arial"/>
            </a:endParaRPr>
          </a:p>
        </p:txBody>
      </p:sp>
      <p:sp>
        <p:nvSpPr>
          <p:cNvPr id="938" name="Google Shape;938;gcd29693e22_1_35"/>
          <p:cNvSpPr/>
          <p:nvPr/>
        </p:nvSpPr>
        <p:spPr>
          <a:xfrm>
            <a:off x="2912675" y="5634525"/>
            <a:ext cx="1674900" cy="4863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Nil</a:t>
            </a:r>
            <a:endParaRPr sz="1400" b="0" i="0" u="none" strike="noStrike" cap="none">
              <a:solidFill>
                <a:schemeClr val="lt1"/>
              </a:solidFill>
              <a:latin typeface="Arial"/>
              <a:ea typeface="Arial"/>
              <a:cs typeface="Arial"/>
              <a:sym typeface="Arial"/>
            </a:endParaRPr>
          </a:p>
        </p:txBody>
      </p:sp>
      <p:sp>
        <p:nvSpPr>
          <p:cNvPr id="939" name="Google Shape;939;gcd29693e22_1_35"/>
          <p:cNvSpPr/>
          <p:nvPr/>
        </p:nvSpPr>
        <p:spPr>
          <a:xfrm>
            <a:off x="5328700" y="5601450"/>
            <a:ext cx="1674900" cy="4863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Nil</a:t>
            </a:r>
            <a:endParaRPr sz="1400" b="0" i="0" u="none" strike="noStrike" cap="none">
              <a:solidFill>
                <a:schemeClr val="lt1"/>
              </a:solidFill>
              <a:latin typeface="Arial"/>
              <a:ea typeface="Arial"/>
              <a:cs typeface="Arial"/>
              <a:sym typeface="Arial"/>
            </a:endParaRPr>
          </a:p>
        </p:txBody>
      </p:sp>
      <p:sp>
        <p:nvSpPr>
          <p:cNvPr id="940" name="Google Shape;940;gcd29693e22_1_35"/>
          <p:cNvSpPr/>
          <p:nvPr/>
        </p:nvSpPr>
        <p:spPr>
          <a:xfrm>
            <a:off x="7626350" y="5542625"/>
            <a:ext cx="1674900" cy="79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Limited. Does not connect to other key medical stakeholders  beyond teams</a:t>
            </a:r>
            <a:endParaRPr sz="1400" b="0" i="0" u="none" strike="noStrike" cap="none">
              <a:solidFill>
                <a:schemeClr val="lt1"/>
              </a:solidFill>
              <a:latin typeface="Arial"/>
              <a:ea typeface="Arial"/>
              <a:cs typeface="Arial"/>
              <a:sym typeface="Arial"/>
            </a:endParaRPr>
          </a:p>
        </p:txBody>
      </p:sp>
      <p:sp>
        <p:nvSpPr>
          <p:cNvPr id="941" name="Google Shape;941;gcd29693e22_1_35"/>
          <p:cNvSpPr/>
          <p:nvPr/>
        </p:nvSpPr>
        <p:spPr>
          <a:xfrm>
            <a:off x="9992100" y="5573375"/>
            <a:ext cx="1674900" cy="791400"/>
          </a:xfrm>
          <a:prstGeom prst="roundRect">
            <a:avLst>
              <a:gd name="adj" fmla="val 16667"/>
            </a:avLst>
          </a:prstGeom>
          <a:solidFill>
            <a:srgbClr val="11ABBC">
              <a:alpha val="7568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Karla"/>
                <a:ea typeface="Karla"/>
                <a:cs typeface="Karla"/>
                <a:sym typeface="Karla"/>
              </a:rPr>
              <a:t>Receive, send and forward requests easily with a few taps</a:t>
            </a:r>
            <a:endParaRPr sz="1400" b="0" i="0" u="none" strike="noStrike" cap="none">
              <a:solidFill>
                <a:schemeClr val="lt1"/>
              </a:solidFill>
              <a:latin typeface="Arial"/>
              <a:ea typeface="Arial"/>
              <a:cs typeface="Arial"/>
              <a:sym typeface="Arial"/>
            </a:endParaRPr>
          </a:p>
        </p:txBody>
      </p:sp>
      <p:pic>
        <p:nvPicPr>
          <p:cNvPr id="942" name="Google Shape;942;gcd29693e22_1_35"/>
          <p:cNvPicPr preferRelativeResize="0"/>
          <p:nvPr/>
        </p:nvPicPr>
        <p:blipFill rotWithShape="1">
          <a:blip r:embed="rId7">
            <a:alphaModFix/>
          </a:blip>
          <a:srcRect/>
          <a:stretch/>
        </p:blipFill>
        <p:spPr>
          <a:xfrm>
            <a:off x="283900" y="2081325"/>
            <a:ext cx="697800" cy="697800"/>
          </a:xfrm>
          <a:prstGeom prst="rect">
            <a:avLst/>
          </a:prstGeom>
          <a:noFill/>
          <a:ln>
            <a:noFill/>
          </a:ln>
        </p:spPr>
      </p:pic>
      <p:pic>
        <p:nvPicPr>
          <p:cNvPr id="943" name="Google Shape;943;gcd29693e22_1_35"/>
          <p:cNvPicPr preferRelativeResize="0"/>
          <p:nvPr/>
        </p:nvPicPr>
        <p:blipFill rotWithShape="1">
          <a:blip r:embed="rId8">
            <a:alphaModFix/>
          </a:blip>
          <a:srcRect/>
          <a:stretch/>
        </p:blipFill>
        <p:spPr>
          <a:xfrm>
            <a:off x="314000" y="2825238"/>
            <a:ext cx="697800" cy="697800"/>
          </a:xfrm>
          <a:prstGeom prst="rect">
            <a:avLst/>
          </a:prstGeom>
          <a:noFill/>
          <a:ln>
            <a:noFill/>
          </a:ln>
        </p:spPr>
      </p:pic>
      <p:pic>
        <p:nvPicPr>
          <p:cNvPr id="944" name="Google Shape;944;gcd29693e22_1_35"/>
          <p:cNvPicPr preferRelativeResize="0"/>
          <p:nvPr/>
        </p:nvPicPr>
        <p:blipFill rotWithShape="1">
          <a:blip r:embed="rId9">
            <a:alphaModFix/>
          </a:blip>
          <a:srcRect/>
          <a:stretch/>
        </p:blipFill>
        <p:spPr>
          <a:xfrm>
            <a:off x="283900" y="4503644"/>
            <a:ext cx="697800" cy="697800"/>
          </a:xfrm>
          <a:prstGeom prst="rect">
            <a:avLst/>
          </a:prstGeom>
          <a:noFill/>
          <a:ln>
            <a:noFill/>
          </a:ln>
        </p:spPr>
      </p:pic>
      <p:pic>
        <p:nvPicPr>
          <p:cNvPr id="945" name="Google Shape;945;gcd29693e22_1_35"/>
          <p:cNvPicPr preferRelativeResize="0"/>
          <p:nvPr/>
        </p:nvPicPr>
        <p:blipFill rotWithShape="1">
          <a:blip r:embed="rId10">
            <a:alphaModFix/>
          </a:blip>
          <a:srcRect/>
          <a:stretch/>
        </p:blipFill>
        <p:spPr>
          <a:xfrm>
            <a:off x="314000" y="5504523"/>
            <a:ext cx="697800" cy="697800"/>
          </a:xfrm>
          <a:prstGeom prst="rect">
            <a:avLst/>
          </a:prstGeom>
          <a:noFill/>
          <a:ln>
            <a:noFill/>
          </a:ln>
        </p:spPr>
      </p:pic>
      <p:pic>
        <p:nvPicPr>
          <p:cNvPr id="946" name="Google Shape;946;gcd29693e22_1_35"/>
          <p:cNvPicPr preferRelativeResize="0"/>
          <p:nvPr/>
        </p:nvPicPr>
        <p:blipFill rotWithShape="1">
          <a:blip r:embed="rId11">
            <a:alphaModFix/>
          </a:blip>
          <a:srcRect/>
          <a:stretch/>
        </p:blipFill>
        <p:spPr>
          <a:xfrm>
            <a:off x="267200" y="3502662"/>
            <a:ext cx="791400" cy="791400"/>
          </a:xfrm>
          <a:prstGeom prst="rect">
            <a:avLst/>
          </a:prstGeom>
          <a:noFill/>
          <a:ln>
            <a:noFill/>
          </a:ln>
        </p:spPr>
      </p:pic>
      <p:pic>
        <p:nvPicPr>
          <p:cNvPr id="947" name="Google Shape;947;gcd29693e22_1_35"/>
          <p:cNvPicPr preferRelativeResize="0"/>
          <p:nvPr/>
        </p:nvPicPr>
        <p:blipFill rotWithShape="1">
          <a:blip r:embed="rId12">
            <a:alphaModFix/>
          </a:blip>
          <a:srcRect/>
          <a:stretch/>
        </p:blipFill>
        <p:spPr>
          <a:xfrm>
            <a:off x="11417950" y="128600"/>
            <a:ext cx="605600" cy="605600"/>
          </a:xfrm>
          <a:prstGeom prst="rect">
            <a:avLst/>
          </a:prstGeom>
          <a:noFill/>
          <a:ln>
            <a:noFill/>
          </a:ln>
        </p:spPr>
      </p:pic>
      <p:sp>
        <p:nvSpPr>
          <p:cNvPr id="948" name="Google Shape;948;gcd29693e22_1_35"/>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953" name="Google Shape;953;gd09b378717_0_13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54" name="Google Shape;954;gd09b378717_0_131"/>
          <p:cNvSpPr txBox="1"/>
          <p:nvPr/>
        </p:nvSpPr>
        <p:spPr>
          <a:xfrm>
            <a:off x="438075" y="3429000"/>
            <a:ext cx="4308900" cy="1313100"/>
          </a:xfrm>
          <a:prstGeom prst="rect">
            <a:avLst/>
          </a:prstGeom>
          <a:noFill/>
          <a:ln>
            <a:noFill/>
          </a:ln>
        </p:spPr>
        <p:txBody>
          <a:bodyPr spcFirstLastPara="1" wrap="square" lIns="91425" tIns="91425" rIns="91425" bIns="91425" anchor="t" anchorCtr="0">
            <a:noAutofit/>
          </a:bodyPr>
          <a:lstStyle/>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Analysis of Competitors</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Assumption Validation</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Interview strategy</a:t>
            </a:r>
            <a:endParaRPr sz="1600" b="0" i="0" u="none" strike="noStrike" cap="none">
              <a:solidFill>
                <a:srgbClr val="666666"/>
              </a:solidFill>
              <a:latin typeface="Karla"/>
              <a:ea typeface="Karla"/>
              <a:cs typeface="Karla"/>
              <a:sym typeface="Karla"/>
            </a:endParaRPr>
          </a:p>
          <a:p>
            <a:pPr marL="914400" marR="0" lvl="1" indent="-311150" algn="l" rtl="0">
              <a:lnSpc>
                <a:spcPct val="115000"/>
              </a:lnSpc>
              <a:spcBef>
                <a:spcPts val="0"/>
              </a:spcBef>
              <a:spcAft>
                <a:spcPts val="0"/>
              </a:spcAft>
              <a:buClr>
                <a:srgbClr val="666666"/>
              </a:buClr>
              <a:buSzPts val="1300"/>
              <a:buFont typeface="Karla"/>
              <a:buChar char="○"/>
            </a:pPr>
            <a:r>
              <a:rPr lang="en-US" sz="1600" b="0" i="0" u="none" strike="noStrike" cap="none">
                <a:solidFill>
                  <a:srgbClr val="666666"/>
                </a:solidFill>
                <a:latin typeface="Karla"/>
                <a:ea typeface="Karla"/>
                <a:cs typeface="Karla"/>
                <a:sym typeface="Karla"/>
              </a:rPr>
              <a:t>Target market</a:t>
            </a:r>
            <a:endParaRPr sz="1600" b="0" i="0" u="none" strike="noStrike" cap="none">
              <a:solidFill>
                <a:srgbClr val="666666"/>
              </a:solidFill>
              <a:latin typeface="Karla"/>
              <a:ea typeface="Karla"/>
              <a:cs typeface="Karla"/>
              <a:sym typeface="Karla"/>
            </a:endParaRPr>
          </a:p>
          <a:p>
            <a:pPr marL="91440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666666"/>
              </a:solidFill>
              <a:latin typeface="Karla"/>
              <a:ea typeface="Karla"/>
              <a:cs typeface="Karla"/>
              <a:sym typeface="Karla"/>
            </a:endParaRPr>
          </a:p>
        </p:txBody>
      </p:sp>
      <p:sp>
        <p:nvSpPr>
          <p:cNvPr id="955" name="Google Shape;955;gd09b378717_0_131"/>
          <p:cNvSpPr/>
          <p:nvPr/>
        </p:nvSpPr>
        <p:spPr>
          <a:xfrm>
            <a:off x="1145475" y="3299200"/>
            <a:ext cx="957600" cy="50100"/>
          </a:xfrm>
          <a:prstGeom prst="rect">
            <a:avLst/>
          </a:prstGeom>
          <a:solidFill>
            <a:srgbClr val="F067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gd09b378717_0_131"/>
          <p:cNvSpPr txBox="1"/>
          <p:nvPr/>
        </p:nvSpPr>
        <p:spPr>
          <a:xfrm>
            <a:off x="928700" y="2619200"/>
            <a:ext cx="3281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000000"/>
                </a:solidFill>
                <a:latin typeface="Nunito ExtraBold"/>
                <a:ea typeface="Nunito ExtraBold"/>
                <a:cs typeface="Nunito ExtraBold"/>
                <a:sym typeface="Nunito ExtraBold"/>
              </a:rPr>
              <a:t>02 VALIDATION</a:t>
            </a:r>
            <a:endParaRPr sz="2700" b="0" i="0" u="none" strike="noStrike" cap="none">
              <a:solidFill>
                <a:srgbClr val="000000"/>
              </a:solidFill>
              <a:latin typeface="Nunito ExtraBold"/>
              <a:ea typeface="Nunito ExtraBold"/>
              <a:cs typeface="Nunito ExtraBold"/>
              <a:sym typeface="Nunito ExtraBold"/>
            </a:endParaRPr>
          </a:p>
        </p:txBody>
      </p:sp>
      <p:pic>
        <p:nvPicPr>
          <p:cNvPr id="957" name="Google Shape;957;gd09b378717_0_131"/>
          <p:cNvPicPr preferRelativeResize="0"/>
          <p:nvPr/>
        </p:nvPicPr>
        <p:blipFill rotWithShape="1">
          <a:blip r:embed="rId4">
            <a:alphaModFix/>
          </a:blip>
          <a:srcRect/>
          <a:stretch/>
        </p:blipFill>
        <p:spPr>
          <a:xfrm>
            <a:off x="6971225" y="1770000"/>
            <a:ext cx="4494125" cy="4607774"/>
          </a:xfrm>
          <a:prstGeom prst="rect">
            <a:avLst/>
          </a:prstGeom>
          <a:noFill/>
          <a:ln>
            <a:noFill/>
          </a:ln>
        </p:spPr>
      </p:pic>
      <p:pic>
        <p:nvPicPr>
          <p:cNvPr id="958" name="Google Shape;958;gd09b378717_0_131"/>
          <p:cNvPicPr preferRelativeResize="0"/>
          <p:nvPr/>
        </p:nvPicPr>
        <p:blipFill rotWithShape="1">
          <a:blip r:embed="rId5">
            <a:alphaModFix/>
          </a:blip>
          <a:srcRect/>
          <a:stretch/>
        </p:blipFill>
        <p:spPr>
          <a:xfrm>
            <a:off x="11417950" y="128600"/>
            <a:ext cx="605600" cy="605600"/>
          </a:xfrm>
          <a:prstGeom prst="rect">
            <a:avLst/>
          </a:prstGeom>
          <a:noFill/>
          <a:ln>
            <a:noFill/>
          </a:ln>
        </p:spPr>
      </p:pic>
      <p:sp>
        <p:nvSpPr>
          <p:cNvPr id="959" name="Google Shape;959;gd09b378717_0_131"/>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gcbf1427c35_3_704"/>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966" name="Google Shape;966;gcbf1427c35_3_704"/>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967" name="Google Shape;967;gcbf1427c35_3_704"/>
          <p:cNvSpPr txBox="1"/>
          <p:nvPr/>
        </p:nvSpPr>
        <p:spPr>
          <a:xfrm>
            <a:off x="506375" y="231300"/>
            <a:ext cx="317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ASSUMPTION VALIDATION</a:t>
            </a:r>
            <a:endParaRPr sz="1400" b="1" i="0" u="none" strike="noStrike" cap="none">
              <a:solidFill>
                <a:srgbClr val="3D85C6"/>
              </a:solidFill>
              <a:latin typeface="Nunito"/>
              <a:ea typeface="Nunito"/>
              <a:cs typeface="Nunito"/>
              <a:sym typeface="Nunito"/>
            </a:endParaRPr>
          </a:p>
        </p:txBody>
      </p:sp>
      <p:sp>
        <p:nvSpPr>
          <p:cNvPr id="968" name="Google Shape;968;gcbf1427c35_3_704"/>
          <p:cNvSpPr txBox="1"/>
          <p:nvPr/>
        </p:nvSpPr>
        <p:spPr>
          <a:xfrm>
            <a:off x="1258075" y="994109"/>
            <a:ext cx="13086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Nunito"/>
                <a:ea typeface="Nunito"/>
                <a:cs typeface="Nunito"/>
                <a:sym typeface="Nunito"/>
              </a:rPr>
              <a:t>CUSTOMER IDENTIFICATION</a:t>
            </a:r>
            <a:endParaRPr sz="1100" b="1" i="0" u="none" strike="noStrike" cap="none">
              <a:solidFill>
                <a:srgbClr val="1155CC"/>
              </a:solidFill>
              <a:latin typeface="Nunito"/>
              <a:ea typeface="Nunito"/>
              <a:cs typeface="Nunito"/>
              <a:sym typeface="Nunito"/>
            </a:endParaRPr>
          </a:p>
        </p:txBody>
      </p:sp>
      <p:sp>
        <p:nvSpPr>
          <p:cNvPr id="969" name="Google Shape;969;gcbf1427c35_3_704"/>
          <p:cNvSpPr txBox="1"/>
          <p:nvPr/>
        </p:nvSpPr>
        <p:spPr>
          <a:xfrm>
            <a:off x="1258075" y="1856084"/>
            <a:ext cx="1165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Nunito"/>
                <a:ea typeface="Nunito"/>
                <a:cs typeface="Nunito"/>
                <a:sym typeface="Nunito"/>
              </a:rPr>
              <a:t>COMPETING OFFER</a:t>
            </a:r>
            <a:endParaRPr sz="1100" b="1" i="0" u="none" strike="noStrike" cap="none">
              <a:solidFill>
                <a:srgbClr val="1155CC"/>
              </a:solidFill>
              <a:latin typeface="Nunito"/>
              <a:ea typeface="Nunito"/>
              <a:cs typeface="Nunito"/>
              <a:sym typeface="Nunito"/>
            </a:endParaRPr>
          </a:p>
        </p:txBody>
      </p:sp>
      <p:sp>
        <p:nvSpPr>
          <p:cNvPr id="970" name="Google Shape;970;gcbf1427c35_3_704"/>
          <p:cNvSpPr txBox="1"/>
          <p:nvPr/>
        </p:nvSpPr>
        <p:spPr>
          <a:xfrm>
            <a:off x="1280875" y="2781725"/>
            <a:ext cx="1111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Nunito"/>
                <a:ea typeface="Nunito"/>
                <a:cs typeface="Nunito"/>
                <a:sym typeface="Nunito"/>
              </a:rPr>
              <a:t>CUSTOMER PROBLEM</a:t>
            </a:r>
            <a:endParaRPr sz="1100" b="1" i="0" u="none" strike="noStrike" cap="none">
              <a:solidFill>
                <a:srgbClr val="1155CC"/>
              </a:solidFill>
              <a:latin typeface="Nunito"/>
              <a:ea typeface="Nunito"/>
              <a:cs typeface="Nunito"/>
              <a:sym typeface="Nunito"/>
            </a:endParaRPr>
          </a:p>
        </p:txBody>
      </p:sp>
      <p:sp>
        <p:nvSpPr>
          <p:cNvPr id="971" name="Google Shape;971;gcbf1427c35_3_704"/>
          <p:cNvSpPr txBox="1"/>
          <p:nvPr/>
        </p:nvSpPr>
        <p:spPr>
          <a:xfrm>
            <a:off x="1253875" y="3794009"/>
            <a:ext cx="1165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Nunito"/>
                <a:ea typeface="Nunito"/>
                <a:cs typeface="Nunito"/>
                <a:sym typeface="Nunito"/>
              </a:rPr>
              <a:t>TECHNOLOGY</a:t>
            </a:r>
            <a:endParaRPr sz="1100" b="1" i="0" u="none" strike="noStrike" cap="none">
              <a:solidFill>
                <a:srgbClr val="1155CC"/>
              </a:solidFill>
              <a:latin typeface="Nunito"/>
              <a:ea typeface="Nunito"/>
              <a:cs typeface="Nunito"/>
              <a:sym typeface="Nunito"/>
            </a:endParaRPr>
          </a:p>
        </p:txBody>
      </p:sp>
      <p:sp>
        <p:nvSpPr>
          <p:cNvPr id="972" name="Google Shape;972;gcbf1427c35_3_704"/>
          <p:cNvSpPr txBox="1"/>
          <p:nvPr/>
        </p:nvSpPr>
        <p:spPr>
          <a:xfrm>
            <a:off x="3137275" y="939350"/>
            <a:ext cx="7500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9266B"/>
                </a:solidFill>
                <a:latin typeface="Karla"/>
                <a:ea typeface="Karla"/>
                <a:cs typeface="Karla"/>
                <a:sym typeface="Karla"/>
              </a:rPr>
              <a:t>Medical teams that have patients across wards &amp; departments that requires collaboration </a:t>
            </a:r>
            <a:endParaRPr sz="1400" b="0" i="0" u="none" strike="noStrike" cap="none">
              <a:solidFill>
                <a:srgbClr val="29266B"/>
              </a:solidFill>
              <a:latin typeface="Karla"/>
              <a:ea typeface="Karla"/>
              <a:cs typeface="Karla"/>
              <a:sym typeface="Karla"/>
            </a:endParaRPr>
          </a:p>
        </p:txBody>
      </p:sp>
      <p:sp>
        <p:nvSpPr>
          <p:cNvPr id="973" name="Google Shape;973;gcbf1427c35_3_704"/>
          <p:cNvSpPr txBox="1"/>
          <p:nvPr/>
        </p:nvSpPr>
        <p:spPr>
          <a:xfrm>
            <a:off x="3137275" y="1793309"/>
            <a:ext cx="6773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9266B"/>
                </a:solidFill>
                <a:latin typeface="Karla"/>
                <a:ea typeface="Karla"/>
                <a:cs typeface="Karla"/>
                <a:sym typeface="Karla"/>
              </a:rPr>
              <a:t>Competing solutions fail to address the problem effectively in Singapore</a:t>
            </a:r>
            <a:endParaRPr sz="1400" b="0" i="0" u="none" strike="noStrike" cap="none">
              <a:solidFill>
                <a:srgbClr val="29266B"/>
              </a:solidFill>
              <a:latin typeface="Karla"/>
              <a:ea typeface="Karla"/>
              <a:cs typeface="Karla"/>
              <a:sym typeface="Karla"/>
            </a:endParaRPr>
          </a:p>
        </p:txBody>
      </p:sp>
      <p:sp>
        <p:nvSpPr>
          <p:cNvPr id="974" name="Google Shape;974;gcbf1427c35_3_704"/>
          <p:cNvSpPr txBox="1"/>
          <p:nvPr/>
        </p:nvSpPr>
        <p:spPr>
          <a:xfrm>
            <a:off x="3137275" y="2710934"/>
            <a:ext cx="677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9266B"/>
                </a:solidFill>
                <a:latin typeface="Karla"/>
                <a:ea typeface="Karla"/>
                <a:cs typeface="Karla"/>
                <a:sym typeface="Karla"/>
              </a:rPr>
              <a:t>System is not designed for collaboration and task management</a:t>
            </a:r>
            <a:endParaRPr sz="1400" b="0" i="0" u="none" strike="noStrike" cap="none">
              <a:solidFill>
                <a:srgbClr val="29266B"/>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9266B"/>
                </a:solidFill>
                <a:latin typeface="Karla"/>
                <a:ea typeface="Karla"/>
                <a:cs typeface="Karla"/>
                <a:sym typeface="Karla"/>
              </a:rPr>
              <a:t>Poor visibility between different stakeholders </a:t>
            </a:r>
            <a:endParaRPr sz="1400" b="0" i="0" u="none" strike="noStrike" cap="none">
              <a:solidFill>
                <a:srgbClr val="29266B"/>
              </a:solidFill>
              <a:latin typeface="Karla"/>
              <a:ea typeface="Karla"/>
              <a:cs typeface="Karla"/>
              <a:sym typeface="Karla"/>
            </a:endParaRPr>
          </a:p>
        </p:txBody>
      </p:sp>
      <p:sp>
        <p:nvSpPr>
          <p:cNvPr id="975" name="Google Shape;975;gcbf1427c35_3_704"/>
          <p:cNvSpPr txBox="1"/>
          <p:nvPr/>
        </p:nvSpPr>
        <p:spPr>
          <a:xfrm>
            <a:off x="3137275" y="3568934"/>
            <a:ext cx="67731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9266B"/>
                </a:solidFill>
                <a:latin typeface="Karla"/>
                <a:ea typeface="Karla"/>
                <a:cs typeface="Karla"/>
                <a:sym typeface="Karla"/>
              </a:rPr>
              <a:t>MEDCO is able to be integrated with hospitals’ existing EMR system. The data obtained from the healthcare workers can be used to generate useful insights for the hospital management</a:t>
            </a:r>
            <a:endParaRPr sz="1400" b="0" i="0" u="none" strike="noStrike" cap="none">
              <a:solidFill>
                <a:srgbClr val="29266B"/>
              </a:solidFill>
              <a:latin typeface="Karla"/>
              <a:ea typeface="Karla"/>
              <a:cs typeface="Karla"/>
              <a:sym typeface="Karla"/>
            </a:endParaRPr>
          </a:p>
        </p:txBody>
      </p:sp>
      <p:sp>
        <p:nvSpPr>
          <p:cNvPr id="976" name="Google Shape;976;gcbf1427c35_3_704"/>
          <p:cNvSpPr txBox="1"/>
          <p:nvPr/>
        </p:nvSpPr>
        <p:spPr>
          <a:xfrm>
            <a:off x="1258075" y="4643600"/>
            <a:ext cx="13086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Nunito"/>
                <a:ea typeface="Nunito"/>
                <a:cs typeface="Nunito"/>
                <a:sym typeface="Nunito"/>
              </a:rPr>
              <a:t>PRICE &amp;</a:t>
            </a:r>
            <a:endParaRPr sz="1100" b="1" i="0" u="none" strike="noStrike" cap="none">
              <a:solidFill>
                <a:srgbClr val="1155CC"/>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Nunito"/>
                <a:ea typeface="Nunito"/>
                <a:cs typeface="Nunito"/>
                <a:sym typeface="Nunito"/>
              </a:rPr>
              <a:t>PERFORMANCE</a:t>
            </a:r>
            <a:endParaRPr sz="1100" b="1" i="0" u="none" strike="noStrike" cap="none">
              <a:solidFill>
                <a:srgbClr val="1155CC"/>
              </a:solidFill>
              <a:latin typeface="Nunito"/>
              <a:ea typeface="Nunito"/>
              <a:cs typeface="Nunito"/>
              <a:sym typeface="Nunito"/>
            </a:endParaRPr>
          </a:p>
        </p:txBody>
      </p:sp>
      <p:sp>
        <p:nvSpPr>
          <p:cNvPr id="977" name="Google Shape;977;gcbf1427c35_3_704"/>
          <p:cNvSpPr txBox="1"/>
          <p:nvPr/>
        </p:nvSpPr>
        <p:spPr>
          <a:xfrm>
            <a:off x="3137275" y="4687034"/>
            <a:ext cx="677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9266B"/>
                </a:solidFill>
                <a:latin typeface="Karla"/>
                <a:ea typeface="Karla"/>
                <a:cs typeface="Karla"/>
                <a:sym typeface="Karla"/>
              </a:rPr>
              <a:t>Hospitals are willing to pay for MEDCO with a SaaS business model that’s charged per user &amp; per hospital system</a:t>
            </a:r>
            <a:endParaRPr sz="1400" b="0" i="0" u="none" strike="noStrike" cap="none">
              <a:solidFill>
                <a:srgbClr val="29266B"/>
              </a:solidFill>
              <a:latin typeface="Karla"/>
              <a:ea typeface="Karla"/>
              <a:cs typeface="Karla"/>
              <a:sym typeface="Karla"/>
            </a:endParaRPr>
          </a:p>
        </p:txBody>
      </p:sp>
      <p:sp>
        <p:nvSpPr>
          <p:cNvPr id="978" name="Google Shape;978;gcbf1427c35_3_704"/>
          <p:cNvSpPr txBox="1"/>
          <p:nvPr/>
        </p:nvSpPr>
        <p:spPr>
          <a:xfrm>
            <a:off x="1253875" y="5662400"/>
            <a:ext cx="1496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Nunito"/>
                <a:ea typeface="Nunito"/>
                <a:cs typeface="Nunito"/>
                <a:sym typeface="Nunito"/>
              </a:rPr>
              <a:t>SOLUTION ATTRACTIVENESS</a:t>
            </a:r>
            <a:endParaRPr sz="1100" b="1" i="0" u="none" strike="noStrike" cap="none">
              <a:solidFill>
                <a:srgbClr val="1155CC"/>
              </a:solidFill>
              <a:latin typeface="Nunito"/>
              <a:ea typeface="Nunito"/>
              <a:cs typeface="Nunito"/>
              <a:sym typeface="Nunito"/>
            </a:endParaRPr>
          </a:p>
        </p:txBody>
      </p:sp>
      <p:sp>
        <p:nvSpPr>
          <p:cNvPr id="979" name="Google Shape;979;gcbf1427c35_3_704"/>
          <p:cNvSpPr txBox="1"/>
          <p:nvPr/>
        </p:nvSpPr>
        <p:spPr>
          <a:xfrm>
            <a:off x="3137275" y="5513534"/>
            <a:ext cx="67731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9266B"/>
                </a:solidFill>
                <a:latin typeface="Karla"/>
                <a:ea typeface="Karla"/>
                <a:cs typeface="Karla"/>
                <a:sym typeface="Karla"/>
              </a:rPr>
              <a:t>The use of MEDCO will result in a more efficient system which leads to better administrative management, lifting the administrative burden off healthcare workers</a:t>
            </a:r>
            <a:endParaRPr sz="1400" b="0" i="0" u="none" strike="noStrike" cap="none">
              <a:solidFill>
                <a:srgbClr val="29266B"/>
              </a:solidFill>
              <a:latin typeface="Karla"/>
              <a:ea typeface="Karla"/>
              <a:cs typeface="Karla"/>
              <a:sym typeface="Karla"/>
            </a:endParaRPr>
          </a:p>
        </p:txBody>
      </p:sp>
      <p:pic>
        <p:nvPicPr>
          <p:cNvPr id="980" name="Google Shape;980;gcbf1427c35_3_704"/>
          <p:cNvPicPr preferRelativeResize="0"/>
          <p:nvPr/>
        </p:nvPicPr>
        <p:blipFill rotWithShape="1">
          <a:blip r:embed="rId4">
            <a:alphaModFix/>
          </a:blip>
          <a:srcRect/>
          <a:stretch/>
        </p:blipFill>
        <p:spPr>
          <a:xfrm>
            <a:off x="1" y="344076"/>
            <a:ext cx="1806150" cy="1806150"/>
          </a:xfrm>
          <a:prstGeom prst="rect">
            <a:avLst/>
          </a:prstGeom>
          <a:noFill/>
          <a:ln>
            <a:noFill/>
          </a:ln>
        </p:spPr>
      </p:pic>
      <p:pic>
        <p:nvPicPr>
          <p:cNvPr id="981" name="Google Shape;981;gcbf1427c35_3_704"/>
          <p:cNvPicPr preferRelativeResize="0"/>
          <p:nvPr/>
        </p:nvPicPr>
        <p:blipFill rotWithShape="1">
          <a:blip r:embed="rId5">
            <a:alphaModFix/>
          </a:blip>
          <a:srcRect/>
          <a:stretch/>
        </p:blipFill>
        <p:spPr>
          <a:xfrm>
            <a:off x="-85325" y="1155700"/>
            <a:ext cx="1891475" cy="1891475"/>
          </a:xfrm>
          <a:prstGeom prst="rect">
            <a:avLst/>
          </a:prstGeom>
          <a:noFill/>
          <a:ln>
            <a:noFill/>
          </a:ln>
        </p:spPr>
      </p:pic>
      <p:pic>
        <p:nvPicPr>
          <p:cNvPr id="982" name="Google Shape;982;gcbf1427c35_3_704"/>
          <p:cNvPicPr preferRelativeResize="0"/>
          <p:nvPr/>
        </p:nvPicPr>
        <p:blipFill rotWithShape="1">
          <a:blip r:embed="rId6">
            <a:alphaModFix/>
          </a:blip>
          <a:srcRect/>
          <a:stretch/>
        </p:blipFill>
        <p:spPr>
          <a:xfrm>
            <a:off x="-161537" y="2006138"/>
            <a:ext cx="1976825" cy="1976825"/>
          </a:xfrm>
          <a:prstGeom prst="rect">
            <a:avLst/>
          </a:prstGeom>
          <a:noFill/>
          <a:ln>
            <a:noFill/>
          </a:ln>
        </p:spPr>
      </p:pic>
      <p:pic>
        <p:nvPicPr>
          <p:cNvPr id="983" name="Google Shape;983;gcbf1427c35_3_704"/>
          <p:cNvPicPr preferRelativeResize="0"/>
          <p:nvPr/>
        </p:nvPicPr>
        <p:blipFill rotWithShape="1">
          <a:blip r:embed="rId7">
            <a:alphaModFix/>
          </a:blip>
          <a:srcRect/>
          <a:stretch/>
        </p:blipFill>
        <p:spPr>
          <a:xfrm>
            <a:off x="-128000" y="3031825"/>
            <a:ext cx="1891475" cy="1891475"/>
          </a:xfrm>
          <a:prstGeom prst="rect">
            <a:avLst/>
          </a:prstGeom>
          <a:noFill/>
          <a:ln>
            <a:noFill/>
          </a:ln>
        </p:spPr>
      </p:pic>
      <p:pic>
        <p:nvPicPr>
          <p:cNvPr id="984" name="Google Shape;984;gcbf1427c35_3_704"/>
          <p:cNvPicPr preferRelativeResize="0"/>
          <p:nvPr/>
        </p:nvPicPr>
        <p:blipFill rotWithShape="1">
          <a:blip r:embed="rId8">
            <a:alphaModFix/>
          </a:blip>
          <a:srcRect/>
          <a:stretch/>
        </p:blipFill>
        <p:spPr>
          <a:xfrm>
            <a:off x="-146299" y="3961501"/>
            <a:ext cx="1891475" cy="1891475"/>
          </a:xfrm>
          <a:prstGeom prst="rect">
            <a:avLst/>
          </a:prstGeom>
          <a:noFill/>
          <a:ln>
            <a:noFill/>
          </a:ln>
        </p:spPr>
      </p:pic>
      <p:pic>
        <p:nvPicPr>
          <p:cNvPr id="985" name="Google Shape;985;gcbf1427c35_3_704"/>
          <p:cNvPicPr preferRelativeResize="0"/>
          <p:nvPr/>
        </p:nvPicPr>
        <p:blipFill rotWithShape="1">
          <a:blip r:embed="rId9">
            <a:alphaModFix/>
          </a:blip>
          <a:srcRect/>
          <a:stretch/>
        </p:blipFill>
        <p:spPr>
          <a:xfrm>
            <a:off x="-128000" y="4987375"/>
            <a:ext cx="1806150" cy="1806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pic>
        <p:nvPicPr>
          <p:cNvPr id="991" name="Google Shape;991;gd09b378717_0_106"/>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992" name="Google Shape;992;gd09b378717_0_106"/>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993" name="Google Shape;993;gd09b378717_0_106"/>
          <p:cNvSpPr txBox="1"/>
          <p:nvPr/>
        </p:nvSpPr>
        <p:spPr>
          <a:xfrm>
            <a:off x="506375" y="231300"/>
            <a:ext cx="317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ASSUMPTION VALIDATION</a:t>
            </a:r>
            <a:endParaRPr sz="1400" b="1" i="0" u="none" strike="noStrike" cap="none">
              <a:solidFill>
                <a:srgbClr val="3D85C6"/>
              </a:solidFill>
              <a:latin typeface="Nunito"/>
              <a:ea typeface="Nunito"/>
              <a:cs typeface="Nunito"/>
              <a:sym typeface="Nunito"/>
            </a:endParaRPr>
          </a:p>
        </p:txBody>
      </p:sp>
      <p:sp>
        <p:nvSpPr>
          <p:cNvPr id="994" name="Google Shape;994;gd09b378717_0_106"/>
          <p:cNvSpPr txBox="1"/>
          <p:nvPr/>
        </p:nvSpPr>
        <p:spPr>
          <a:xfrm>
            <a:off x="1258075" y="994109"/>
            <a:ext cx="13086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Nunito"/>
                <a:ea typeface="Nunito"/>
                <a:cs typeface="Nunito"/>
                <a:sym typeface="Nunito"/>
              </a:rPr>
              <a:t>CUSTOMER IDENTIFICATION</a:t>
            </a:r>
            <a:endParaRPr sz="1100" b="1" i="0" u="none" strike="noStrike" cap="none">
              <a:solidFill>
                <a:srgbClr val="1155CC"/>
              </a:solidFill>
              <a:latin typeface="Nunito"/>
              <a:ea typeface="Nunito"/>
              <a:cs typeface="Nunito"/>
              <a:sym typeface="Nunito"/>
            </a:endParaRPr>
          </a:p>
        </p:txBody>
      </p:sp>
      <p:sp>
        <p:nvSpPr>
          <p:cNvPr id="995" name="Google Shape;995;gd09b378717_0_106"/>
          <p:cNvSpPr txBox="1"/>
          <p:nvPr/>
        </p:nvSpPr>
        <p:spPr>
          <a:xfrm>
            <a:off x="1258075" y="1856084"/>
            <a:ext cx="1165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BFBFBF"/>
                </a:solidFill>
                <a:latin typeface="Nunito"/>
                <a:ea typeface="Nunito"/>
                <a:cs typeface="Nunito"/>
                <a:sym typeface="Nunito"/>
              </a:rPr>
              <a:t>COMPETING OFFER</a:t>
            </a:r>
            <a:endParaRPr sz="1100" b="1" i="0" u="none" strike="noStrike" cap="none">
              <a:solidFill>
                <a:srgbClr val="BFBFBF"/>
              </a:solidFill>
              <a:latin typeface="Nunito"/>
              <a:ea typeface="Nunito"/>
              <a:cs typeface="Nunito"/>
              <a:sym typeface="Nunito"/>
            </a:endParaRPr>
          </a:p>
        </p:txBody>
      </p:sp>
      <p:sp>
        <p:nvSpPr>
          <p:cNvPr id="996" name="Google Shape;996;gd09b378717_0_106"/>
          <p:cNvSpPr txBox="1"/>
          <p:nvPr/>
        </p:nvSpPr>
        <p:spPr>
          <a:xfrm>
            <a:off x="1280875" y="2781725"/>
            <a:ext cx="1111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Nunito"/>
                <a:ea typeface="Nunito"/>
                <a:cs typeface="Nunito"/>
                <a:sym typeface="Nunito"/>
              </a:rPr>
              <a:t>CUSTOMER PROBLEM</a:t>
            </a:r>
            <a:endParaRPr sz="1100" b="1" i="0" u="none" strike="noStrike" cap="none">
              <a:solidFill>
                <a:srgbClr val="1155CC"/>
              </a:solidFill>
              <a:latin typeface="Nunito"/>
              <a:ea typeface="Nunito"/>
              <a:cs typeface="Nunito"/>
              <a:sym typeface="Nunito"/>
            </a:endParaRPr>
          </a:p>
        </p:txBody>
      </p:sp>
      <p:sp>
        <p:nvSpPr>
          <p:cNvPr id="997" name="Google Shape;997;gd09b378717_0_106"/>
          <p:cNvSpPr txBox="1"/>
          <p:nvPr/>
        </p:nvSpPr>
        <p:spPr>
          <a:xfrm>
            <a:off x="1253875" y="3794009"/>
            <a:ext cx="1165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BFBFBF"/>
                </a:solidFill>
                <a:latin typeface="Nunito"/>
                <a:ea typeface="Nunito"/>
                <a:cs typeface="Nunito"/>
                <a:sym typeface="Nunito"/>
              </a:rPr>
              <a:t>TECHNOLOGY</a:t>
            </a:r>
            <a:endParaRPr sz="1100" b="1" i="0" u="none" strike="noStrike" cap="none">
              <a:solidFill>
                <a:srgbClr val="BFBFBF"/>
              </a:solidFill>
              <a:latin typeface="Nunito"/>
              <a:ea typeface="Nunito"/>
              <a:cs typeface="Nunito"/>
              <a:sym typeface="Nunito"/>
            </a:endParaRPr>
          </a:p>
        </p:txBody>
      </p:sp>
      <p:sp>
        <p:nvSpPr>
          <p:cNvPr id="998" name="Google Shape;998;gd09b378717_0_106"/>
          <p:cNvSpPr txBox="1"/>
          <p:nvPr/>
        </p:nvSpPr>
        <p:spPr>
          <a:xfrm>
            <a:off x="3137275" y="939350"/>
            <a:ext cx="7500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9266B"/>
                </a:solidFill>
                <a:latin typeface="Karla"/>
                <a:ea typeface="Karla"/>
                <a:cs typeface="Karla"/>
                <a:sym typeface="Karla"/>
              </a:rPr>
              <a:t>Medical teams that have patients across wards &amp; departments that requires collaboration </a:t>
            </a:r>
            <a:endParaRPr sz="1400" b="0" i="0" u="none" strike="noStrike" cap="none">
              <a:solidFill>
                <a:srgbClr val="29266B"/>
              </a:solidFill>
              <a:latin typeface="Karla"/>
              <a:ea typeface="Karla"/>
              <a:cs typeface="Karla"/>
              <a:sym typeface="Karla"/>
            </a:endParaRPr>
          </a:p>
        </p:txBody>
      </p:sp>
      <p:sp>
        <p:nvSpPr>
          <p:cNvPr id="999" name="Google Shape;999;gd09b378717_0_106"/>
          <p:cNvSpPr txBox="1"/>
          <p:nvPr/>
        </p:nvSpPr>
        <p:spPr>
          <a:xfrm>
            <a:off x="3137275" y="1793309"/>
            <a:ext cx="6773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Karla"/>
                <a:ea typeface="Karla"/>
                <a:cs typeface="Karla"/>
                <a:sym typeface="Karla"/>
              </a:rPr>
              <a:t>Competing solutions fail to address the problem effectively in Singapore</a:t>
            </a:r>
            <a:endParaRPr sz="1400" b="0" i="0" u="none" strike="noStrike" cap="none">
              <a:solidFill>
                <a:srgbClr val="BFBFBF"/>
              </a:solidFill>
              <a:latin typeface="Karla"/>
              <a:ea typeface="Karla"/>
              <a:cs typeface="Karla"/>
              <a:sym typeface="Karla"/>
            </a:endParaRPr>
          </a:p>
        </p:txBody>
      </p:sp>
      <p:sp>
        <p:nvSpPr>
          <p:cNvPr id="1000" name="Google Shape;1000;gd09b378717_0_106"/>
          <p:cNvSpPr txBox="1"/>
          <p:nvPr/>
        </p:nvSpPr>
        <p:spPr>
          <a:xfrm>
            <a:off x="3137275" y="2710934"/>
            <a:ext cx="677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9266B"/>
                </a:solidFill>
                <a:latin typeface="Karla"/>
                <a:ea typeface="Karla"/>
                <a:cs typeface="Karla"/>
                <a:sym typeface="Karla"/>
              </a:rPr>
              <a:t>System is not designed for collaboration and task management</a:t>
            </a:r>
            <a:endParaRPr sz="1400" b="0" i="0" u="none" strike="noStrike" cap="none">
              <a:solidFill>
                <a:srgbClr val="29266B"/>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9266B"/>
                </a:solidFill>
                <a:latin typeface="Karla"/>
                <a:ea typeface="Karla"/>
                <a:cs typeface="Karla"/>
                <a:sym typeface="Karla"/>
              </a:rPr>
              <a:t>Poor visibility between different stakeholders </a:t>
            </a:r>
            <a:endParaRPr sz="1400" b="0" i="0" u="none" strike="noStrike" cap="none">
              <a:solidFill>
                <a:srgbClr val="29266B"/>
              </a:solidFill>
              <a:latin typeface="Karla"/>
              <a:ea typeface="Karla"/>
              <a:cs typeface="Karla"/>
              <a:sym typeface="Karla"/>
            </a:endParaRPr>
          </a:p>
        </p:txBody>
      </p:sp>
      <p:sp>
        <p:nvSpPr>
          <p:cNvPr id="1001" name="Google Shape;1001;gd09b378717_0_106"/>
          <p:cNvSpPr txBox="1"/>
          <p:nvPr/>
        </p:nvSpPr>
        <p:spPr>
          <a:xfrm>
            <a:off x="3137275" y="3568934"/>
            <a:ext cx="67731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Karla"/>
                <a:ea typeface="Karla"/>
                <a:cs typeface="Karla"/>
                <a:sym typeface="Karla"/>
              </a:rPr>
              <a:t>MEDCO is able to be integrated with hospitals’ existing EMR system. The data obtained from the healthcare workers can be used to generate useful insights for the hospital management</a:t>
            </a:r>
            <a:endParaRPr sz="1400" b="0" i="0" u="none" strike="noStrike" cap="none">
              <a:solidFill>
                <a:srgbClr val="BFBFBF"/>
              </a:solidFill>
              <a:latin typeface="Karla"/>
              <a:ea typeface="Karla"/>
              <a:cs typeface="Karla"/>
              <a:sym typeface="Karla"/>
            </a:endParaRPr>
          </a:p>
        </p:txBody>
      </p:sp>
      <p:sp>
        <p:nvSpPr>
          <p:cNvPr id="1002" name="Google Shape;1002;gd09b378717_0_106"/>
          <p:cNvSpPr txBox="1"/>
          <p:nvPr/>
        </p:nvSpPr>
        <p:spPr>
          <a:xfrm>
            <a:off x="1258075" y="4643600"/>
            <a:ext cx="13086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BFBFBF"/>
                </a:solidFill>
                <a:latin typeface="Nunito"/>
                <a:ea typeface="Nunito"/>
                <a:cs typeface="Nunito"/>
                <a:sym typeface="Nunito"/>
              </a:rPr>
              <a:t>PRICE &amp;</a:t>
            </a:r>
            <a:endParaRPr sz="1100" b="1" i="0" u="none" strike="noStrike" cap="none">
              <a:solidFill>
                <a:srgbClr val="BFBFBF"/>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BFBFBF"/>
                </a:solidFill>
                <a:latin typeface="Nunito"/>
                <a:ea typeface="Nunito"/>
                <a:cs typeface="Nunito"/>
                <a:sym typeface="Nunito"/>
              </a:rPr>
              <a:t>PERFORMANCE</a:t>
            </a:r>
            <a:endParaRPr sz="1100" b="1" i="0" u="none" strike="noStrike" cap="none">
              <a:solidFill>
                <a:srgbClr val="BFBFBF"/>
              </a:solidFill>
              <a:latin typeface="Nunito"/>
              <a:ea typeface="Nunito"/>
              <a:cs typeface="Nunito"/>
              <a:sym typeface="Nunito"/>
            </a:endParaRPr>
          </a:p>
        </p:txBody>
      </p:sp>
      <p:sp>
        <p:nvSpPr>
          <p:cNvPr id="1003" name="Google Shape;1003;gd09b378717_0_106"/>
          <p:cNvSpPr txBox="1"/>
          <p:nvPr/>
        </p:nvSpPr>
        <p:spPr>
          <a:xfrm>
            <a:off x="3137275" y="4687034"/>
            <a:ext cx="677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BFBFBF"/>
                </a:solidFill>
                <a:latin typeface="Karla"/>
                <a:ea typeface="Karla"/>
                <a:cs typeface="Karla"/>
                <a:sym typeface="Karla"/>
              </a:rPr>
              <a:t>Hospitals are willing to pay for MEDCO with a SaaS business model that’s charged per user &amp; per hospital system</a:t>
            </a:r>
            <a:endParaRPr sz="1400" b="0" i="0" u="none" strike="noStrike" cap="none">
              <a:solidFill>
                <a:srgbClr val="BFBFBF"/>
              </a:solidFill>
              <a:latin typeface="Karla"/>
              <a:ea typeface="Karla"/>
              <a:cs typeface="Karla"/>
              <a:sym typeface="Karla"/>
            </a:endParaRPr>
          </a:p>
        </p:txBody>
      </p:sp>
      <p:sp>
        <p:nvSpPr>
          <p:cNvPr id="1004" name="Google Shape;1004;gd09b378717_0_106"/>
          <p:cNvSpPr txBox="1"/>
          <p:nvPr/>
        </p:nvSpPr>
        <p:spPr>
          <a:xfrm>
            <a:off x="1253875" y="5662400"/>
            <a:ext cx="1496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155CC"/>
                </a:solidFill>
                <a:latin typeface="Nunito"/>
                <a:ea typeface="Nunito"/>
                <a:cs typeface="Nunito"/>
                <a:sym typeface="Nunito"/>
              </a:rPr>
              <a:t>SOLUTION ATTRACTIVENESS</a:t>
            </a:r>
            <a:endParaRPr sz="1100" b="1" i="0" u="none" strike="noStrike" cap="none">
              <a:solidFill>
                <a:srgbClr val="1155CC"/>
              </a:solidFill>
              <a:latin typeface="Nunito"/>
              <a:ea typeface="Nunito"/>
              <a:cs typeface="Nunito"/>
              <a:sym typeface="Nunito"/>
            </a:endParaRPr>
          </a:p>
        </p:txBody>
      </p:sp>
      <p:sp>
        <p:nvSpPr>
          <p:cNvPr id="1005" name="Google Shape;1005;gd09b378717_0_106"/>
          <p:cNvSpPr txBox="1"/>
          <p:nvPr/>
        </p:nvSpPr>
        <p:spPr>
          <a:xfrm>
            <a:off x="3137275" y="5513534"/>
            <a:ext cx="677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9266B"/>
                </a:solidFill>
                <a:latin typeface="Karla"/>
                <a:ea typeface="Karla"/>
                <a:cs typeface="Karla"/>
                <a:sym typeface="Karla"/>
              </a:rPr>
              <a:t>A more efficient system which leads to better administrative management, lifting the administrative burden off healthcare workers</a:t>
            </a:r>
            <a:endParaRPr sz="1400" b="0" i="0" u="none" strike="noStrike" cap="none">
              <a:solidFill>
                <a:srgbClr val="29266B"/>
              </a:solidFill>
              <a:latin typeface="Karla"/>
              <a:ea typeface="Karla"/>
              <a:cs typeface="Karla"/>
              <a:sym typeface="Karla"/>
            </a:endParaRPr>
          </a:p>
        </p:txBody>
      </p:sp>
      <p:pic>
        <p:nvPicPr>
          <p:cNvPr id="1006" name="Google Shape;1006;gd09b378717_0_106"/>
          <p:cNvPicPr preferRelativeResize="0"/>
          <p:nvPr/>
        </p:nvPicPr>
        <p:blipFill rotWithShape="1">
          <a:blip r:embed="rId4">
            <a:alphaModFix/>
          </a:blip>
          <a:srcRect/>
          <a:stretch/>
        </p:blipFill>
        <p:spPr>
          <a:xfrm>
            <a:off x="1" y="344076"/>
            <a:ext cx="1806150" cy="1806150"/>
          </a:xfrm>
          <a:prstGeom prst="rect">
            <a:avLst/>
          </a:prstGeom>
          <a:noFill/>
          <a:ln>
            <a:noFill/>
          </a:ln>
        </p:spPr>
      </p:pic>
      <p:pic>
        <p:nvPicPr>
          <p:cNvPr id="1007" name="Google Shape;1007;gd09b378717_0_106"/>
          <p:cNvPicPr preferRelativeResize="0"/>
          <p:nvPr/>
        </p:nvPicPr>
        <p:blipFill rotWithShape="1">
          <a:blip r:embed="rId5">
            <a:alphaModFix/>
          </a:blip>
          <a:srcRect/>
          <a:stretch/>
        </p:blipFill>
        <p:spPr>
          <a:xfrm>
            <a:off x="-85325" y="1155700"/>
            <a:ext cx="1891475" cy="1891475"/>
          </a:xfrm>
          <a:prstGeom prst="rect">
            <a:avLst/>
          </a:prstGeom>
          <a:noFill/>
          <a:ln>
            <a:noFill/>
          </a:ln>
        </p:spPr>
      </p:pic>
      <p:pic>
        <p:nvPicPr>
          <p:cNvPr id="1008" name="Google Shape;1008;gd09b378717_0_106"/>
          <p:cNvPicPr preferRelativeResize="0"/>
          <p:nvPr/>
        </p:nvPicPr>
        <p:blipFill rotWithShape="1">
          <a:blip r:embed="rId6">
            <a:alphaModFix/>
          </a:blip>
          <a:srcRect/>
          <a:stretch/>
        </p:blipFill>
        <p:spPr>
          <a:xfrm>
            <a:off x="-161537" y="2006138"/>
            <a:ext cx="1976825" cy="1976825"/>
          </a:xfrm>
          <a:prstGeom prst="rect">
            <a:avLst/>
          </a:prstGeom>
          <a:noFill/>
          <a:ln>
            <a:noFill/>
          </a:ln>
        </p:spPr>
      </p:pic>
      <p:pic>
        <p:nvPicPr>
          <p:cNvPr id="1009" name="Google Shape;1009;gd09b378717_0_106"/>
          <p:cNvPicPr preferRelativeResize="0"/>
          <p:nvPr/>
        </p:nvPicPr>
        <p:blipFill rotWithShape="1">
          <a:blip r:embed="rId7">
            <a:alphaModFix/>
          </a:blip>
          <a:srcRect/>
          <a:stretch/>
        </p:blipFill>
        <p:spPr>
          <a:xfrm>
            <a:off x="-128000" y="3031825"/>
            <a:ext cx="1891475" cy="1891475"/>
          </a:xfrm>
          <a:prstGeom prst="rect">
            <a:avLst/>
          </a:prstGeom>
          <a:noFill/>
          <a:ln>
            <a:noFill/>
          </a:ln>
        </p:spPr>
      </p:pic>
      <p:pic>
        <p:nvPicPr>
          <p:cNvPr id="1010" name="Google Shape;1010;gd09b378717_0_106"/>
          <p:cNvPicPr preferRelativeResize="0"/>
          <p:nvPr/>
        </p:nvPicPr>
        <p:blipFill rotWithShape="1">
          <a:blip r:embed="rId8">
            <a:alphaModFix/>
          </a:blip>
          <a:srcRect/>
          <a:stretch/>
        </p:blipFill>
        <p:spPr>
          <a:xfrm>
            <a:off x="-146299" y="3961501"/>
            <a:ext cx="1891475" cy="1891475"/>
          </a:xfrm>
          <a:prstGeom prst="rect">
            <a:avLst/>
          </a:prstGeom>
          <a:noFill/>
          <a:ln>
            <a:noFill/>
          </a:ln>
        </p:spPr>
      </p:pic>
      <p:pic>
        <p:nvPicPr>
          <p:cNvPr id="1011" name="Google Shape;1011;gd09b378717_0_106"/>
          <p:cNvPicPr preferRelativeResize="0"/>
          <p:nvPr/>
        </p:nvPicPr>
        <p:blipFill rotWithShape="1">
          <a:blip r:embed="rId9">
            <a:alphaModFix/>
          </a:blip>
          <a:srcRect/>
          <a:stretch/>
        </p:blipFill>
        <p:spPr>
          <a:xfrm>
            <a:off x="-128000" y="4987375"/>
            <a:ext cx="1806150" cy="1806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gc7edd2d175_0_3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17" name="Google Shape;1017;gc7edd2d175_0_33"/>
          <p:cNvPicPr preferRelativeResize="0"/>
          <p:nvPr/>
        </p:nvPicPr>
        <p:blipFill rotWithShape="1">
          <a:blip r:embed="rId4">
            <a:alphaModFix/>
          </a:blip>
          <a:srcRect/>
          <a:stretch/>
        </p:blipFill>
        <p:spPr>
          <a:xfrm>
            <a:off x="11279600" y="-59534"/>
            <a:ext cx="912401" cy="912401"/>
          </a:xfrm>
          <a:prstGeom prst="rect">
            <a:avLst/>
          </a:prstGeom>
          <a:noFill/>
          <a:ln>
            <a:noFill/>
          </a:ln>
        </p:spPr>
      </p:pic>
      <p:sp>
        <p:nvSpPr>
          <p:cNvPr id="1018" name="Google Shape;1018;gc7edd2d175_0_33"/>
          <p:cNvSpPr/>
          <p:nvPr/>
        </p:nvSpPr>
        <p:spPr>
          <a:xfrm>
            <a:off x="7070125" y="3297825"/>
            <a:ext cx="2608200" cy="153900"/>
          </a:xfrm>
          <a:prstGeom prst="roundRect">
            <a:avLst>
              <a:gd name="adj" fmla="val 50000"/>
            </a:avLst>
          </a:prstGeom>
          <a:solidFill>
            <a:srgbClr val="D9D9D9"/>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p:txBody>
      </p:sp>
      <p:sp>
        <p:nvSpPr>
          <p:cNvPr id="1019" name="Google Shape;1019;gc7edd2d175_0_33"/>
          <p:cNvSpPr/>
          <p:nvPr/>
        </p:nvSpPr>
        <p:spPr>
          <a:xfrm>
            <a:off x="5196100" y="3299421"/>
            <a:ext cx="2765400" cy="153900"/>
          </a:xfrm>
          <a:prstGeom prst="roundRect">
            <a:avLst>
              <a:gd name="adj" fmla="val 50000"/>
            </a:avLst>
          </a:prstGeom>
          <a:solidFill>
            <a:srgbClr val="D9D9D9"/>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p:txBody>
      </p:sp>
      <p:sp>
        <p:nvSpPr>
          <p:cNvPr id="1020" name="Google Shape;1020;gc7edd2d175_0_33"/>
          <p:cNvSpPr/>
          <p:nvPr/>
        </p:nvSpPr>
        <p:spPr>
          <a:xfrm>
            <a:off x="3619700" y="3297825"/>
            <a:ext cx="2401200" cy="153900"/>
          </a:xfrm>
          <a:prstGeom prst="roundRect">
            <a:avLst>
              <a:gd name="adj" fmla="val 50000"/>
            </a:avLst>
          </a:prstGeom>
          <a:solidFill>
            <a:srgbClr val="D9D9D9"/>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p:txBody>
      </p:sp>
      <p:sp>
        <p:nvSpPr>
          <p:cNvPr id="1021" name="Google Shape;1021;gc7edd2d175_0_33"/>
          <p:cNvSpPr/>
          <p:nvPr/>
        </p:nvSpPr>
        <p:spPr>
          <a:xfrm>
            <a:off x="1986950" y="3297825"/>
            <a:ext cx="7392000" cy="153900"/>
          </a:xfrm>
          <a:prstGeom prst="roundRect">
            <a:avLst>
              <a:gd name="adj" fmla="val 50000"/>
            </a:avLst>
          </a:prstGeom>
          <a:solidFill>
            <a:srgbClr val="4285F4"/>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p:txBody>
      </p:sp>
      <p:sp>
        <p:nvSpPr>
          <p:cNvPr id="1022" name="Google Shape;1022;gc7edd2d175_0_33"/>
          <p:cNvSpPr/>
          <p:nvPr/>
        </p:nvSpPr>
        <p:spPr>
          <a:xfrm>
            <a:off x="9430744" y="3163682"/>
            <a:ext cx="479430"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p:txBody>
      </p:sp>
      <p:sp>
        <p:nvSpPr>
          <p:cNvPr id="1023" name="Google Shape;1023;gc7edd2d175_0_33"/>
          <p:cNvSpPr/>
          <p:nvPr/>
        </p:nvSpPr>
        <p:spPr>
          <a:xfrm>
            <a:off x="2054425" y="2726325"/>
            <a:ext cx="249264"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4285F4"/>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Gill Sans"/>
              <a:ea typeface="Gill Sans"/>
              <a:cs typeface="Gill Sans"/>
              <a:sym typeface="Gill Sans"/>
            </a:endParaRPr>
          </a:p>
        </p:txBody>
      </p:sp>
      <p:sp>
        <p:nvSpPr>
          <p:cNvPr id="1024" name="Google Shape;1024;gc7edd2d175_0_33"/>
          <p:cNvSpPr/>
          <p:nvPr/>
        </p:nvSpPr>
        <p:spPr>
          <a:xfrm>
            <a:off x="9540282" y="2726325"/>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B7B7B7"/>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Gill Sans"/>
              <a:ea typeface="Gill Sans"/>
              <a:cs typeface="Gill Sans"/>
              <a:sym typeface="Gill Sans"/>
            </a:endParaRPr>
          </a:p>
        </p:txBody>
      </p:sp>
      <p:sp>
        <p:nvSpPr>
          <p:cNvPr id="1025" name="Google Shape;1025;gc7edd2d175_0_33"/>
          <p:cNvSpPr/>
          <p:nvPr/>
        </p:nvSpPr>
        <p:spPr>
          <a:xfrm rot="10800000">
            <a:off x="5971000" y="3911472"/>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4285F4"/>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Gill Sans"/>
              <a:ea typeface="Gill Sans"/>
              <a:cs typeface="Gill Sans"/>
              <a:sym typeface="Gill Sans"/>
            </a:endParaRPr>
          </a:p>
        </p:txBody>
      </p:sp>
      <p:sp>
        <p:nvSpPr>
          <p:cNvPr id="1026" name="Google Shape;1026;gc7edd2d175_0_33"/>
          <p:cNvSpPr txBox="1"/>
          <p:nvPr/>
        </p:nvSpPr>
        <p:spPr>
          <a:xfrm>
            <a:off x="1025707" y="1787125"/>
            <a:ext cx="2377200" cy="687000"/>
          </a:xfrm>
          <a:prstGeom prst="rect">
            <a:avLst/>
          </a:prstGeom>
          <a:noFill/>
          <a:ln>
            <a:noFill/>
          </a:ln>
        </p:spPr>
        <p:txBody>
          <a:bodyPr spcFirstLastPara="1" wrap="square" lIns="0" tIns="0" rIns="0" bIns="0" anchor="t" anchorCtr="0">
            <a:spAutoFit/>
          </a:bodyPr>
          <a:lstStyle/>
          <a:p>
            <a:pPr marL="0" marR="0" lvl="0" indent="0" algn="ctr" rtl="0">
              <a:lnSpc>
                <a:spcPct val="173200"/>
              </a:lnSpc>
              <a:spcBef>
                <a:spcPts val="0"/>
              </a:spcBef>
              <a:spcAft>
                <a:spcPts val="0"/>
              </a:spcAft>
              <a:buClr>
                <a:srgbClr val="000000"/>
              </a:buClr>
              <a:buSzPts val="1000"/>
              <a:buFont typeface="Arial"/>
              <a:buNone/>
            </a:pPr>
            <a:r>
              <a:rPr lang="en-US" sz="1000" b="0" i="0" u="none" strike="noStrike" cap="none">
                <a:solidFill>
                  <a:srgbClr val="000000"/>
                </a:solidFill>
                <a:latin typeface="Roboto Light"/>
                <a:ea typeface="Roboto Light"/>
                <a:cs typeface="Roboto Light"/>
                <a:sym typeface="Roboto Light"/>
              </a:rPr>
              <a:t>Interview healthcare workers to understand what type of problems they face and find a problem to solve</a:t>
            </a:r>
            <a:endParaRPr sz="1400" b="0" i="0" u="none" strike="noStrike" cap="none">
              <a:solidFill>
                <a:srgbClr val="000000"/>
              </a:solidFill>
              <a:latin typeface="Arial"/>
              <a:ea typeface="Arial"/>
              <a:cs typeface="Arial"/>
              <a:sym typeface="Arial"/>
            </a:endParaRPr>
          </a:p>
        </p:txBody>
      </p:sp>
      <p:sp>
        <p:nvSpPr>
          <p:cNvPr id="1027" name="Google Shape;1027;gc7edd2d175_0_33"/>
          <p:cNvSpPr txBox="1"/>
          <p:nvPr/>
        </p:nvSpPr>
        <p:spPr>
          <a:xfrm>
            <a:off x="786600" y="1540025"/>
            <a:ext cx="28554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1ST QUALITATIVE INTERVIEW</a:t>
            </a:r>
            <a:endParaRPr sz="1400" b="0" i="0" u="none" strike="noStrike" cap="none">
              <a:solidFill>
                <a:srgbClr val="000000"/>
              </a:solidFill>
              <a:latin typeface="Nunito ExtraBold"/>
              <a:ea typeface="Nunito ExtraBold"/>
              <a:cs typeface="Nunito ExtraBold"/>
              <a:sym typeface="Nunito ExtraBold"/>
            </a:endParaRPr>
          </a:p>
        </p:txBody>
      </p:sp>
      <p:sp>
        <p:nvSpPr>
          <p:cNvPr id="1028" name="Google Shape;1028;gc7edd2d175_0_33"/>
          <p:cNvSpPr txBox="1"/>
          <p:nvPr/>
        </p:nvSpPr>
        <p:spPr>
          <a:xfrm>
            <a:off x="4791914" y="4563425"/>
            <a:ext cx="2608200" cy="687000"/>
          </a:xfrm>
          <a:prstGeom prst="rect">
            <a:avLst/>
          </a:prstGeom>
          <a:noFill/>
          <a:ln>
            <a:noFill/>
          </a:ln>
        </p:spPr>
        <p:txBody>
          <a:bodyPr spcFirstLastPara="1" wrap="square" lIns="0" tIns="0" rIns="0" bIns="0" anchor="t" anchorCtr="0">
            <a:spAutoFit/>
          </a:bodyPr>
          <a:lstStyle/>
          <a:p>
            <a:pPr marL="0" marR="0" lvl="0" indent="0" algn="ctr" rtl="0">
              <a:lnSpc>
                <a:spcPct val="173200"/>
              </a:lnSpc>
              <a:spcBef>
                <a:spcPts val="0"/>
              </a:spcBef>
              <a:spcAft>
                <a:spcPts val="0"/>
              </a:spcAft>
              <a:buClr>
                <a:srgbClr val="000000"/>
              </a:buClr>
              <a:buSzPts val="1000"/>
              <a:buFont typeface="Arial"/>
              <a:buNone/>
            </a:pPr>
            <a:r>
              <a:rPr lang="en-US" sz="1000" b="0" i="0" u="none" strike="noStrike" cap="none">
                <a:solidFill>
                  <a:srgbClr val="000000"/>
                </a:solidFill>
                <a:latin typeface="Roboto Light"/>
                <a:ea typeface="Roboto Light"/>
                <a:cs typeface="Roboto Light"/>
                <a:sym typeface="Roboto Light"/>
              </a:rPr>
              <a:t>Validate solution idea and evaluate interest from healthcare workers &amp; hospital management staff by interviewing 30 people</a:t>
            </a:r>
            <a:endParaRPr sz="1400" b="0" i="0" u="none" strike="noStrike" cap="none">
              <a:solidFill>
                <a:srgbClr val="000000"/>
              </a:solidFill>
              <a:latin typeface="Arial"/>
              <a:ea typeface="Arial"/>
              <a:cs typeface="Arial"/>
              <a:sym typeface="Arial"/>
            </a:endParaRPr>
          </a:p>
        </p:txBody>
      </p:sp>
      <p:sp>
        <p:nvSpPr>
          <p:cNvPr id="1029" name="Google Shape;1029;gc7edd2d175_0_33"/>
          <p:cNvSpPr txBox="1"/>
          <p:nvPr/>
        </p:nvSpPr>
        <p:spPr>
          <a:xfrm>
            <a:off x="4214255" y="4345438"/>
            <a:ext cx="37635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QUANTITATIVE INTERVIEW</a:t>
            </a:r>
            <a:endParaRPr sz="1400" b="0" i="0" u="none" strike="noStrike" cap="none">
              <a:solidFill>
                <a:srgbClr val="000000"/>
              </a:solidFill>
              <a:latin typeface="Nunito ExtraBold"/>
              <a:ea typeface="Nunito ExtraBold"/>
              <a:cs typeface="Nunito ExtraBold"/>
              <a:sym typeface="Nunito ExtraBold"/>
            </a:endParaRPr>
          </a:p>
        </p:txBody>
      </p:sp>
      <p:sp>
        <p:nvSpPr>
          <p:cNvPr id="1030" name="Google Shape;1030;gc7edd2d175_0_33"/>
          <p:cNvSpPr/>
          <p:nvPr/>
        </p:nvSpPr>
        <p:spPr>
          <a:xfrm>
            <a:off x="615428" y="593075"/>
            <a:ext cx="53556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Understanding and solving the problem</a:t>
            </a:r>
            <a:endParaRPr sz="2100" b="0" i="0" u="none" strike="noStrike" cap="none">
              <a:solidFill>
                <a:srgbClr val="000000"/>
              </a:solidFill>
              <a:latin typeface="Nunito ExtraBold"/>
              <a:ea typeface="Nunito ExtraBold"/>
              <a:cs typeface="Nunito ExtraBold"/>
              <a:sym typeface="Nunito ExtraBold"/>
            </a:endParaRPr>
          </a:p>
        </p:txBody>
      </p:sp>
      <p:pic>
        <p:nvPicPr>
          <p:cNvPr id="1031" name="Google Shape;1031;gc7edd2d175_0_33"/>
          <p:cNvPicPr preferRelativeResize="0"/>
          <p:nvPr/>
        </p:nvPicPr>
        <p:blipFill rotWithShape="1">
          <a:blip r:embed="rId5">
            <a:alphaModFix/>
          </a:blip>
          <a:srcRect/>
          <a:stretch/>
        </p:blipFill>
        <p:spPr>
          <a:xfrm>
            <a:off x="11392350" y="103001"/>
            <a:ext cx="631201" cy="631201"/>
          </a:xfrm>
          <a:prstGeom prst="rect">
            <a:avLst/>
          </a:prstGeom>
          <a:noFill/>
          <a:ln>
            <a:noFill/>
          </a:ln>
        </p:spPr>
      </p:pic>
      <p:pic>
        <p:nvPicPr>
          <p:cNvPr id="1032" name="Google Shape;1032;gc7edd2d175_0_33"/>
          <p:cNvPicPr preferRelativeResize="0"/>
          <p:nvPr/>
        </p:nvPicPr>
        <p:blipFill rotWithShape="1">
          <a:blip r:embed="rId6">
            <a:alphaModFix/>
          </a:blip>
          <a:srcRect/>
          <a:stretch/>
        </p:blipFill>
        <p:spPr>
          <a:xfrm>
            <a:off x="1278647" y="2439113"/>
            <a:ext cx="1871308" cy="1871313"/>
          </a:xfrm>
          <a:prstGeom prst="rect">
            <a:avLst/>
          </a:prstGeom>
          <a:noFill/>
          <a:ln>
            <a:noFill/>
          </a:ln>
        </p:spPr>
      </p:pic>
      <p:sp>
        <p:nvSpPr>
          <p:cNvPr id="1033" name="Google Shape;1033;gc7edd2d175_0_33"/>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034" name="Google Shape;1034;gc7edd2d175_0_33"/>
          <p:cNvSpPr txBox="1"/>
          <p:nvPr/>
        </p:nvSpPr>
        <p:spPr>
          <a:xfrm>
            <a:off x="8476695" y="1768675"/>
            <a:ext cx="2377200" cy="687000"/>
          </a:xfrm>
          <a:prstGeom prst="rect">
            <a:avLst/>
          </a:prstGeom>
          <a:noFill/>
          <a:ln>
            <a:noFill/>
          </a:ln>
        </p:spPr>
        <p:txBody>
          <a:bodyPr spcFirstLastPara="1" wrap="square" lIns="0" tIns="0" rIns="0" bIns="0" anchor="t" anchorCtr="0">
            <a:spAutoFit/>
          </a:bodyPr>
          <a:lstStyle/>
          <a:p>
            <a:pPr marL="0" marR="0" lvl="0" indent="0" algn="ctr" rtl="0">
              <a:lnSpc>
                <a:spcPct val="173200"/>
              </a:lnSpc>
              <a:spcBef>
                <a:spcPts val="0"/>
              </a:spcBef>
              <a:spcAft>
                <a:spcPts val="0"/>
              </a:spcAft>
              <a:buClr>
                <a:srgbClr val="000000"/>
              </a:buClr>
              <a:buSzPts val="1000"/>
              <a:buFont typeface="Arial"/>
              <a:buNone/>
            </a:pPr>
            <a:r>
              <a:rPr lang="en-US" sz="1000" b="0" i="0" u="none" strike="noStrike" cap="none">
                <a:solidFill>
                  <a:srgbClr val="000000"/>
                </a:solidFill>
                <a:latin typeface="Roboto Light"/>
                <a:ea typeface="Roboto Light"/>
                <a:cs typeface="Roboto Light"/>
                <a:sym typeface="Roboto Light"/>
              </a:rPr>
              <a:t>Using the MVP and Landing page to allow our interviewees to  better gauge the accuracy of our solution</a:t>
            </a:r>
            <a:endParaRPr sz="1400" b="0" i="0" u="none" strike="noStrike" cap="none">
              <a:solidFill>
                <a:srgbClr val="000000"/>
              </a:solidFill>
              <a:latin typeface="Arial"/>
              <a:ea typeface="Arial"/>
              <a:cs typeface="Arial"/>
              <a:sym typeface="Arial"/>
            </a:endParaRPr>
          </a:p>
        </p:txBody>
      </p:sp>
      <p:sp>
        <p:nvSpPr>
          <p:cNvPr id="1035" name="Google Shape;1035;gc7edd2d175_0_33"/>
          <p:cNvSpPr txBox="1"/>
          <p:nvPr/>
        </p:nvSpPr>
        <p:spPr>
          <a:xfrm>
            <a:off x="8237588" y="1521575"/>
            <a:ext cx="28554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2ND QUALITATIVE INTERVIEW</a:t>
            </a:r>
            <a:endParaRPr sz="1400" b="0" i="0" u="none" strike="noStrike" cap="none">
              <a:solidFill>
                <a:srgbClr val="000000"/>
              </a:solidFill>
              <a:latin typeface="Nunito ExtraBold"/>
              <a:ea typeface="Nunito ExtraBold"/>
              <a:cs typeface="Nunito ExtraBold"/>
              <a:sym typeface="Nunito ExtraBold"/>
            </a:endParaRPr>
          </a:p>
        </p:txBody>
      </p:sp>
      <p:pic>
        <p:nvPicPr>
          <p:cNvPr id="1036" name="Google Shape;1036;gc7edd2d175_0_33"/>
          <p:cNvPicPr preferRelativeResize="0"/>
          <p:nvPr/>
        </p:nvPicPr>
        <p:blipFill rotWithShape="1">
          <a:blip r:embed="rId7">
            <a:alphaModFix/>
          </a:blip>
          <a:srcRect/>
          <a:stretch/>
        </p:blipFill>
        <p:spPr>
          <a:xfrm>
            <a:off x="4668313" y="1947063"/>
            <a:ext cx="2855400" cy="2855400"/>
          </a:xfrm>
          <a:prstGeom prst="rect">
            <a:avLst/>
          </a:prstGeom>
          <a:noFill/>
          <a:ln>
            <a:noFill/>
          </a:ln>
        </p:spPr>
      </p:pic>
      <p:sp>
        <p:nvSpPr>
          <p:cNvPr id="1037" name="Google Shape;1037;gc7edd2d175_0_33"/>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INTERVIEW STRATEGY</a:t>
            </a:r>
            <a:endParaRPr sz="1400" b="1" i="0" u="none" strike="noStrike" cap="none">
              <a:solidFill>
                <a:srgbClr val="3D85C6"/>
              </a:solidFill>
              <a:latin typeface="Nunito"/>
              <a:ea typeface="Nunito"/>
              <a:cs typeface="Nunito"/>
              <a:sym typeface="Nunito"/>
            </a:endParaRPr>
          </a:p>
        </p:txBody>
      </p:sp>
      <p:pic>
        <p:nvPicPr>
          <p:cNvPr id="1038" name="Google Shape;1038;gc7edd2d175_0_33"/>
          <p:cNvPicPr preferRelativeResize="0"/>
          <p:nvPr/>
        </p:nvPicPr>
        <p:blipFill rotWithShape="1">
          <a:blip r:embed="rId6">
            <a:alphaModFix/>
          </a:blip>
          <a:srcRect/>
          <a:stretch/>
        </p:blipFill>
        <p:spPr>
          <a:xfrm>
            <a:off x="8729634" y="2468125"/>
            <a:ext cx="1871308" cy="1871313"/>
          </a:xfrm>
          <a:prstGeom prst="rect">
            <a:avLst/>
          </a:prstGeom>
          <a:noFill/>
          <a:ln>
            <a:noFill/>
          </a:ln>
        </p:spPr>
      </p:pic>
      <p:sp>
        <p:nvSpPr>
          <p:cNvPr id="1039" name="Google Shape;1039;gc7edd2d175_0_33"/>
          <p:cNvSpPr/>
          <p:nvPr/>
        </p:nvSpPr>
        <p:spPr>
          <a:xfrm>
            <a:off x="9540650" y="2726325"/>
            <a:ext cx="249264"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4285F4"/>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13eb53ee5b9_1_106"/>
          <p:cNvSpPr/>
          <p:nvPr/>
        </p:nvSpPr>
        <p:spPr>
          <a:xfrm>
            <a:off x="558275" y="1247175"/>
            <a:ext cx="6032700" cy="9624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600"/>
              <a:buFont typeface="Arial"/>
              <a:buNone/>
            </a:pPr>
            <a:r>
              <a:rPr lang="en-US" sz="1600">
                <a:solidFill>
                  <a:schemeClr val="dk1"/>
                </a:solidFill>
                <a:latin typeface="Lato"/>
                <a:ea typeface="Lato"/>
                <a:cs typeface="Lato"/>
                <a:sym typeface="Lato"/>
              </a:rPr>
              <a:t>Only half of U.S. households donated to charity, </a:t>
            </a:r>
            <a:r>
              <a:rPr lang="en-US" sz="1600" b="1">
                <a:solidFill>
                  <a:schemeClr val="dk1"/>
                </a:solidFill>
                <a:latin typeface="Lato"/>
                <a:ea typeface="Lato"/>
                <a:cs typeface="Lato"/>
                <a:sym typeface="Lato"/>
              </a:rPr>
              <a:t>worst rate in decades</a:t>
            </a:r>
            <a:r>
              <a:rPr lang="en-US" sz="1600">
                <a:solidFill>
                  <a:schemeClr val="dk1"/>
                </a:solidFill>
                <a:latin typeface="Lato"/>
                <a:ea typeface="Lato"/>
                <a:cs typeface="Lato"/>
                <a:sym typeface="Lato"/>
              </a:rPr>
              <a:t>.</a:t>
            </a:r>
            <a:endParaRPr sz="1500" b="1" i="0" u="none" strike="noStrike" cap="none">
              <a:solidFill>
                <a:srgbClr val="353A85"/>
              </a:solidFill>
              <a:latin typeface="Karla"/>
              <a:ea typeface="Karla"/>
              <a:cs typeface="Karla"/>
              <a:sym typeface="Karla"/>
            </a:endParaRPr>
          </a:p>
        </p:txBody>
      </p:sp>
      <p:sp>
        <p:nvSpPr>
          <p:cNvPr id="344" name="Google Shape;344;g13eb53ee5b9_1_106"/>
          <p:cNvSpPr txBox="1"/>
          <p:nvPr/>
        </p:nvSpPr>
        <p:spPr>
          <a:xfrm>
            <a:off x="558275" y="1063475"/>
            <a:ext cx="15984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olidFill>
                  <a:srgbClr val="FFFFFF"/>
                </a:solidFill>
                <a:latin typeface="Karla ExtraBold"/>
                <a:ea typeface="Karla ExtraBold"/>
                <a:cs typeface="Karla ExtraBold"/>
                <a:sym typeface="Karla ExtraBold"/>
              </a:rPr>
              <a:t>Insight 1</a:t>
            </a:r>
            <a:endParaRPr sz="1400" b="0" i="0" u="none" strike="noStrike" cap="none">
              <a:solidFill>
                <a:srgbClr val="FFFFFF"/>
              </a:solidFill>
              <a:latin typeface="Karla ExtraBold"/>
              <a:ea typeface="Karla ExtraBold"/>
              <a:cs typeface="Karla ExtraBold"/>
              <a:sym typeface="Karla ExtraBold"/>
            </a:endParaRPr>
          </a:p>
        </p:txBody>
      </p:sp>
      <p:sp>
        <p:nvSpPr>
          <p:cNvPr id="345" name="Google Shape;345;g13eb53ee5b9_1_106"/>
          <p:cNvSpPr/>
          <p:nvPr/>
        </p:nvSpPr>
        <p:spPr>
          <a:xfrm>
            <a:off x="558275" y="2550575"/>
            <a:ext cx="6032700" cy="11349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600"/>
              <a:buFont typeface="Arial"/>
              <a:buNone/>
            </a:pPr>
            <a:r>
              <a:rPr lang="en-US">
                <a:solidFill>
                  <a:schemeClr val="dk1"/>
                </a:solidFill>
                <a:latin typeface="Lato"/>
                <a:ea typeface="Lato"/>
                <a:cs typeface="Lato"/>
                <a:sym typeface="Lato"/>
              </a:rPr>
              <a:t>According to a study done by the Indiana University Lilly Family School of Philanthropy, </a:t>
            </a:r>
            <a:r>
              <a:rPr lang="en-US" b="1">
                <a:solidFill>
                  <a:schemeClr val="dk1"/>
                </a:solidFill>
                <a:latin typeface="Lato"/>
                <a:ea typeface="Lato"/>
                <a:cs typeface="Lato"/>
                <a:sym typeface="Lato"/>
              </a:rPr>
              <a:t>declining levels of trust</a:t>
            </a:r>
            <a:r>
              <a:rPr lang="en-US">
                <a:solidFill>
                  <a:schemeClr val="dk1"/>
                </a:solidFill>
                <a:latin typeface="Lato"/>
                <a:ea typeface="Lato"/>
                <a:cs typeface="Lato"/>
                <a:sym typeface="Lato"/>
              </a:rPr>
              <a:t> among Americans for institutions and each other contributed to the </a:t>
            </a:r>
            <a:r>
              <a:rPr lang="en-US" b="1">
                <a:solidFill>
                  <a:schemeClr val="dk1"/>
                </a:solidFill>
                <a:latin typeface="Lato"/>
                <a:ea typeface="Lato"/>
                <a:cs typeface="Lato"/>
                <a:sym typeface="Lato"/>
              </a:rPr>
              <a:t>move away from charitable giving</a:t>
            </a:r>
            <a:r>
              <a:rPr lang="en-US">
                <a:solidFill>
                  <a:schemeClr val="dk1"/>
                </a:solidFill>
                <a:latin typeface="Lato"/>
                <a:ea typeface="Lato"/>
                <a:cs typeface="Lato"/>
                <a:sym typeface="Lato"/>
              </a:rPr>
              <a:t>. </a:t>
            </a:r>
            <a:endParaRPr sz="1300" b="1" i="0" u="none" strike="noStrike" cap="none">
              <a:solidFill>
                <a:srgbClr val="353A85"/>
              </a:solidFill>
              <a:latin typeface="Karla"/>
              <a:ea typeface="Karla"/>
              <a:cs typeface="Karla"/>
              <a:sym typeface="Karla"/>
            </a:endParaRPr>
          </a:p>
        </p:txBody>
      </p:sp>
      <p:sp>
        <p:nvSpPr>
          <p:cNvPr id="346" name="Google Shape;346;g13eb53ee5b9_1_106"/>
          <p:cNvSpPr txBox="1"/>
          <p:nvPr/>
        </p:nvSpPr>
        <p:spPr>
          <a:xfrm>
            <a:off x="558275" y="2366875"/>
            <a:ext cx="15984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olidFill>
                  <a:srgbClr val="FFFFFF"/>
                </a:solidFill>
                <a:latin typeface="Karla ExtraBold"/>
                <a:ea typeface="Karla ExtraBold"/>
                <a:cs typeface="Karla ExtraBold"/>
                <a:sym typeface="Karla ExtraBold"/>
              </a:rPr>
              <a:t>Insight 2</a:t>
            </a:r>
            <a:endParaRPr sz="1400" b="0" i="0" u="none" strike="noStrike" cap="none">
              <a:solidFill>
                <a:srgbClr val="FFFFFF"/>
              </a:solidFill>
              <a:latin typeface="Karla ExtraBold"/>
              <a:ea typeface="Karla ExtraBold"/>
              <a:cs typeface="Karla ExtraBold"/>
              <a:sym typeface="Karla ExtraBold"/>
            </a:endParaRPr>
          </a:p>
        </p:txBody>
      </p:sp>
      <p:sp>
        <p:nvSpPr>
          <p:cNvPr id="347" name="Google Shape;347;g13eb53ee5b9_1_106"/>
          <p:cNvSpPr/>
          <p:nvPr/>
        </p:nvSpPr>
        <p:spPr>
          <a:xfrm>
            <a:off x="558275" y="4040975"/>
            <a:ext cx="6032700" cy="11928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600"/>
              <a:buFont typeface="Arial"/>
              <a:buNone/>
            </a:pPr>
            <a:r>
              <a:rPr lang="en-US" sz="1500">
                <a:solidFill>
                  <a:schemeClr val="dk1"/>
                </a:solidFill>
                <a:latin typeface="Lato"/>
                <a:ea typeface="Lato"/>
                <a:cs typeface="Lato"/>
                <a:sym typeface="Lato"/>
              </a:rPr>
              <a:t>African</a:t>
            </a:r>
            <a:r>
              <a:rPr lang="en-US" sz="1300">
                <a:solidFill>
                  <a:schemeClr val="dk1"/>
                </a:solidFill>
              </a:rPr>
              <a:t> </a:t>
            </a:r>
            <a:r>
              <a:rPr lang="en-US" sz="1500">
                <a:solidFill>
                  <a:schemeClr val="dk1"/>
                </a:solidFill>
                <a:latin typeface="Lato"/>
                <a:ea typeface="Lato"/>
                <a:cs typeface="Lato"/>
                <a:sym typeface="Lato"/>
              </a:rPr>
              <a:t>Americans and Hispanics/Latinos also</a:t>
            </a:r>
            <a:r>
              <a:rPr lang="en-US" sz="1300">
                <a:solidFill>
                  <a:schemeClr val="dk1"/>
                </a:solidFill>
              </a:rPr>
              <a:t> </a:t>
            </a:r>
            <a:r>
              <a:rPr lang="en-US" sz="1500">
                <a:solidFill>
                  <a:schemeClr val="dk1"/>
                </a:solidFill>
                <a:latin typeface="Lato"/>
                <a:ea typeface="Lato"/>
                <a:cs typeface="Lato"/>
                <a:sym typeface="Lato"/>
              </a:rPr>
              <a:t>became less likely to say assessing charity</a:t>
            </a:r>
            <a:r>
              <a:rPr lang="en-US" sz="1300">
                <a:solidFill>
                  <a:schemeClr val="dk1"/>
                </a:solidFill>
              </a:rPr>
              <a:t> </a:t>
            </a:r>
            <a:r>
              <a:rPr lang="en-US" sz="1500">
                <a:solidFill>
                  <a:schemeClr val="dk1"/>
                </a:solidFill>
                <a:latin typeface="Lato"/>
                <a:ea typeface="Lato"/>
                <a:cs typeface="Lato"/>
                <a:sym typeface="Lato"/>
              </a:rPr>
              <a:t>trust is </a:t>
            </a:r>
            <a:r>
              <a:rPr lang="en-US" sz="1500" b="1">
                <a:solidFill>
                  <a:schemeClr val="dk1"/>
                </a:solidFill>
                <a:latin typeface="Lato"/>
                <a:ea typeface="Lato"/>
                <a:cs typeface="Lato"/>
                <a:sym typeface="Lato"/>
              </a:rPr>
              <a:t>“easy”, </a:t>
            </a:r>
            <a:r>
              <a:rPr lang="en-US" sz="1500">
                <a:solidFill>
                  <a:schemeClr val="dk1"/>
                </a:solidFill>
                <a:latin typeface="Lato"/>
                <a:ea typeface="Lato"/>
                <a:cs typeface="Lato"/>
                <a:sym typeface="Lato"/>
              </a:rPr>
              <a:t>going from </a:t>
            </a:r>
            <a:r>
              <a:rPr lang="en-US" sz="1500" b="1">
                <a:solidFill>
                  <a:schemeClr val="dk1"/>
                </a:solidFill>
                <a:latin typeface="Lato"/>
                <a:ea typeface="Lato"/>
                <a:cs typeface="Lato"/>
                <a:sym typeface="Lato"/>
              </a:rPr>
              <a:t>24.4%</a:t>
            </a:r>
            <a:r>
              <a:rPr lang="en-US" sz="1500">
                <a:solidFill>
                  <a:schemeClr val="dk1"/>
                </a:solidFill>
                <a:latin typeface="Lato"/>
                <a:ea typeface="Lato"/>
                <a:cs typeface="Lato"/>
                <a:sym typeface="Lato"/>
              </a:rPr>
              <a:t> to </a:t>
            </a:r>
            <a:r>
              <a:rPr lang="en-US" sz="1500" b="1">
                <a:solidFill>
                  <a:schemeClr val="dk1"/>
                </a:solidFill>
                <a:latin typeface="Lato"/>
                <a:ea typeface="Lato"/>
                <a:cs typeface="Lato"/>
                <a:sym typeface="Lato"/>
              </a:rPr>
              <a:t>15.1%</a:t>
            </a:r>
            <a:r>
              <a:rPr lang="en-US" sz="1500">
                <a:solidFill>
                  <a:schemeClr val="dk1"/>
                </a:solidFill>
                <a:latin typeface="Lato"/>
                <a:ea typeface="Lato"/>
                <a:cs typeface="Lato"/>
                <a:sym typeface="Lato"/>
              </a:rPr>
              <a:t> and</a:t>
            </a:r>
            <a:endParaRPr sz="1300">
              <a:solidFill>
                <a:schemeClr val="dk1"/>
              </a:solidFill>
            </a:endParaRPr>
          </a:p>
          <a:p>
            <a:pPr marL="0" lvl="0" indent="0" algn="l" rtl="0">
              <a:spcBef>
                <a:spcPts val="0"/>
              </a:spcBef>
              <a:spcAft>
                <a:spcPts val="0"/>
              </a:spcAft>
              <a:buClr>
                <a:schemeClr val="dk1"/>
              </a:buClr>
              <a:buSzPts val="1600"/>
              <a:buFont typeface="Arial"/>
              <a:buNone/>
            </a:pPr>
            <a:r>
              <a:rPr lang="en-US" sz="1500">
                <a:solidFill>
                  <a:schemeClr val="dk1"/>
                </a:solidFill>
                <a:latin typeface="Lato"/>
                <a:ea typeface="Lato"/>
                <a:cs typeface="Lato"/>
                <a:sym typeface="Lato"/>
              </a:rPr>
              <a:t>from </a:t>
            </a:r>
            <a:r>
              <a:rPr lang="en-US" sz="1500" b="1">
                <a:solidFill>
                  <a:schemeClr val="dk1"/>
                </a:solidFill>
                <a:latin typeface="Lato"/>
                <a:ea typeface="Lato"/>
                <a:cs typeface="Lato"/>
                <a:sym typeface="Lato"/>
              </a:rPr>
              <a:t>25.6%</a:t>
            </a:r>
            <a:r>
              <a:rPr lang="en-US" sz="1500">
                <a:solidFill>
                  <a:schemeClr val="dk1"/>
                </a:solidFill>
                <a:latin typeface="Lato"/>
                <a:ea typeface="Lato"/>
                <a:cs typeface="Lato"/>
                <a:sym typeface="Lato"/>
              </a:rPr>
              <a:t> to </a:t>
            </a:r>
            <a:r>
              <a:rPr lang="en-US" sz="1500" b="1">
                <a:solidFill>
                  <a:schemeClr val="dk1"/>
                </a:solidFill>
                <a:latin typeface="Lato"/>
                <a:ea typeface="Lato"/>
                <a:cs typeface="Lato"/>
                <a:sym typeface="Lato"/>
              </a:rPr>
              <a:t>9.9%</a:t>
            </a:r>
            <a:r>
              <a:rPr lang="en-US" sz="1500">
                <a:solidFill>
                  <a:schemeClr val="dk1"/>
                </a:solidFill>
                <a:latin typeface="Lato"/>
                <a:ea typeface="Lato"/>
                <a:cs typeface="Lato"/>
                <a:sym typeface="Lato"/>
              </a:rPr>
              <a:t>, respectively.</a:t>
            </a:r>
            <a:endParaRPr b="1">
              <a:solidFill>
                <a:srgbClr val="353A85"/>
              </a:solidFill>
              <a:latin typeface="Karla"/>
              <a:ea typeface="Karla"/>
              <a:cs typeface="Karla"/>
              <a:sym typeface="Karla"/>
            </a:endParaRPr>
          </a:p>
        </p:txBody>
      </p:sp>
      <p:sp>
        <p:nvSpPr>
          <p:cNvPr id="348" name="Google Shape;348;g13eb53ee5b9_1_106"/>
          <p:cNvSpPr txBox="1"/>
          <p:nvPr/>
        </p:nvSpPr>
        <p:spPr>
          <a:xfrm>
            <a:off x="558275" y="3857275"/>
            <a:ext cx="15984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olidFill>
                  <a:srgbClr val="FFFFFF"/>
                </a:solidFill>
                <a:latin typeface="Karla ExtraBold"/>
                <a:ea typeface="Karla ExtraBold"/>
                <a:cs typeface="Karla ExtraBold"/>
                <a:sym typeface="Karla ExtraBold"/>
              </a:rPr>
              <a:t>Insight 3</a:t>
            </a:r>
            <a:endParaRPr sz="1400" b="0" i="0" u="none" strike="noStrike" cap="none">
              <a:solidFill>
                <a:srgbClr val="FFFFFF"/>
              </a:solidFill>
              <a:latin typeface="Karla ExtraBold"/>
              <a:ea typeface="Karla ExtraBold"/>
              <a:cs typeface="Karla ExtraBold"/>
              <a:sym typeface="Karla ExtraBold"/>
            </a:endParaRPr>
          </a:p>
        </p:txBody>
      </p:sp>
      <p:sp>
        <p:nvSpPr>
          <p:cNvPr id="349" name="Google Shape;349;g13eb53ee5b9_1_106"/>
          <p:cNvSpPr/>
          <p:nvPr/>
        </p:nvSpPr>
        <p:spPr>
          <a:xfrm>
            <a:off x="7198850" y="1247175"/>
            <a:ext cx="4295400" cy="39867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800"/>
              <a:buFont typeface="Arial"/>
              <a:buNone/>
            </a:pPr>
            <a:r>
              <a:rPr lang="en-US" sz="1800">
                <a:solidFill>
                  <a:schemeClr val="dk1"/>
                </a:solidFill>
                <a:latin typeface="Lato"/>
                <a:ea typeface="Lato"/>
                <a:cs typeface="Lato"/>
                <a:sym typeface="Lato"/>
              </a:rPr>
              <a:t>Individuals would be encouraged to donate if there is a trust system in place to efficiently </a:t>
            </a:r>
            <a:r>
              <a:rPr lang="en-US" sz="1800" b="1">
                <a:solidFill>
                  <a:schemeClr val="dk1"/>
                </a:solidFill>
                <a:latin typeface="Lato"/>
                <a:ea typeface="Lato"/>
                <a:cs typeface="Lato"/>
                <a:sym typeface="Lato"/>
              </a:rPr>
              <a:t>track their donations</a:t>
            </a:r>
            <a:r>
              <a:rPr lang="en-US" sz="1800">
                <a:solidFill>
                  <a:schemeClr val="dk1"/>
                </a:solidFill>
                <a:latin typeface="Lato"/>
                <a:ea typeface="Lato"/>
                <a:cs typeface="Lato"/>
                <a:sym typeface="Lato"/>
              </a:rPr>
              <a:t>. </a:t>
            </a:r>
            <a:endParaRPr b="1">
              <a:solidFill>
                <a:srgbClr val="353A85"/>
              </a:solidFill>
              <a:latin typeface="Karla"/>
              <a:ea typeface="Karla"/>
              <a:cs typeface="Karla"/>
              <a:sym typeface="Karla"/>
            </a:endParaRPr>
          </a:p>
        </p:txBody>
      </p:sp>
      <p:sp>
        <p:nvSpPr>
          <p:cNvPr id="350" name="Google Shape;350;g13eb53ee5b9_1_106"/>
          <p:cNvSpPr/>
          <p:nvPr/>
        </p:nvSpPr>
        <p:spPr>
          <a:xfrm>
            <a:off x="558275" y="5298900"/>
            <a:ext cx="10935900" cy="119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Arial"/>
              <a:buNone/>
            </a:pPr>
            <a:r>
              <a:rPr lang="en-US" sz="1800">
                <a:solidFill>
                  <a:schemeClr val="dk1"/>
                </a:solidFill>
                <a:latin typeface="Lato"/>
                <a:ea typeface="Lato"/>
                <a:cs typeface="Lato"/>
                <a:sym typeface="Lato"/>
              </a:rPr>
              <a:t>Giv3 provides an infrastructure which </a:t>
            </a:r>
            <a:r>
              <a:rPr lang="en-US" sz="1800" b="1">
                <a:solidFill>
                  <a:schemeClr val="dk1"/>
                </a:solidFill>
                <a:latin typeface="Lato"/>
                <a:ea typeface="Lato"/>
                <a:cs typeface="Lato"/>
                <a:sym typeface="Lato"/>
              </a:rPr>
              <a:t>promotes transparency </a:t>
            </a:r>
            <a:r>
              <a:rPr lang="en-US" sz="1800">
                <a:solidFill>
                  <a:schemeClr val="dk1"/>
                </a:solidFill>
                <a:latin typeface="Lato"/>
                <a:ea typeface="Lato"/>
                <a:cs typeface="Lato"/>
                <a:sym typeface="Lato"/>
              </a:rPr>
              <a:t>through a </a:t>
            </a:r>
            <a:r>
              <a:rPr lang="en-US" sz="1800" b="1">
                <a:solidFill>
                  <a:schemeClr val="dk1"/>
                </a:solidFill>
                <a:latin typeface="Lato"/>
                <a:ea typeface="Lato"/>
                <a:cs typeface="Lato"/>
                <a:sym typeface="Lato"/>
              </a:rPr>
              <a:t>decentralized system</a:t>
            </a:r>
            <a:r>
              <a:rPr lang="en-US" sz="1800">
                <a:solidFill>
                  <a:schemeClr val="dk1"/>
                </a:solidFill>
                <a:latin typeface="Lato"/>
                <a:ea typeface="Lato"/>
                <a:cs typeface="Lato"/>
                <a:sym typeface="Lato"/>
              </a:rPr>
              <a:t>, fostering the trust of donors and therefore resulting in higher donations. </a:t>
            </a:r>
            <a:endParaRPr b="1">
              <a:solidFill>
                <a:schemeClr val="dk1"/>
              </a:solidFill>
              <a:latin typeface="Karla"/>
              <a:ea typeface="Karla"/>
              <a:cs typeface="Karla"/>
              <a:sym typeface="Karla"/>
            </a:endParaRPr>
          </a:p>
        </p:txBody>
      </p:sp>
      <p:sp>
        <p:nvSpPr>
          <p:cNvPr id="351" name="Google Shape;351;g13eb53ee5b9_1_106"/>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Censorship and anonymity issues prevent individuals from making donations to philanthropic organizations</a:t>
            </a:r>
            <a:endParaRPr sz="1800" b="1">
              <a:solidFill>
                <a:schemeClr val="dk1"/>
              </a:solidFill>
              <a:latin typeface="Lato"/>
              <a:ea typeface="Lato"/>
              <a:cs typeface="Lato"/>
              <a:sym typeface="Lato"/>
            </a:endParaRPr>
          </a:p>
        </p:txBody>
      </p:sp>
      <p:sp>
        <p:nvSpPr>
          <p:cNvPr id="352" name="Google Shape;352;g13eb53ee5b9_1_106"/>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Problem</a:t>
            </a:r>
            <a:endParaRPr sz="1400" b="1" i="0" u="none" strike="noStrike" cap="none">
              <a:solidFill>
                <a:srgbClr val="3D85C6"/>
              </a:solidFill>
              <a:latin typeface="Nunito"/>
              <a:ea typeface="Nunito"/>
              <a:cs typeface="Nunito"/>
              <a:sym typeface="Nunito"/>
            </a:endParaRPr>
          </a:p>
        </p:txBody>
      </p:sp>
      <p:cxnSp>
        <p:nvCxnSpPr>
          <p:cNvPr id="353" name="Google Shape;353;g13eb53ee5b9_1_106"/>
          <p:cNvCxnSpPr>
            <a:stCxn id="343" idx="3"/>
            <a:endCxn id="349" idx="1"/>
          </p:cNvCxnSpPr>
          <p:nvPr/>
        </p:nvCxnSpPr>
        <p:spPr>
          <a:xfrm>
            <a:off x="6590975" y="1728375"/>
            <a:ext cx="607800" cy="1512300"/>
          </a:xfrm>
          <a:prstGeom prst="curvedConnector3">
            <a:avLst>
              <a:gd name="adj1" fmla="val 50006"/>
            </a:avLst>
          </a:prstGeom>
          <a:noFill/>
          <a:ln w="19050" cap="flat" cmpd="sng">
            <a:solidFill>
              <a:srgbClr val="072B62"/>
            </a:solidFill>
            <a:prstDash val="solid"/>
            <a:round/>
            <a:headEnd type="none" w="med" len="med"/>
            <a:tailEnd type="none" w="med" len="med"/>
          </a:ln>
        </p:spPr>
      </p:cxnSp>
      <p:cxnSp>
        <p:nvCxnSpPr>
          <p:cNvPr id="354" name="Google Shape;354;g13eb53ee5b9_1_106"/>
          <p:cNvCxnSpPr>
            <a:stCxn id="347" idx="3"/>
            <a:endCxn id="349" idx="1"/>
          </p:cNvCxnSpPr>
          <p:nvPr/>
        </p:nvCxnSpPr>
        <p:spPr>
          <a:xfrm rot="10800000" flipH="1">
            <a:off x="6590975" y="3240575"/>
            <a:ext cx="607800" cy="1396800"/>
          </a:xfrm>
          <a:prstGeom prst="curvedConnector3">
            <a:avLst>
              <a:gd name="adj1" fmla="val 50006"/>
            </a:avLst>
          </a:prstGeom>
          <a:noFill/>
          <a:ln w="19050" cap="flat" cmpd="sng">
            <a:solidFill>
              <a:srgbClr val="072B62"/>
            </a:solidFill>
            <a:prstDash val="solid"/>
            <a:round/>
            <a:headEnd type="none" w="med" len="med"/>
            <a:tailEnd type="none" w="med" len="med"/>
          </a:ln>
        </p:spPr>
      </p:cxnSp>
      <p:cxnSp>
        <p:nvCxnSpPr>
          <p:cNvPr id="355" name="Google Shape;355;g13eb53ee5b9_1_106"/>
          <p:cNvCxnSpPr>
            <a:stCxn id="345" idx="3"/>
            <a:endCxn id="349" idx="1"/>
          </p:cNvCxnSpPr>
          <p:nvPr/>
        </p:nvCxnSpPr>
        <p:spPr>
          <a:xfrm>
            <a:off x="6590975" y="3118025"/>
            <a:ext cx="607800" cy="122400"/>
          </a:xfrm>
          <a:prstGeom prst="curvedConnector3">
            <a:avLst>
              <a:gd name="adj1" fmla="val 50006"/>
            </a:avLst>
          </a:prstGeom>
          <a:noFill/>
          <a:ln w="19050" cap="flat" cmpd="sng">
            <a:solidFill>
              <a:srgbClr val="072B62"/>
            </a:solidFill>
            <a:prstDash val="solid"/>
            <a:round/>
            <a:headEnd type="none" w="med" len="med"/>
            <a:tailEnd type="none" w="med" len="med"/>
          </a:ln>
        </p:spPr>
      </p:cxnSp>
      <p:grpSp>
        <p:nvGrpSpPr>
          <p:cNvPr id="356" name="Google Shape;356;g13eb53ee5b9_1_106"/>
          <p:cNvGrpSpPr/>
          <p:nvPr/>
        </p:nvGrpSpPr>
        <p:grpSpPr>
          <a:xfrm>
            <a:off x="310434" y="6542305"/>
            <a:ext cx="7814989" cy="183066"/>
            <a:chOff x="1239529" y="6482972"/>
            <a:chExt cx="7094861" cy="182719"/>
          </a:xfrm>
        </p:grpSpPr>
        <p:sp>
          <p:nvSpPr>
            <p:cNvPr id="357" name="Google Shape;357;g13eb53ee5b9_1_106"/>
            <p:cNvSpPr/>
            <p:nvPr/>
          </p:nvSpPr>
          <p:spPr>
            <a:xfrm>
              <a:off x="1239529" y="6482972"/>
              <a:ext cx="1830300" cy="1827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358" name="Google Shape;358;g13eb53ee5b9_1_106"/>
            <p:cNvSpPr/>
            <p:nvPr/>
          </p:nvSpPr>
          <p:spPr>
            <a:xfrm>
              <a:off x="2995949" y="6482972"/>
              <a:ext cx="1828800" cy="182700"/>
            </a:xfrm>
            <a:prstGeom prst="chevron">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359" name="Google Shape;359;g13eb53ee5b9_1_106"/>
            <p:cNvSpPr/>
            <p:nvPr/>
          </p:nvSpPr>
          <p:spPr>
            <a:xfrm>
              <a:off x="4750770" y="6482972"/>
              <a:ext cx="1828800" cy="1827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360" name="Google Shape;360;g13eb53ee5b9_1_106"/>
            <p:cNvSpPr/>
            <p:nvPr/>
          </p:nvSpPr>
          <p:spPr>
            <a:xfrm>
              <a:off x="6505590" y="6482991"/>
              <a:ext cx="1828800" cy="1827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361" name="Google Shape;361;g13eb53ee5b9_1_106"/>
          <p:cNvSpPr/>
          <p:nvPr/>
        </p:nvSpPr>
        <p:spPr>
          <a:xfrm>
            <a:off x="8044177" y="6541999"/>
            <a:ext cx="2014500" cy="1833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362" name="Google Shape;362;g13eb53ee5b9_1_106"/>
          <p:cNvSpPr/>
          <p:nvPr/>
        </p:nvSpPr>
        <p:spPr>
          <a:xfrm>
            <a:off x="9977162" y="6541340"/>
            <a:ext cx="2014500" cy="1833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1000"/>
                                        <p:tgtEl>
                                          <p:spTgt spid="3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0"/>
                                        </p:tgtEl>
                                        <p:attrNameLst>
                                          <p:attrName>style.visibility</p:attrName>
                                        </p:attrNameLst>
                                      </p:cBhvr>
                                      <p:to>
                                        <p:strVal val="visible"/>
                                      </p:to>
                                    </p:set>
                                    <p:animEffect transition="in" filter="fade">
                                      <p:cBhvr>
                                        <p:cTn id="12"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pic>
        <p:nvPicPr>
          <p:cNvPr id="1044" name="Google Shape;1044;gd09b378717_0_0"/>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45" name="Google Shape;1045;gd09b378717_0_0"/>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046" name="Google Shape;1046;gd09b378717_0_0"/>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047" name="Google Shape;1047;gd09b378717_0_0"/>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048" name="Google Shape;1048;gd09b378717_0_0"/>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PROTOTYPE</a:t>
            </a:r>
            <a:endParaRPr sz="1400" b="1" i="0" u="none" strike="noStrike" cap="none">
              <a:solidFill>
                <a:srgbClr val="3D85C6"/>
              </a:solidFill>
              <a:latin typeface="Nunito"/>
              <a:ea typeface="Nunito"/>
              <a:cs typeface="Nunito"/>
              <a:sym typeface="Nunito"/>
            </a:endParaRPr>
          </a:p>
        </p:txBody>
      </p:sp>
      <p:pic>
        <p:nvPicPr>
          <p:cNvPr id="1049" name="Google Shape;1049;gd09b378717_0_0"/>
          <p:cNvPicPr preferRelativeResize="0"/>
          <p:nvPr/>
        </p:nvPicPr>
        <p:blipFill rotWithShape="1">
          <a:blip r:embed="rId6">
            <a:alphaModFix/>
          </a:blip>
          <a:srcRect/>
          <a:stretch/>
        </p:blipFill>
        <p:spPr>
          <a:xfrm>
            <a:off x="977247" y="1160457"/>
            <a:ext cx="2416325" cy="4816549"/>
          </a:xfrm>
          <a:prstGeom prst="rect">
            <a:avLst/>
          </a:prstGeom>
          <a:noFill/>
          <a:ln>
            <a:noFill/>
          </a:ln>
        </p:spPr>
      </p:pic>
      <p:pic>
        <p:nvPicPr>
          <p:cNvPr id="1050" name="Google Shape;1050;gd09b378717_0_0"/>
          <p:cNvPicPr preferRelativeResize="0"/>
          <p:nvPr/>
        </p:nvPicPr>
        <p:blipFill rotWithShape="1">
          <a:blip r:embed="rId7">
            <a:alphaModFix/>
          </a:blip>
          <a:srcRect/>
          <a:stretch/>
        </p:blipFill>
        <p:spPr>
          <a:xfrm>
            <a:off x="8798425" y="1160445"/>
            <a:ext cx="2416324" cy="4816579"/>
          </a:xfrm>
          <a:prstGeom prst="rect">
            <a:avLst/>
          </a:prstGeom>
          <a:noFill/>
          <a:ln>
            <a:noFill/>
          </a:ln>
        </p:spPr>
      </p:pic>
      <p:sp>
        <p:nvSpPr>
          <p:cNvPr id="1051" name="Google Shape;1051;gd09b378717_0_0"/>
          <p:cNvSpPr txBox="1"/>
          <p:nvPr/>
        </p:nvSpPr>
        <p:spPr>
          <a:xfrm>
            <a:off x="757700" y="6137632"/>
            <a:ext cx="28554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Nunito ExtraBold"/>
                <a:ea typeface="Nunito ExtraBold"/>
                <a:cs typeface="Nunito ExtraBold"/>
                <a:sym typeface="Nunito ExtraBold"/>
              </a:rPr>
              <a:t>Importing tasks from central </a:t>
            </a:r>
            <a:endParaRPr sz="1500" b="0" i="0" u="none" strike="noStrike" cap="none">
              <a:solidFill>
                <a:srgbClr val="000000"/>
              </a:solidFill>
              <a:latin typeface="Nunito ExtraBold"/>
              <a:ea typeface="Nunito ExtraBold"/>
              <a:cs typeface="Nunito ExtraBold"/>
              <a:sym typeface="Nunito ExtraBold"/>
            </a:endParaRPr>
          </a:p>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Nunito ExtraBold"/>
                <a:ea typeface="Nunito ExtraBold"/>
                <a:cs typeface="Nunito ExtraBold"/>
                <a:sym typeface="Nunito ExtraBold"/>
              </a:rPr>
              <a:t>EMR system</a:t>
            </a:r>
            <a:endParaRPr sz="1700" b="0" i="0" u="none" strike="noStrike" cap="none">
              <a:solidFill>
                <a:srgbClr val="000000"/>
              </a:solidFill>
              <a:latin typeface="Nunito ExtraBold"/>
              <a:ea typeface="Nunito ExtraBold"/>
              <a:cs typeface="Nunito ExtraBold"/>
              <a:sym typeface="Nunito ExtraBold"/>
            </a:endParaRPr>
          </a:p>
        </p:txBody>
      </p:sp>
      <p:sp>
        <p:nvSpPr>
          <p:cNvPr id="1052" name="Google Shape;1052;gd09b378717_0_0"/>
          <p:cNvSpPr txBox="1"/>
          <p:nvPr/>
        </p:nvSpPr>
        <p:spPr>
          <a:xfrm>
            <a:off x="4910975" y="6137632"/>
            <a:ext cx="23700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Nunito ExtraBold"/>
                <a:ea typeface="Nunito ExtraBold"/>
                <a:cs typeface="Nunito ExtraBold"/>
                <a:sym typeface="Nunito ExtraBold"/>
              </a:rPr>
              <a:t>Receiving and forwarding a request</a:t>
            </a:r>
            <a:endParaRPr sz="1700" b="0" i="0" u="none" strike="noStrike" cap="none">
              <a:solidFill>
                <a:srgbClr val="000000"/>
              </a:solidFill>
              <a:latin typeface="Nunito ExtraBold"/>
              <a:ea typeface="Nunito ExtraBold"/>
              <a:cs typeface="Nunito ExtraBold"/>
              <a:sym typeface="Nunito ExtraBold"/>
            </a:endParaRPr>
          </a:p>
        </p:txBody>
      </p:sp>
      <p:pic>
        <p:nvPicPr>
          <p:cNvPr id="1053" name="Google Shape;1053;gd09b378717_0_0"/>
          <p:cNvPicPr preferRelativeResize="0"/>
          <p:nvPr/>
        </p:nvPicPr>
        <p:blipFill rotWithShape="1">
          <a:blip r:embed="rId8">
            <a:alphaModFix/>
          </a:blip>
          <a:srcRect/>
          <a:stretch/>
        </p:blipFill>
        <p:spPr>
          <a:xfrm>
            <a:off x="4910987" y="1206607"/>
            <a:ext cx="2370029" cy="4724275"/>
          </a:xfrm>
          <a:prstGeom prst="rect">
            <a:avLst/>
          </a:prstGeom>
          <a:noFill/>
          <a:ln>
            <a:noFill/>
          </a:ln>
        </p:spPr>
      </p:pic>
      <p:sp>
        <p:nvSpPr>
          <p:cNvPr id="1054" name="Google Shape;1054;gd09b378717_0_0"/>
          <p:cNvSpPr txBox="1"/>
          <p:nvPr/>
        </p:nvSpPr>
        <p:spPr>
          <a:xfrm>
            <a:off x="8670238" y="6137625"/>
            <a:ext cx="26727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000000"/>
                </a:solidFill>
                <a:latin typeface="Nunito ExtraBold"/>
                <a:ea typeface="Nunito ExtraBold"/>
                <a:cs typeface="Nunito ExtraBold"/>
                <a:sym typeface="Nunito ExtraBold"/>
              </a:rPr>
              <a:t>Request approval notification- all stakeholders</a:t>
            </a:r>
            <a:endParaRPr sz="1700" b="0" i="0" u="none" strike="noStrike" cap="none">
              <a:solidFill>
                <a:srgbClr val="000000"/>
              </a:solidFill>
              <a:latin typeface="Nunito ExtraBold"/>
              <a:ea typeface="Nunito ExtraBold"/>
              <a:cs typeface="Nunito ExtraBold"/>
              <a:sym typeface="Nunito ExtraBold"/>
            </a:endParaRPr>
          </a:p>
        </p:txBody>
      </p:sp>
      <p:sp>
        <p:nvSpPr>
          <p:cNvPr id="1055" name="Google Shape;1055;gd09b378717_0_0"/>
          <p:cNvSpPr/>
          <p:nvPr/>
        </p:nvSpPr>
        <p:spPr>
          <a:xfrm>
            <a:off x="615424" y="593075"/>
            <a:ext cx="68739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Interactive prototype tested with interviewees</a:t>
            </a:r>
            <a:endParaRPr sz="2100" b="0" i="0" u="none" strike="noStrike" cap="none">
              <a:solidFill>
                <a:srgbClr val="000000"/>
              </a:solidFill>
              <a:latin typeface="Nunito ExtraBold"/>
              <a:ea typeface="Nunito ExtraBold"/>
              <a:cs typeface="Nunito ExtraBold"/>
              <a:sym typeface="Nunito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2"/>
                                        </p:tgtEl>
                                        <p:attrNameLst>
                                          <p:attrName>style.visibility</p:attrName>
                                        </p:attrNameLst>
                                      </p:cBhvr>
                                      <p:to>
                                        <p:strVal val="visible"/>
                                      </p:to>
                                    </p:set>
                                    <p:animEffect transition="in" filter="fade">
                                      <p:cBhvr>
                                        <p:cTn id="7" dur="1000"/>
                                        <p:tgtEl>
                                          <p:spTgt spid="1052"/>
                                        </p:tgtEl>
                                      </p:cBhvr>
                                    </p:animEffect>
                                  </p:childTnLst>
                                </p:cTn>
                              </p:par>
                              <p:par>
                                <p:cTn id="8" presetID="10" presetClass="entr" presetSubtype="0" fill="hold" nodeType="withEffect">
                                  <p:stCondLst>
                                    <p:cond delay="0"/>
                                  </p:stCondLst>
                                  <p:childTnLst>
                                    <p:set>
                                      <p:cBhvr>
                                        <p:cTn id="9" dur="1" fill="hold">
                                          <p:stCondLst>
                                            <p:cond delay="0"/>
                                          </p:stCondLst>
                                        </p:cTn>
                                        <p:tgtEl>
                                          <p:spTgt spid="1053"/>
                                        </p:tgtEl>
                                        <p:attrNameLst>
                                          <p:attrName>style.visibility</p:attrName>
                                        </p:attrNameLst>
                                      </p:cBhvr>
                                      <p:to>
                                        <p:strVal val="visible"/>
                                      </p:to>
                                    </p:set>
                                    <p:animEffect transition="in" filter="fade">
                                      <p:cBhvr>
                                        <p:cTn id="10" dur="1000"/>
                                        <p:tgtEl>
                                          <p:spTgt spid="10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54"/>
                                        </p:tgtEl>
                                        <p:attrNameLst>
                                          <p:attrName>style.visibility</p:attrName>
                                        </p:attrNameLst>
                                      </p:cBhvr>
                                      <p:to>
                                        <p:strVal val="visible"/>
                                      </p:to>
                                    </p:set>
                                    <p:animEffect transition="in" filter="fade">
                                      <p:cBhvr>
                                        <p:cTn id="15" dur="1000"/>
                                        <p:tgtEl>
                                          <p:spTgt spid="1054"/>
                                        </p:tgtEl>
                                      </p:cBhvr>
                                    </p:animEffect>
                                  </p:childTnLst>
                                </p:cTn>
                              </p:par>
                              <p:par>
                                <p:cTn id="16" presetID="10" presetClass="entr" presetSubtype="0" fill="hold" nodeType="withEffect">
                                  <p:stCondLst>
                                    <p:cond delay="0"/>
                                  </p:stCondLst>
                                  <p:childTnLst>
                                    <p:set>
                                      <p:cBhvr>
                                        <p:cTn id="17" dur="1" fill="hold">
                                          <p:stCondLst>
                                            <p:cond delay="0"/>
                                          </p:stCondLst>
                                        </p:cTn>
                                        <p:tgtEl>
                                          <p:spTgt spid="1050"/>
                                        </p:tgtEl>
                                        <p:attrNameLst>
                                          <p:attrName>style.visibility</p:attrName>
                                        </p:attrNameLst>
                                      </p:cBhvr>
                                      <p:to>
                                        <p:strVal val="visible"/>
                                      </p:to>
                                    </p:set>
                                    <p:animEffect transition="in" filter="fade">
                                      <p:cBhvr>
                                        <p:cTn id="18" dur="10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gcbf1427c35_3_343"/>
          <p:cNvSpPr/>
          <p:nvPr/>
        </p:nvSpPr>
        <p:spPr>
          <a:xfrm>
            <a:off x="2075025" y="1350750"/>
            <a:ext cx="7392000" cy="153900"/>
          </a:xfrm>
          <a:prstGeom prst="roundRect">
            <a:avLst>
              <a:gd name="adj" fmla="val 50000"/>
            </a:avLst>
          </a:prstGeom>
          <a:solidFill>
            <a:srgbClr val="4285F4"/>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p:txBody>
      </p:sp>
      <p:pic>
        <p:nvPicPr>
          <p:cNvPr id="1061" name="Google Shape;1061;gcbf1427c35_3_343"/>
          <p:cNvPicPr preferRelativeResize="0"/>
          <p:nvPr/>
        </p:nvPicPr>
        <p:blipFill rotWithShape="1">
          <a:blip r:embed="rId3">
            <a:alphaModFix/>
          </a:blip>
          <a:srcRect/>
          <a:stretch/>
        </p:blipFill>
        <p:spPr>
          <a:xfrm>
            <a:off x="1366722" y="492038"/>
            <a:ext cx="1871308" cy="1871313"/>
          </a:xfrm>
          <a:prstGeom prst="rect">
            <a:avLst/>
          </a:prstGeom>
          <a:noFill/>
          <a:ln>
            <a:noFill/>
          </a:ln>
        </p:spPr>
      </p:pic>
      <p:pic>
        <p:nvPicPr>
          <p:cNvPr id="1062" name="Google Shape;1062;gcbf1427c35_3_343"/>
          <p:cNvPicPr preferRelativeResize="0"/>
          <p:nvPr/>
        </p:nvPicPr>
        <p:blipFill rotWithShape="1">
          <a:blip r:embed="rId4">
            <a:alphaModFix/>
          </a:blip>
          <a:srcRect/>
          <a:stretch/>
        </p:blipFill>
        <p:spPr>
          <a:xfrm>
            <a:off x="4668288" y="-12"/>
            <a:ext cx="2855400" cy="2855400"/>
          </a:xfrm>
          <a:prstGeom prst="rect">
            <a:avLst/>
          </a:prstGeom>
          <a:noFill/>
          <a:ln>
            <a:noFill/>
          </a:ln>
        </p:spPr>
      </p:pic>
      <p:pic>
        <p:nvPicPr>
          <p:cNvPr id="1063" name="Google Shape;1063;gcbf1427c35_3_343"/>
          <p:cNvPicPr preferRelativeResize="0"/>
          <p:nvPr/>
        </p:nvPicPr>
        <p:blipFill rotWithShape="1">
          <a:blip r:embed="rId3">
            <a:alphaModFix/>
          </a:blip>
          <a:srcRect/>
          <a:stretch/>
        </p:blipFill>
        <p:spPr>
          <a:xfrm>
            <a:off x="8817709" y="521050"/>
            <a:ext cx="1871308" cy="1871313"/>
          </a:xfrm>
          <a:prstGeom prst="rect">
            <a:avLst/>
          </a:prstGeom>
          <a:noFill/>
          <a:ln>
            <a:noFill/>
          </a:ln>
        </p:spPr>
      </p:pic>
      <p:sp>
        <p:nvSpPr>
          <p:cNvPr id="1064" name="Google Shape;1064;gcbf1427c35_3_343"/>
          <p:cNvSpPr/>
          <p:nvPr/>
        </p:nvSpPr>
        <p:spPr>
          <a:xfrm>
            <a:off x="927475" y="2033050"/>
            <a:ext cx="2749800" cy="1048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3 House Officers</a:t>
            </a:r>
            <a:endParaRPr sz="1500" b="1" i="0" u="none" strike="noStrike" cap="none">
              <a:solidFill>
                <a:srgbClr val="353A85"/>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1 IHIS Employee</a:t>
            </a:r>
            <a:endParaRPr sz="1500" b="1" i="0" u="none" strike="noStrike" cap="none">
              <a:solidFill>
                <a:srgbClr val="353A85"/>
              </a:solidFill>
              <a:latin typeface="Karla"/>
              <a:ea typeface="Karla"/>
              <a:cs typeface="Karla"/>
              <a:sym typeface="Karla"/>
            </a:endParaRPr>
          </a:p>
        </p:txBody>
      </p:sp>
      <p:sp>
        <p:nvSpPr>
          <p:cNvPr id="1065" name="Google Shape;1065;gcbf1427c35_3_343"/>
          <p:cNvSpPr/>
          <p:nvPr/>
        </p:nvSpPr>
        <p:spPr>
          <a:xfrm>
            <a:off x="4537650" y="2033050"/>
            <a:ext cx="3116700" cy="1048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16 F2F Interviews</a:t>
            </a:r>
            <a:endParaRPr sz="1500" b="1" i="0" u="none" strike="noStrike" cap="none">
              <a:solidFill>
                <a:srgbClr val="353A85"/>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14 Calls Interviews</a:t>
            </a:r>
            <a:endParaRPr sz="1500" b="1" i="0" u="none" strike="noStrike" cap="none">
              <a:solidFill>
                <a:srgbClr val="353A85"/>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353A85"/>
                </a:solidFill>
                <a:latin typeface="Karla"/>
                <a:ea typeface="Karla"/>
                <a:cs typeface="Karla"/>
                <a:sym typeface="Karla"/>
              </a:rPr>
              <a:t>(HOs, Nurses, Medical student)</a:t>
            </a:r>
            <a:endParaRPr sz="1200" b="1" i="0" u="none" strike="noStrike" cap="none">
              <a:solidFill>
                <a:srgbClr val="353A85"/>
              </a:solidFill>
              <a:latin typeface="Karla"/>
              <a:ea typeface="Karla"/>
              <a:cs typeface="Karla"/>
              <a:sym typeface="Karla"/>
            </a:endParaRPr>
          </a:p>
        </p:txBody>
      </p:sp>
      <p:sp>
        <p:nvSpPr>
          <p:cNvPr id="1066" name="Google Shape;1066;gcbf1427c35_3_343"/>
          <p:cNvSpPr/>
          <p:nvPr/>
        </p:nvSpPr>
        <p:spPr>
          <a:xfrm>
            <a:off x="8378463" y="2033050"/>
            <a:ext cx="2749800" cy="1048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3 House Officers + Responses from </a:t>
            </a:r>
            <a:endParaRPr sz="1500" b="1" i="0" u="none" strike="noStrike" cap="none">
              <a:solidFill>
                <a:srgbClr val="353A85"/>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Landing page</a:t>
            </a:r>
            <a:endParaRPr sz="1500" b="1" i="0" u="none" strike="noStrike" cap="none">
              <a:solidFill>
                <a:srgbClr val="353A85"/>
              </a:solidFill>
              <a:latin typeface="Karla"/>
              <a:ea typeface="Karla"/>
              <a:cs typeface="Karla"/>
              <a:sym typeface="Karla"/>
            </a:endParaRPr>
          </a:p>
        </p:txBody>
      </p:sp>
      <p:sp>
        <p:nvSpPr>
          <p:cNvPr id="1067" name="Google Shape;1067;gcbf1427c35_3_343"/>
          <p:cNvSpPr txBox="1"/>
          <p:nvPr/>
        </p:nvSpPr>
        <p:spPr>
          <a:xfrm>
            <a:off x="927475" y="1849350"/>
            <a:ext cx="7266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WHO</a:t>
            </a:r>
            <a:endParaRPr sz="1400" b="0" i="0" u="none" strike="noStrike" cap="none">
              <a:solidFill>
                <a:srgbClr val="FFFFFF"/>
              </a:solidFill>
              <a:latin typeface="Karla ExtraBold"/>
              <a:ea typeface="Karla ExtraBold"/>
              <a:cs typeface="Karla ExtraBold"/>
              <a:sym typeface="Karla ExtraBold"/>
            </a:endParaRPr>
          </a:p>
        </p:txBody>
      </p:sp>
      <p:sp>
        <p:nvSpPr>
          <p:cNvPr id="1068" name="Google Shape;1068;gcbf1427c35_3_343"/>
          <p:cNvSpPr txBox="1"/>
          <p:nvPr/>
        </p:nvSpPr>
        <p:spPr>
          <a:xfrm>
            <a:off x="4537650" y="1849350"/>
            <a:ext cx="7266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WHO</a:t>
            </a:r>
            <a:endParaRPr sz="1400" b="0" i="0" u="none" strike="noStrike" cap="none">
              <a:solidFill>
                <a:srgbClr val="FFFFFF"/>
              </a:solidFill>
              <a:latin typeface="Karla ExtraBold"/>
              <a:ea typeface="Karla ExtraBold"/>
              <a:cs typeface="Karla ExtraBold"/>
              <a:sym typeface="Karla ExtraBold"/>
            </a:endParaRPr>
          </a:p>
        </p:txBody>
      </p:sp>
      <p:sp>
        <p:nvSpPr>
          <p:cNvPr id="1069" name="Google Shape;1069;gcbf1427c35_3_343"/>
          <p:cNvSpPr txBox="1"/>
          <p:nvPr/>
        </p:nvSpPr>
        <p:spPr>
          <a:xfrm>
            <a:off x="8378475" y="1849350"/>
            <a:ext cx="7266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WHO</a:t>
            </a:r>
            <a:endParaRPr sz="1400" b="0" i="0" u="none" strike="noStrike" cap="none">
              <a:solidFill>
                <a:srgbClr val="FFFFFF"/>
              </a:solidFill>
              <a:latin typeface="Karla ExtraBold"/>
              <a:ea typeface="Karla ExtraBold"/>
              <a:cs typeface="Karla ExtraBold"/>
              <a:sym typeface="Karla ExtraBold"/>
            </a:endParaRPr>
          </a:p>
        </p:txBody>
      </p:sp>
      <p:sp>
        <p:nvSpPr>
          <p:cNvPr id="1070" name="Google Shape;1070;gcbf1427c35_3_343"/>
          <p:cNvSpPr/>
          <p:nvPr/>
        </p:nvSpPr>
        <p:spPr>
          <a:xfrm>
            <a:off x="927475" y="3376051"/>
            <a:ext cx="2749800" cy="3107700"/>
          </a:xfrm>
          <a:prstGeom prst="roundRect">
            <a:avLst>
              <a:gd name="adj" fmla="val 16667"/>
            </a:avLst>
          </a:prstGeom>
          <a:solidFill>
            <a:srgbClr val="E9F6FF"/>
          </a:solidFill>
          <a:ln>
            <a:noFill/>
          </a:ln>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53A85"/>
                </a:solidFill>
                <a:latin typeface="Karla"/>
                <a:ea typeface="Karla"/>
                <a:cs typeface="Karla"/>
                <a:sym typeface="Karla"/>
              </a:rPr>
              <a:t>Doctors:</a:t>
            </a:r>
            <a:endParaRPr sz="1200" b="1" i="0" u="none" strike="noStrike" cap="none">
              <a:solidFill>
                <a:srgbClr val="353A85"/>
              </a:solidFill>
              <a:latin typeface="Karla"/>
              <a:ea typeface="Karla"/>
              <a:cs typeface="Karla"/>
              <a:sym typeface="Karla"/>
            </a:endParaRPr>
          </a:p>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Issue with inefficiencies of protocol</a:t>
            </a:r>
            <a:endParaRPr sz="1200" b="0" i="0" u="none" strike="noStrike" cap="none">
              <a:solidFill>
                <a:srgbClr val="353A85"/>
              </a:solidFill>
              <a:latin typeface="Karla"/>
              <a:ea typeface="Karla"/>
              <a:cs typeface="Karla"/>
              <a:sym typeface="Karla"/>
            </a:endParaRPr>
          </a:p>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Poor collaboration tools with existing system</a:t>
            </a:r>
            <a:endParaRPr sz="1200" b="0" i="0" u="none" strike="noStrike" cap="none">
              <a:solidFill>
                <a:srgbClr val="353A85"/>
              </a:solidFill>
              <a:latin typeface="Karla"/>
              <a:ea typeface="Karla"/>
              <a:cs typeface="Karla"/>
              <a:sym typeface="Karla"/>
            </a:endParaRPr>
          </a:p>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Workflow is Siloed with low visibility of tasks</a:t>
            </a:r>
            <a:endParaRPr sz="1200" b="0" i="0" u="none" strike="noStrike" cap="none">
              <a:solidFill>
                <a:srgbClr val="353A85"/>
              </a:solidFill>
              <a:latin typeface="Karla"/>
              <a:ea typeface="Karla"/>
              <a:cs typeface="Karla"/>
              <a:sym typeface="Karla"/>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53A85"/>
              </a:solidFill>
              <a:latin typeface="Karla"/>
              <a:ea typeface="Karla"/>
              <a:cs typeface="Karla"/>
              <a:sym typeface="Karla"/>
            </a:endParaRPr>
          </a:p>
          <a:p>
            <a:pPr marL="4572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53A85"/>
                </a:solidFill>
                <a:latin typeface="Karla"/>
                <a:ea typeface="Karla"/>
                <a:cs typeface="Karla"/>
                <a:sym typeface="Karla"/>
              </a:rPr>
              <a:t>IHIS Management:</a:t>
            </a:r>
            <a:endParaRPr sz="1200" b="1" i="0" u="none" strike="noStrike" cap="none">
              <a:solidFill>
                <a:srgbClr val="353A85"/>
              </a:solidFill>
              <a:latin typeface="Karla"/>
              <a:ea typeface="Karla"/>
              <a:cs typeface="Karla"/>
              <a:sym typeface="Karla"/>
            </a:endParaRPr>
          </a:p>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Upper management do not understand the problems on the  ground</a:t>
            </a:r>
            <a:endParaRPr sz="1200" b="0" i="0" u="none" strike="noStrike" cap="none">
              <a:solidFill>
                <a:srgbClr val="353A85"/>
              </a:solidFill>
              <a:latin typeface="Karla"/>
              <a:ea typeface="Karla"/>
              <a:cs typeface="Karla"/>
              <a:sym typeface="Karla"/>
            </a:endParaRPr>
          </a:p>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Ideas get executed only if it comes from above</a:t>
            </a:r>
            <a:endParaRPr sz="1200" b="0" i="0" u="none" strike="noStrike" cap="none">
              <a:solidFill>
                <a:srgbClr val="353A85"/>
              </a:solidFill>
              <a:latin typeface="Karla"/>
              <a:ea typeface="Karla"/>
              <a:cs typeface="Karla"/>
              <a:sym typeface="Karla"/>
            </a:endParaRPr>
          </a:p>
        </p:txBody>
      </p:sp>
      <p:sp>
        <p:nvSpPr>
          <p:cNvPr id="1071" name="Google Shape;1071;gcbf1427c35_3_343"/>
          <p:cNvSpPr txBox="1"/>
          <p:nvPr/>
        </p:nvSpPr>
        <p:spPr>
          <a:xfrm>
            <a:off x="927475" y="3192342"/>
            <a:ext cx="11475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INSIGHTS</a:t>
            </a:r>
            <a:endParaRPr sz="1400" b="0" i="0" u="none" strike="noStrike" cap="none">
              <a:solidFill>
                <a:srgbClr val="FFFFFF"/>
              </a:solidFill>
              <a:latin typeface="Karla ExtraBold"/>
              <a:ea typeface="Karla ExtraBold"/>
              <a:cs typeface="Karla ExtraBold"/>
              <a:sym typeface="Karla ExtraBold"/>
            </a:endParaRPr>
          </a:p>
        </p:txBody>
      </p:sp>
      <p:sp>
        <p:nvSpPr>
          <p:cNvPr id="1072" name="Google Shape;1072;gcbf1427c35_3_343"/>
          <p:cNvSpPr/>
          <p:nvPr/>
        </p:nvSpPr>
        <p:spPr>
          <a:xfrm>
            <a:off x="4537650" y="3376050"/>
            <a:ext cx="3116700" cy="3107700"/>
          </a:xfrm>
          <a:prstGeom prst="roundRect">
            <a:avLst>
              <a:gd name="adj" fmla="val 16667"/>
            </a:avLst>
          </a:prstGeom>
          <a:solidFill>
            <a:srgbClr val="E9F6FF"/>
          </a:solidFill>
          <a:ln>
            <a:noFill/>
          </a:ln>
        </p:spPr>
        <p:txBody>
          <a:bodyPr spcFirstLastPara="1" wrap="square" lIns="91425" tIns="91425" rIns="91425" bIns="91425" anchor="ctr" anchorCtr="0">
            <a:noAutofit/>
          </a:bodyPr>
          <a:lstStyle/>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Inefficient way of handling of admin tasks</a:t>
            </a:r>
            <a:endParaRPr sz="1200" b="0" i="0" u="none" strike="noStrike" cap="none">
              <a:solidFill>
                <a:srgbClr val="353A85"/>
              </a:solidFill>
              <a:latin typeface="Karla"/>
              <a:ea typeface="Karla"/>
              <a:cs typeface="Karla"/>
              <a:sym typeface="Karla"/>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53A85"/>
              </a:solidFill>
              <a:latin typeface="Karla"/>
              <a:ea typeface="Karla"/>
              <a:cs typeface="Karla"/>
              <a:sym typeface="Karla"/>
            </a:endParaRPr>
          </a:p>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Low visibility of team’s tasks between healthcare workers</a:t>
            </a:r>
            <a:endParaRPr sz="1200" b="0" i="0" u="none" strike="noStrike" cap="none">
              <a:solidFill>
                <a:srgbClr val="353A85"/>
              </a:solidFill>
              <a:latin typeface="Karla"/>
              <a:ea typeface="Karla"/>
              <a:cs typeface="Karla"/>
              <a:sym typeface="Karla"/>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53A85"/>
              </a:solidFill>
              <a:latin typeface="Karla"/>
              <a:ea typeface="Karla"/>
              <a:cs typeface="Karla"/>
              <a:sym typeface="Karla"/>
            </a:endParaRPr>
          </a:p>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Poor communication of updates regarding patients</a:t>
            </a:r>
            <a:endParaRPr sz="1200" b="0" i="0" u="none" strike="noStrike" cap="none">
              <a:solidFill>
                <a:srgbClr val="353A85"/>
              </a:solidFill>
              <a:latin typeface="Karla"/>
              <a:ea typeface="Karla"/>
              <a:cs typeface="Karla"/>
              <a:sym typeface="Karla"/>
            </a:endParaRPr>
          </a:p>
        </p:txBody>
      </p:sp>
      <p:sp>
        <p:nvSpPr>
          <p:cNvPr id="1073" name="Google Shape;1073;gcbf1427c35_3_343"/>
          <p:cNvSpPr txBox="1"/>
          <p:nvPr/>
        </p:nvSpPr>
        <p:spPr>
          <a:xfrm>
            <a:off x="4537650" y="3192342"/>
            <a:ext cx="11475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INSIGHTS</a:t>
            </a:r>
            <a:endParaRPr sz="1400" b="0" i="0" u="none" strike="noStrike" cap="none">
              <a:solidFill>
                <a:srgbClr val="FFFFFF"/>
              </a:solidFill>
              <a:latin typeface="Karla ExtraBold"/>
              <a:ea typeface="Karla ExtraBold"/>
              <a:cs typeface="Karla ExtraBold"/>
              <a:sym typeface="Karla ExtraBold"/>
            </a:endParaRPr>
          </a:p>
        </p:txBody>
      </p:sp>
      <p:sp>
        <p:nvSpPr>
          <p:cNvPr id="1074" name="Google Shape;1074;gcbf1427c35_3_343"/>
          <p:cNvSpPr txBox="1"/>
          <p:nvPr/>
        </p:nvSpPr>
        <p:spPr>
          <a:xfrm>
            <a:off x="4537650" y="3995725"/>
            <a:ext cx="584700" cy="354000"/>
          </a:xfrm>
          <a:prstGeom prst="rect">
            <a:avLst/>
          </a:prstGeom>
          <a:solidFill>
            <a:srgbClr val="ACCBF9">
              <a:alpha val="50196"/>
            </a:srgbClr>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Nunito"/>
                <a:ea typeface="Nunito"/>
                <a:cs typeface="Nunito"/>
                <a:sym typeface="Nunito"/>
              </a:rPr>
              <a:t>24/30</a:t>
            </a:r>
            <a:endParaRPr sz="1100" b="1" i="0" u="none" strike="noStrike" cap="none">
              <a:solidFill>
                <a:srgbClr val="000000"/>
              </a:solidFill>
              <a:latin typeface="Nunito"/>
              <a:ea typeface="Nunito"/>
              <a:cs typeface="Nunito"/>
              <a:sym typeface="Nunito"/>
            </a:endParaRPr>
          </a:p>
        </p:txBody>
      </p:sp>
      <p:sp>
        <p:nvSpPr>
          <p:cNvPr id="1075" name="Google Shape;1075;gcbf1427c35_3_343"/>
          <p:cNvSpPr txBox="1"/>
          <p:nvPr/>
        </p:nvSpPr>
        <p:spPr>
          <a:xfrm>
            <a:off x="4537650" y="4752900"/>
            <a:ext cx="584700" cy="354000"/>
          </a:xfrm>
          <a:prstGeom prst="rect">
            <a:avLst/>
          </a:prstGeom>
          <a:solidFill>
            <a:srgbClr val="ACCBF9">
              <a:alpha val="50196"/>
            </a:srgbClr>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Nunito"/>
                <a:ea typeface="Nunito"/>
                <a:cs typeface="Nunito"/>
                <a:sym typeface="Nunito"/>
              </a:rPr>
              <a:t>22/30</a:t>
            </a:r>
            <a:endParaRPr sz="1100" b="1" i="0" u="none" strike="noStrike" cap="none">
              <a:solidFill>
                <a:srgbClr val="000000"/>
              </a:solidFill>
              <a:latin typeface="Nunito"/>
              <a:ea typeface="Nunito"/>
              <a:cs typeface="Nunito"/>
              <a:sym typeface="Nunito"/>
            </a:endParaRPr>
          </a:p>
        </p:txBody>
      </p:sp>
      <p:sp>
        <p:nvSpPr>
          <p:cNvPr id="1076" name="Google Shape;1076;gcbf1427c35_3_343"/>
          <p:cNvSpPr txBox="1"/>
          <p:nvPr/>
        </p:nvSpPr>
        <p:spPr>
          <a:xfrm>
            <a:off x="4537650" y="5510075"/>
            <a:ext cx="584700" cy="354000"/>
          </a:xfrm>
          <a:prstGeom prst="rect">
            <a:avLst/>
          </a:prstGeom>
          <a:solidFill>
            <a:srgbClr val="ACCBF9">
              <a:alpha val="50196"/>
            </a:srgbClr>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Nunito"/>
                <a:ea typeface="Nunito"/>
                <a:cs typeface="Nunito"/>
                <a:sym typeface="Nunito"/>
              </a:rPr>
              <a:t>25/30</a:t>
            </a:r>
            <a:endParaRPr sz="1100" b="1" i="0" u="none" strike="noStrike" cap="none">
              <a:solidFill>
                <a:srgbClr val="000000"/>
              </a:solidFill>
              <a:latin typeface="Nunito"/>
              <a:ea typeface="Nunito"/>
              <a:cs typeface="Nunito"/>
              <a:sym typeface="Nunito"/>
            </a:endParaRPr>
          </a:p>
        </p:txBody>
      </p:sp>
      <p:sp>
        <p:nvSpPr>
          <p:cNvPr id="1077" name="Google Shape;1077;gcbf1427c35_3_343"/>
          <p:cNvSpPr/>
          <p:nvPr/>
        </p:nvSpPr>
        <p:spPr>
          <a:xfrm>
            <a:off x="8378475" y="3376051"/>
            <a:ext cx="2749800" cy="3107700"/>
          </a:xfrm>
          <a:prstGeom prst="roundRect">
            <a:avLst>
              <a:gd name="adj" fmla="val 16667"/>
            </a:avLst>
          </a:prstGeom>
          <a:solidFill>
            <a:srgbClr val="E9F6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rgbClr val="353A85"/>
              </a:solidFill>
              <a:latin typeface="Karla"/>
              <a:ea typeface="Karla"/>
              <a:cs typeface="Karla"/>
              <a:sym typeface="Karla"/>
            </a:endParaRPr>
          </a:p>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Information sharing is critical</a:t>
            </a:r>
            <a:endParaRPr sz="1200" b="0" i="0" u="none" strike="noStrike" cap="none">
              <a:solidFill>
                <a:srgbClr val="353A85"/>
              </a:solidFill>
              <a:latin typeface="Karla"/>
              <a:ea typeface="Karla"/>
              <a:cs typeface="Karla"/>
              <a:sym typeface="Karla"/>
            </a:endParaRPr>
          </a:p>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Keeping nurses in the loop for patient care helps house officers significantly</a:t>
            </a:r>
            <a:endParaRPr sz="1200" b="0" i="0" u="none" strike="noStrike" cap="none">
              <a:solidFill>
                <a:srgbClr val="353A85"/>
              </a:solidFill>
              <a:latin typeface="Karla"/>
              <a:ea typeface="Karla"/>
              <a:cs typeface="Karla"/>
              <a:sym typeface="Karla"/>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53A85"/>
              </a:solidFill>
              <a:latin typeface="Karla"/>
              <a:ea typeface="Karla"/>
              <a:cs typeface="Karla"/>
              <a:sym typeface="Karla"/>
            </a:endParaRPr>
          </a:p>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Information may be structured differently HO to HO </a:t>
            </a:r>
            <a:endParaRPr sz="1200" b="0" i="0" u="none" strike="noStrike" cap="none">
              <a:solidFill>
                <a:srgbClr val="353A85"/>
              </a:solidFill>
              <a:latin typeface="Karla"/>
              <a:ea typeface="Karla"/>
              <a:cs typeface="Karla"/>
              <a:sym typeface="Karla"/>
            </a:endParaRPr>
          </a:p>
          <a:p>
            <a:pPr marL="457200" marR="0" lvl="0" indent="-304800" algn="l" rtl="0">
              <a:lnSpc>
                <a:spcPct val="100000"/>
              </a:lnSpc>
              <a:spcBef>
                <a:spcPts val="0"/>
              </a:spcBef>
              <a:spcAft>
                <a:spcPts val="0"/>
              </a:spcAft>
              <a:buClr>
                <a:srgbClr val="353A85"/>
              </a:buClr>
              <a:buSzPts val="1200"/>
              <a:buFont typeface="Karla"/>
              <a:buChar char="-"/>
            </a:pPr>
            <a:r>
              <a:rPr lang="en-US" sz="1200" b="0" i="0" u="none" strike="noStrike" cap="none">
                <a:solidFill>
                  <a:srgbClr val="353A85"/>
                </a:solidFill>
                <a:latin typeface="Karla"/>
                <a:ea typeface="Karla"/>
                <a:cs typeface="Karla"/>
                <a:sym typeface="Karla"/>
              </a:rPr>
              <a:t>Adoption of the app may be an issue due to familiarity of current routine / workflow</a:t>
            </a:r>
            <a:endParaRPr sz="1200" b="0" i="0" u="none" strike="noStrike" cap="none">
              <a:solidFill>
                <a:srgbClr val="353A85"/>
              </a:solidFill>
              <a:latin typeface="Karla"/>
              <a:ea typeface="Karla"/>
              <a:cs typeface="Karla"/>
              <a:sym typeface="Karla"/>
            </a:endParaRPr>
          </a:p>
        </p:txBody>
      </p:sp>
      <p:sp>
        <p:nvSpPr>
          <p:cNvPr id="1078" name="Google Shape;1078;gcbf1427c35_3_343"/>
          <p:cNvSpPr txBox="1"/>
          <p:nvPr/>
        </p:nvSpPr>
        <p:spPr>
          <a:xfrm>
            <a:off x="8378475" y="3192342"/>
            <a:ext cx="11475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INSIGHTS</a:t>
            </a:r>
            <a:endParaRPr sz="1400" b="0" i="0" u="none" strike="noStrike" cap="none">
              <a:solidFill>
                <a:srgbClr val="FFFFFF"/>
              </a:solidFill>
              <a:latin typeface="Karla ExtraBold"/>
              <a:ea typeface="Karla ExtraBold"/>
              <a:cs typeface="Karla ExtraBold"/>
              <a:sym typeface="Karla ExtraBold"/>
            </a:endParaRPr>
          </a:p>
        </p:txBody>
      </p:sp>
      <p:sp>
        <p:nvSpPr>
          <p:cNvPr id="1079" name="Google Shape;1079;gcbf1427c35_3_343"/>
          <p:cNvSpPr txBox="1"/>
          <p:nvPr/>
        </p:nvSpPr>
        <p:spPr>
          <a:xfrm>
            <a:off x="866650" y="721750"/>
            <a:ext cx="28554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1ST QUALITATIVE INTERVIEW</a:t>
            </a:r>
            <a:endParaRPr sz="1400" b="0" i="0" u="none" strike="noStrike" cap="none">
              <a:solidFill>
                <a:srgbClr val="000000"/>
              </a:solidFill>
              <a:latin typeface="Nunito ExtraBold"/>
              <a:ea typeface="Nunito ExtraBold"/>
              <a:cs typeface="Nunito ExtraBold"/>
              <a:sym typeface="Nunito ExtraBold"/>
            </a:endParaRPr>
          </a:p>
        </p:txBody>
      </p:sp>
      <p:sp>
        <p:nvSpPr>
          <p:cNvPr id="1080" name="Google Shape;1080;gcbf1427c35_3_343"/>
          <p:cNvSpPr txBox="1"/>
          <p:nvPr/>
        </p:nvSpPr>
        <p:spPr>
          <a:xfrm>
            <a:off x="4668300" y="762000"/>
            <a:ext cx="28554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QUANTITATIVE INTERVIEW</a:t>
            </a:r>
            <a:endParaRPr sz="1400" b="0" i="0" u="none" strike="noStrike" cap="none">
              <a:solidFill>
                <a:srgbClr val="000000"/>
              </a:solidFill>
              <a:latin typeface="Nunito ExtraBold"/>
              <a:ea typeface="Nunito ExtraBold"/>
              <a:cs typeface="Nunito ExtraBold"/>
              <a:sym typeface="Nunito ExtraBold"/>
            </a:endParaRPr>
          </a:p>
        </p:txBody>
      </p:sp>
      <p:sp>
        <p:nvSpPr>
          <p:cNvPr id="1081" name="Google Shape;1081;gcbf1427c35_3_343"/>
          <p:cNvSpPr txBox="1"/>
          <p:nvPr/>
        </p:nvSpPr>
        <p:spPr>
          <a:xfrm>
            <a:off x="8272875" y="762000"/>
            <a:ext cx="28554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2ND QUALITATIVE INTERVIEW</a:t>
            </a:r>
            <a:endParaRPr sz="1400" b="0" i="0" u="none" strike="noStrike" cap="none">
              <a:solidFill>
                <a:srgbClr val="000000"/>
              </a:solidFill>
              <a:latin typeface="Nunito ExtraBold"/>
              <a:ea typeface="Nunito ExtraBold"/>
              <a:cs typeface="Nunito ExtraBold"/>
              <a:sym typeface="Nunito ExtraBold"/>
            </a:endParaRPr>
          </a:p>
        </p:txBody>
      </p:sp>
      <p:pic>
        <p:nvPicPr>
          <p:cNvPr id="1082" name="Google Shape;1082;gcbf1427c35_3_343"/>
          <p:cNvPicPr preferRelativeResize="0"/>
          <p:nvPr/>
        </p:nvPicPr>
        <p:blipFill rotWithShape="1">
          <a:blip r:embed="rId5">
            <a:alphaModFix/>
          </a:blip>
          <a:srcRect/>
          <a:stretch/>
        </p:blipFill>
        <p:spPr>
          <a:xfrm>
            <a:off x="8627147" y="5013375"/>
            <a:ext cx="354000" cy="354000"/>
          </a:xfrm>
          <a:prstGeom prst="rect">
            <a:avLst/>
          </a:prstGeom>
          <a:noFill/>
          <a:ln>
            <a:noFill/>
          </a:ln>
        </p:spPr>
      </p:pic>
      <p:pic>
        <p:nvPicPr>
          <p:cNvPr id="1083" name="Google Shape;1083;gcbf1427c35_3_343"/>
          <p:cNvPicPr preferRelativeResize="0"/>
          <p:nvPr/>
        </p:nvPicPr>
        <p:blipFill rotWithShape="1">
          <a:blip r:embed="rId6">
            <a:alphaModFix/>
          </a:blip>
          <a:srcRect/>
          <a:stretch/>
        </p:blipFill>
        <p:spPr>
          <a:xfrm>
            <a:off x="8627147" y="3794100"/>
            <a:ext cx="354000" cy="354000"/>
          </a:xfrm>
          <a:prstGeom prst="rect">
            <a:avLst/>
          </a:prstGeom>
          <a:noFill/>
          <a:ln>
            <a:noFill/>
          </a:ln>
        </p:spPr>
      </p:pic>
      <p:sp>
        <p:nvSpPr>
          <p:cNvPr id="1084" name="Google Shape;1084;gcbf1427c35_3_343"/>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INTERVIEW STRATEGY</a:t>
            </a:r>
            <a:endParaRPr sz="1400" b="1" i="0" u="none" strike="noStrike" cap="none">
              <a:solidFill>
                <a:srgbClr val="3D85C6"/>
              </a:solidFill>
              <a:latin typeface="Nunito"/>
              <a:ea typeface="Nunito"/>
              <a:cs typeface="Nunito"/>
              <a:sym typeface="Nunito"/>
            </a:endParaRPr>
          </a:p>
        </p:txBody>
      </p:sp>
      <p:pic>
        <p:nvPicPr>
          <p:cNvPr id="1085" name="Google Shape;1085;gcbf1427c35_3_343"/>
          <p:cNvPicPr preferRelativeResize="0"/>
          <p:nvPr/>
        </p:nvPicPr>
        <p:blipFill rotWithShape="1">
          <a:blip r:embed="rId7">
            <a:alphaModFix/>
          </a:blip>
          <a:srcRect/>
          <a:stretch/>
        </p:blipFill>
        <p:spPr>
          <a:xfrm>
            <a:off x="11392350" y="103001"/>
            <a:ext cx="631201" cy="631201"/>
          </a:xfrm>
          <a:prstGeom prst="rect">
            <a:avLst/>
          </a:prstGeom>
          <a:noFill/>
          <a:ln>
            <a:noFill/>
          </a:ln>
        </p:spPr>
      </p:pic>
      <p:sp>
        <p:nvSpPr>
          <p:cNvPr id="1086" name="Google Shape;1086;gcbf1427c35_3_343"/>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animEffect transition="in" filter="fade">
                                      <p:cBhvr>
                                        <p:cTn id="7" dur="1000"/>
                                        <p:tgtEl>
                                          <p:spTgt spid="1064"/>
                                        </p:tgtEl>
                                      </p:cBhvr>
                                    </p:animEffect>
                                  </p:childTnLst>
                                </p:cTn>
                              </p:par>
                              <p:par>
                                <p:cTn id="8" presetID="10" presetClass="entr" presetSubtype="0" fill="hold" nodeType="withEffect">
                                  <p:stCondLst>
                                    <p:cond delay="0"/>
                                  </p:stCondLst>
                                  <p:childTnLst>
                                    <p:set>
                                      <p:cBhvr>
                                        <p:cTn id="9" dur="1" fill="hold">
                                          <p:stCondLst>
                                            <p:cond delay="0"/>
                                          </p:stCondLst>
                                        </p:cTn>
                                        <p:tgtEl>
                                          <p:spTgt spid="1067"/>
                                        </p:tgtEl>
                                        <p:attrNameLst>
                                          <p:attrName>style.visibility</p:attrName>
                                        </p:attrNameLst>
                                      </p:cBhvr>
                                      <p:to>
                                        <p:strVal val="visible"/>
                                      </p:to>
                                    </p:set>
                                    <p:animEffect transition="in" filter="fade">
                                      <p:cBhvr>
                                        <p:cTn id="10" dur="1000"/>
                                        <p:tgtEl>
                                          <p:spTgt spid="1067"/>
                                        </p:tgtEl>
                                      </p:cBhvr>
                                    </p:animEffect>
                                  </p:childTnLst>
                                </p:cTn>
                              </p:par>
                              <p:par>
                                <p:cTn id="11" presetID="10" presetClass="entr" presetSubtype="0" fill="hold" nodeType="withEffect">
                                  <p:stCondLst>
                                    <p:cond delay="0"/>
                                  </p:stCondLst>
                                  <p:childTnLst>
                                    <p:set>
                                      <p:cBhvr>
                                        <p:cTn id="12" dur="1" fill="hold">
                                          <p:stCondLst>
                                            <p:cond delay="0"/>
                                          </p:stCondLst>
                                        </p:cTn>
                                        <p:tgtEl>
                                          <p:spTgt spid="1071"/>
                                        </p:tgtEl>
                                        <p:attrNameLst>
                                          <p:attrName>style.visibility</p:attrName>
                                        </p:attrNameLst>
                                      </p:cBhvr>
                                      <p:to>
                                        <p:strVal val="visible"/>
                                      </p:to>
                                    </p:set>
                                    <p:animEffect transition="in" filter="fade">
                                      <p:cBhvr>
                                        <p:cTn id="13" dur="1000"/>
                                        <p:tgtEl>
                                          <p:spTgt spid="1071"/>
                                        </p:tgtEl>
                                      </p:cBhvr>
                                    </p:animEffect>
                                  </p:childTnLst>
                                </p:cTn>
                              </p:par>
                              <p:par>
                                <p:cTn id="14" presetID="10" presetClass="entr" presetSubtype="0" fill="hold" nodeType="withEffect">
                                  <p:stCondLst>
                                    <p:cond delay="0"/>
                                  </p:stCondLst>
                                  <p:childTnLst>
                                    <p:set>
                                      <p:cBhvr>
                                        <p:cTn id="15" dur="1" fill="hold">
                                          <p:stCondLst>
                                            <p:cond delay="0"/>
                                          </p:stCondLst>
                                        </p:cTn>
                                        <p:tgtEl>
                                          <p:spTgt spid="1070"/>
                                        </p:tgtEl>
                                        <p:attrNameLst>
                                          <p:attrName>style.visibility</p:attrName>
                                        </p:attrNameLst>
                                      </p:cBhvr>
                                      <p:to>
                                        <p:strVal val="visible"/>
                                      </p:to>
                                    </p:set>
                                    <p:animEffect transition="in" filter="fade">
                                      <p:cBhvr>
                                        <p:cTn id="16" dur="1000"/>
                                        <p:tgtEl>
                                          <p:spTgt spid="107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65"/>
                                        </p:tgtEl>
                                        <p:attrNameLst>
                                          <p:attrName>style.visibility</p:attrName>
                                        </p:attrNameLst>
                                      </p:cBhvr>
                                      <p:to>
                                        <p:strVal val="visible"/>
                                      </p:to>
                                    </p:set>
                                    <p:animEffect transition="in" filter="fade">
                                      <p:cBhvr>
                                        <p:cTn id="21" dur="1000"/>
                                        <p:tgtEl>
                                          <p:spTgt spid="1065"/>
                                        </p:tgtEl>
                                      </p:cBhvr>
                                    </p:animEffect>
                                  </p:childTnLst>
                                </p:cTn>
                              </p:par>
                              <p:par>
                                <p:cTn id="22" presetID="10" presetClass="entr" presetSubtype="0" fill="hold" nodeType="withEffect">
                                  <p:stCondLst>
                                    <p:cond delay="0"/>
                                  </p:stCondLst>
                                  <p:childTnLst>
                                    <p:set>
                                      <p:cBhvr>
                                        <p:cTn id="23" dur="1" fill="hold">
                                          <p:stCondLst>
                                            <p:cond delay="0"/>
                                          </p:stCondLst>
                                        </p:cTn>
                                        <p:tgtEl>
                                          <p:spTgt spid="1072"/>
                                        </p:tgtEl>
                                        <p:attrNameLst>
                                          <p:attrName>style.visibility</p:attrName>
                                        </p:attrNameLst>
                                      </p:cBhvr>
                                      <p:to>
                                        <p:strVal val="visible"/>
                                      </p:to>
                                    </p:set>
                                    <p:animEffect transition="in" filter="fade">
                                      <p:cBhvr>
                                        <p:cTn id="24" dur="1000"/>
                                        <p:tgtEl>
                                          <p:spTgt spid="1072"/>
                                        </p:tgtEl>
                                      </p:cBhvr>
                                    </p:animEffect>
                                  </p:childTnLst>
                                </p:cTn>
                              </p:par>
                              <p:par>
                                <p:cTn id="25" presetID="10" presetClass="entr" presetSubtype="0" fill="hold" nodeType="withEffect">
                                  <p:stCondLst>
                                    <p:cond delay="0"/>
                                  </p:stCondLst>
                                  <p:childTnLst>
                                    <p:set>
                                      <p:cBhvr>
                                        <p:cTn id="26" dur="1" fill="hold">
                                          <p:stCondLst>
                                            <p:cond delay="0"/>
                                          </p:stCondLst>
                                        </p:cTn>
                                        <p:tgtEl>
                                          <p:spTgt spid="1073"/>
                                        </p:tgtEl>
                                        <p:attrNameLst>
                                          <p:attrName>style.visibility</p:attrName>
                                        </p:attrNameLst>
                                      </p:cBhvr>
                                      <p:to>
                                        <p:strVal val="visible"/>
                                      </p:to>
                                    </p:set>
                                    <p:animEffect transition="in" filter="fade">
                                      <p:cBhvr>
                                        <p:cTn id="27" dur="1000"/>
                                        <p:tgtEl>
                                          <p:spTgt spid="1073"/>
                                        </p:tgtEl>
                                      </p:cBhvr>
                                    </p:animEffect>
                                  </p:childTnLst>
                                </p:cTn>
                              </p:par>
                              <p:par>
                                <p:cTn id="28" presetID="10" presetClass="entr" presetSubtype="0" fill="hold" nodeType="withEffect">
                                  <p:stCondLst>
                                    <p:cond delay="0"/>
                                  </p:stCondLst>
                                  <p:childTnLst>
                                    <p:set>
                                      <p:cBhvr>
                                        <p:cTn id="29" dur="1" fill="hold">
                                          <p:stCondLst>
                                            <p:cond delay="0"/>
                                          </p:stCondLst>
                                        </p:cTn>
                                        <p:tgtEl>
                                          <p:spTgt spid="1074"/>
                                        </p:tgtEl>
                                        <p:attrNameLst>
                                          <p:attrName>style.visibility</p:attrName>
                                        </p:attrNameLst>
                                      </p:cBhvr>
                                      <p:to>
                                        <p:strVal val="visible"/>
                                      </p:to>
                                    </p:set>
                                    <p:animEffect transition="in" filter="fade">
                                      <p:cBhvr>
                                        <p:cTn id="30" dur="1000"/>
                                        <p:tgtEl>
                                          <p:spTgt spid="1074"/>
                                        </p:tgtEl>
                                      </p:cBhvr>
                                    </p:animEffect>
                                  </p:childTnLst>
                                </p:cTn>
                              </p:par>
                              <p:par>
                                <p:cTn id="31" presetID="10" presetClass="entr" presetSubtype="0" fill="hold" nodeType="withEffect">
                                  <p:stCondLst>
                                    <p:cond delay="0"/>
                                  </p:stCondLst>
                                  <p:childTnLst>
                                    <p:set>
                                      <p:cBhvr>
                                        <p:cTn id="32" dur="1" fill="hold">
                                          <p:stCondLst>
                                            <p:cond delay="0"/>
                                          </p:stCondLst>
                                        </p:cTn>
                                        <p:tgtEl>
                                          <p:spTgt spid="1075"/>
                                        </p:tgtEl>
                                        <p:attrNameLst>
                                          <p:attrName>style.visibility</p:attrName>
                                        </p:attrNameLst>
                                      </p:cBhvr>
                                      <p:to>
                                        <p:strVal val="visible"/>
                                      </p:to>
                                    </p:set>
                                    <p:animEffect transition="in" filter="fade">
                                      <p:cBhvr>
                                        <p:cTn id="33" dur="1000"/>
                                        <p:tgtEl>
                                          <p:spTgt spid="1075"/>
                                        </p:tgtEl>
                                      </p:cBhvr>
                                    </p:animEffect>
                                  </p:childTnLst>
                                </p:cTn>
                              </p:par>
                              <p:par>
                                <p:cTn id="34" presetID="10" presetClass="entr" presetSubtype="0" fill="hold" nodeType="withEffect">
                                  <p:stCondLst>
                                    <p:cond delay="0"/>
                                  </p:stCondLst>
                                  <p:childTnLst>
                                    <p:set>
                                      <p:cBhvr>
                                        <p:cTn id="35" dur="1" fill="hold">
                                          <p:stCondLst>
                                            <p:cond delay="0"/>
                                          </p:stCondLst>
                                        </p:cTn>
                                        <p:tgtEl>
                                          <p:spTgt spid="1076"/>
                                        </p:tgtEl>
                                        <p:attrNameLst>
                                          <p:attrName>style.visibility</p:attrName>
                                        </p:attrNameLst>
                                      </p:cBhvr>
                                      <p:to>
                                        <p:strVal val="visible"/>
                                      </p:to>
                                    </p:set>
                                    <p:animEffect transition="in" filter="fade">
                                      <p:cBhvr>
                                        <p:cTn id="36" dur="1000"/>
                                        <p:tgtEl>
                                          <p:spTgt spid="1076"/>
                                        </p:tgtEl>
                                      </p:cBhvr>
                                    </p:animEffect>
                                  </p:childTnLst>
                                </p:cTn>
                              </p:par>
                              <p:par>
                                <p:cTn id="37" presetID="10" presetClass="entr" presetSubtype="0" fill="hold" nodeType="withEffect">
                                  <p:stCondLst>
                                    <p:cond delay="0"/>
                                  </p:stCondLst>
                                  <p:childTnLst>
                                    <p:set>
                                      <p:cBhvr>
                                        <p:cTn id="38" dur="1" fill="hold">
                                          <p:stCondLst>
                                            <p:cond delay="0"/>
                                          </p:stCondLst>
                                        </p:cTn>
                                        <p:tgtEl>
                                          <p:spTgt spid="1068"/>
                                        </p:tgtEl>
                                        <p:attrNameLst>
                                          <p:attrName>style.visibility</p:attrName>
                                        </p:attrNameLst>
                                      </p:cBhvr>
                                      <p:to>
                                        <p:strVal val="visible"/>
                                      </p:to>
                                    </p:set>
                                    <p:animEffect transition="in" filter="fade">
                                      <p:cBhvr>
                                        <p:cTn id="39" dur="1000"/>
                                        <p:tgtEl>
                                          <p:spTgt spid="106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66"/>
                                        </p:tgtEl>
                                        <p:attrNameLst>
                                          <p:attrName>style.visibility</p:attrName>
                                        </p:attrNameLst>
                                      </p:cBhvr>
                                      <p:to>
                                        <p:strVal val="visible"/>
                                      </p:to>
                                    </p:set>
                                    <p:animEffect transition="in" filter="fade">
                                      <p:cBhvr>
                                        <p:cTn id="44" dur="1000"/>
                                        <p:tgtEl>
                                          <p:spTgt spid="1066"/>
                                        </p:tgtEl>
                                      </p:cBhvr>
                                    </p:animEffect>
                                  </p:childTnLst>
                                </p:cTn>
                              </p:par>
                              <p:par>
                                <p:cTn id="45" presetID="10" presetClass="entr" presetSubtype="0" fill="hold" nodeType="withEffect">
                                  <p:stCondLst>
                                    <p:cond delay="0"/>
                                  </p:stCondLst>
                                  <p:childTnLst>
                                    <p:set>
                                      <p:cBhvr>
                                        <p:cTn id="46" dur="1" fill="hold">
                                          <p:stCondLst>
                                            <p:cond delay="0"/>
                                          </p:stCondLst>
                                        </p:cTn>
                                        <p:tgtEl>
                                          <p:spTgt spid="1077"/>
                                        </p:tgtEl>
                                        <p:attrNameLst>
                                          <p:attrName>style.visibility</p:attrName>
                                        </p:attrNameLst>
                                      </p:cBhvr>
                                      <p:to>
                                        <p:strVal val="visible"/>
                                      </p:to>
                                    </p:set>
                                    <p:animEffect transition="in" filter="fade">
                                      <p:cBhvr>
                                        <p:cTn id="47" dur="1000"/>
                                        <p:tgtEl>
                                          <p:spTgt spid="1077"/>
                                        </p:tgtEl>
                                      </p:cBhvr>
                                    </p:animEffect>
                                  </p:childTnLst>
                                </p:cTn>
                              </p:par>
                              <p:par>
                                <p:cTn id="48" presetID="10" presetClass="entr" presetSubtype="0" fill="hold" nodeType="withEffect">
                                  <p:stCondLst>
                                    <p:cond delay="0"/>
                                  </p:stCondLst>
                                  <p:childTnLst>
                                    <p:set>
                                      <p:cBhvr>
                                        <p:cTn id="49" dur="1" fill="hold">
                                          <p:stCondLst>
                                            <p:cond delay="0"/>
                                          </p:stCondLst>
                                        </p:cTn>
                                        <p:tgtEl>
                                          <p:spTgt spid="1078"/>
                                        </p:tgtEl>
                                        <p:attrNameLst>
                                          <p:attrName>style.visibility</p:attrName>
                                        </p:attrNameLst>
                                      </p:cBhvr>
                                      <p:to>
                                        <p:strVal val="visible"/>
                                      </p:to>
                                    </p:set>
                                    <p:animEffect transition="in" filter="fade">
                                      <p:cBhvr>
                                        <p:cTn id="50" dur="1000"/>
                                        <p:tgtEl>
                                          <p:spTgt spid="1078"/>
                                        </p:tgtEl>
                                      </p:cBhvr>
                                    </p:animEffect>
                                  </p:childTnLst>
                                </p:cTn>
                              </p:par>
                              <p:par>
                                <p:cTn id="51" presetID="10" presetClass="entr" presetSubtype="0" fill="hold" nodeType="withEffect">
                                  <p:stCondLst>
                                    <p:cond delay="0"/>
                                  </p:stCondLst>
                                  <p:childTnLst>
                                    <p:set>
                                      <p:cBhvr>
                                        <p:cTn id="52" dur="1" fill="hold">
                                          <p:stCondLst>
                                            <p:cond delay="0"/>
                                          </p:stCondLst>
                                        </p:cTn>
                                        <p:tgtEl>
                                          <p:spTgt spid="1082"/>
                                        </p:tgtEl>
                                        <p:attrNameLst>
                                          <p:attrName>style.visibility</p:attrName>
                                        </p:attrNameLst>
                                      </p:cBhvr>
                                      <p:to>
                                        <p:strVal val="visible"/>
                                      </p:to>
                                    </p:set>
                                    <p:animEffect transition="in" filter="fade">
                                      <p:cBhvr>
                                        <p:cTn id="53" dur="1000"/>
                                        <p:tgtEl>
                                          <p:spTgt spid="1082"/>
                                        </p:tgtEl>
                                      </p:cBhvr>
                                    </p:animEffect>
                                  </p:childTnLst>
                                </p:cTn>
                              </p:par>
                              <p:par>
                                <p:cTn id="54" presetID="10" presetClass="entr" presetSubtype="0" fill="hold" nodeType="withEffect">
                                  <p:stCondLst>
                                    <p:cond delay="0"/>
                                  </p:stCondLst>
                                  <p:childTnLst>
                                    <p:set>
                                      <p:cBhvr>
                                        <p:cTn id="55" dur="1" fill="hold">
                                          <p:stCondLst>
                                            <p:cond delay="0"/>
                                          </p:stCondLst>
                                        </p:cTn>
                                        <p:tgtEl>
                                          <p:spTgt spid="1083"/>
                                        </p:tgtEl>
                                        <p:attrNameLst>
                                          <p:attrName>style.visibility</p:attrName>
                                        </p:attrNameLst>
                                      </p:cBhvr>
                                      <p:to>
                                        <p:strVal val="visible"/>
                                      </p:to>
                                    </p:set>
                                    <p:animEffect transition="in" filter="fade">
                                      <p:cBhvr>
                                        <p:cTn id="56" dur="1000"/>
                                        <p:tgtEl>
                                          <p:spTgt spid="1083"/>
                                        </p:tgtEl>
                                      </p:cBhvr>
                                    </p:animEffect>
                                  </p:childTnLst>
                                </p:cTn>
                              </p:par>
                              <p:par>
                                <p:cTn id="57" presetID="10" presetClass="entr" presetSubtype="0" fill="hold" nodeType="withEffect">
                                  <p:stCondLst>
                                    <p:cond delay="0"/>
                                  </p:stCondLst>
                                  <p:childTnLst>
                                    <p:set>
                                      <p:cBhvr>
                                        <p:cTn id="58" dur="1" fill="hold">
                                          <p:stCondLst>
                                            <p:cond delay="0"/>
                                          </p:stCondLst>
                                        </p:cTn>
                                        <p:tgtEl>
                                          <p:spTgt spid="1069"/>
                                        </p:tgtEl>
                                        <p:attrNameLst>
                                          <p:attrName>style.visibility</p:attrName>
                                        </p:attrNameLst>
                                      </p:cBhvr>
                                      <p:to>
                                        <p:strVal val="visible"/>
                                      </p:to>
                                    </p:set>
                                    <p:animEffect transition="in" filter="fade">
                                      <p:cBhvr>
                                        <p:cTn id="59" dur="1000"/>
                                        <p:tgtEl>
                                          <p:spTgt spid="1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pic>
        <p:nvPicPr>
          <p:cNvPr id="1091" name="Google Shape;1091;gcf6affe868_0_7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92" name="Google Shape;1092;gcf6affe868_0_76"/>
          <p:cNvPicPr preferRelativeResize="0"/>
          <p:nvPr/>
        </p:nvPicPr>
        <p:blipFill rotWithShape="1">
          <a:blip r:embed="rId4">
            <a:alphaModFix/>
          </a:blip>
          <a:srcRect/>
          <a:stretch/>
        </p:blipFill>
        <p:spPr>
          <a:xfrm>
            <a:off x="11279600" y="-59534"/>
            <a:ext cx="912401" cy="912401"/>
          </a:xfrm>
          <a:prstGeom prst="rect">
            <a:avLst/>
          </a:prstGeom>
          <a:noFill/>
          <a:ln>
            <a:noFill/>
          </a:ln>
        </p:spPr>
      </p:pic>
      <p:sp>
        <p:nvSpPr>
          <p:cNvPr id="1093" name="Google Shape;1093;gcf6affe868_0_76"/>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Assumptions validated/not validated (to do)</a:t>
            </a:r>
            <a:endParaRPr sz="2100" b="0" i="0" u="none" strike="noStrike" cap="none">
              <a:solidFill>
                <a:srgbClr val="000000"/>
              </a:solidFill>
              <a:latin typeface="Nunito ExtraBold"/>
              <a:ea typeface="Nunito ExtraBold"/>
              <a:cs typeface="Nunito ExtraBold"/>
              <a:sym typeface="Nunito ExtraBold"/>
            </a:endParaRPr>
          </a:p>
        </p:txBody>
      </p:sp>
      <p:pic>
        <p:nvPicPr>
          <p:cNvPr id="1094" name="Google Shape;1094;gcf6affe868_0_76"/>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095" name="Google Shape;1095;gcf6affe868_0_76"/>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096" name="Google Shape;1096;gcf6affe868_0_76"/>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INTERVIEW STRATEGY</a:t>
            </a:r>
            <a:endParaRPr sz="1400" b="1" i="0" u="none" strike="noStrike" cap="none">
              <a:solidFill>
                <a:srgbClr val="3D85C6"/>
              </a:solidFill>
              <a:latin typeface="Nunito"/>
              <a:ea typeface="Nunito"/>
              <a:cs typeface="Nunito"/>
              <a:sym typeface="Nunito"/>
            </a:endParaRPr>
          </a:p>
        </p:txBody>
      </p:sp>
      <p:sp>
        <p:nvSpPr>
          <p:cNvPr id="1097" name="Google Shape;1097;gcf6affe868_0_76"/>
          <p:cNvSpPr txBox="1"/>
          <p:nvPr/>
        </p:nvSpPr>
        <p:spPr>
          <a:xfrm>
            <a:off x="8863250" y="3871050"/>
            <a:ext cx="2529000" cy="22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1200" b="1" i="1" u="none" strike="noStrike" cap="none">
                <a:solidFill>
                  <a:srgbClr val="353A85"/>
                </a:solidFill>
                <a:latin typeface="Nunito"/>
                <a:ea typeface="Nunito"/>
                <a:cs typeface="Nunito"/>
                <a:sym typeface="Nunito"/>
              </a:rPr>
              <a:t>“Being a house officer is extremely tiring and overwhelming. I feel that there has to be a better way of managing our tasks, but it’s difficult to change anything as everyone’s so busy”</a:t>
            </a:r>
            <a:endParaRPr sz="1200" b="1" i="1" u="none" strike="noStrike" cap="none">
              <a:solidFill>
                <a:srgbClr val="353A85"/>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353A85"/>
                </a:solidFill>
                <a:latin typeface="Nunito"/>
                <a:ea typeface="Nunito"/>
                <a:cs typeface="Nunito"/>
                <a:sym typeface="Nunito"/>
              </a:rPr>
              <a:t>- BK, House Officer  </a:t>
            </a:r>
            <a:endParaRPr sz="1200" b="0" i="1" u="none" strike="noStrike" cap="none">
              <a:solidFill>
                <a:srgbClr val="353A85"/>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rgbClr val="353A85"/>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Clr>
                <a:schemeClr val="dk1"/>
              </a:buClr>
              <a:buSzPts val="1100"/>
              <a:buFont typeface="Arial"/>
              <a:buNone/>
            </a:pPr>
            <a:r>
              <a:rPr lang="en-US" sz="1200" b="0" i="1" u="none" strike="noStrike" cap="none">
                <a:solidFill>
                  <a:srgbClr val="353A85"/>
                </a:solidFill>
                <a:latin typeface="Nunito SemiBold"/>
                <a:ea typeface="Nunito SemiBold"/>
                <a:cs typeface="Nunito SemiBold"/>
                <a:sym typeface="Nunito SemiBold"/>
              </a:rPr>
              <a:t>“Sometimes  tasks get forgotten and it leads to delay in patient’s treatment”</a:t>
            </a:r>
            <a:endParaRPr sz="1200" b="0" i="1" u="none" strike="noStrike" cap="none">
              <a:solidFill>
                <a:srgbClr val="353A85"/>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Clr>
                <a:schemeClr val="dk1"/>
              </a:buClr>
              <a:buSzPts val="1100"/>
              <a:buFont typeface="Arial"/>
              <a:buNone/>
            </a:pPr>
            <a:endParaRPr sz="1200" b="0" i="1" u="none" strike="noStrike" cap="none">
              <a:solidFill>
                <a:srgbClr val="353A85"/>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Clr>
                <a:schemeClr val="dk1"/>
              </a:buClr>
              <a:buSzPts val="1100"/>
              <a:buFont typeface="Arial"/>
              <a:buNone/>
            </a:pPr>
            <a:r>
              <a:rPr lang="en-US" sz="1200" b="0" i="1" u="none" strike="noStrike" cap="none">
                <a:solidFill>
                  <a:srgbClr val="353A85"/>
                </a:solidFill>
                <a:latin typeface="Nunito SemiBold"/>
                <a:ea typeface="Nunito SemiBold"/>
                <a:cs typeface="Nunito SemiBold"/>
                <a:sym typeface="Nunito SemiBold"/>
              </a:rPr>
              <a:t>-YT, House Officer </a:t>
            </a:r>
            <a:endParaRPr sz="1200" b="0" i="1" u="none" strike="noStrike" cap="none">
              <a:solidFill>
                <a:srgbClr val="353A85"/>
              </a:solidFill>
              <a:latin typeface="Nunito SemiBold"/>
              <a:ea typeface="Nunito SemiBold"/>
              <a:cs typeface="Nunito SemiBold"/>
              <a:sym typeface="Nunito SemiBold"/>
            </a:endParaRPr>
          </a:p>
        </p:txBody>
      </p:sp>
      <p:sp>
        <p:nvSpPr>
          <p:cNvPr id="1098" name="Google Shape;1098;gcf6affe868_0_76"/>
          <p:cNvSpPr txBox="1"/>
          <p:nvPr/>
        </p:nvSpPr>
        <p:spPr>
          <a:xfrm>
            <a:off x="6132175" y="3871050"/>
            <a:ext cx="2529000" cy="277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solidFill>
                  <a:srgbClr val="353A85"/>
                </a:solidFill>
                <a:latin typeface="Nunito"/>
                <a:ea typeface="Nunito"/>
                <a:cs typeface="Nunito"/>
                <a:sym typeface="Nunito"/>
              </a:rPr>
              <a:t>“Nurses call us to confirm plans which can be troublesome but is needed.”</a:t>
            </a:r>
            <a:endParaRPr sz="1200" b="0" i="1" u="none" strike="noStrike" cap="none">
              <a:solidFill>
                <a:srgbClr val="353A85"/>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353A85"/>
                </a:solidFill>
                <a:latin typeface="Nunito SemiBold"/>
                <a:ea typeface="Nunito SemiBold"/>
                <a:cs typeface="Nunito SemiBold"/>
                <a:sym typeface="Nunito SemiBold"/>
              </a:rPr>
              <a:t>- DL, House Officer</a:t>
            </a:r>
            <a:endParaRPr sz="1200" b="0" i="1" u="none" strike="noStrike" cap="none">
              <a:solidFill>
                <a:srgbClr val="353A85"/>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Clr>
                <a:srgbClr val="000000"/>
              </a:buClr>
              <a:buSzPts val="900"/>
              <a:buFont typeface="Arial"/>
              <a:buNone/>
            </a:pPr>
            <a:r>
              <a:rPr lang="en-US" sz="1200" b="0" i="1" u="none" strike="noStrike" cap="none">
                <a:solidFill>
                  <a:srgbClr val="353A85"/>
                </a:solidFill>
                <a:latin typeface="Nunito SemiBold"/>
                <a:ea typeface="Nunito SemiBold"/>
                <a:cs typeface="Nunito SemiBold"/>
                <a:sym typeface="Nunito SemiBold"/>
              </a:rPr>
              <a:t>  </a:t>
            </a:r>
            <a:endParaRPr sz="1200" b="0" i="1" u="none" strike="noStrike" cap="none">
              <a:solidFill>
                <a:srgbClr val="353A85"/>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Clr>
                <a:srgbClr val="000000"/>
              </a:buClr>
              <a:buSzPts val="900"/>
              <a:buFont typeface="Arial"/>
              <a:buNone/>
            </a:pPr>
            <a:r>
              <a:rPr lang="en-US" sz="1200" b="1" i="1" u="none" strike="noStrike" cap="none">
                <a:solidFill>
                  <a:srgbClr val="353A85"/>
                </a:solidFill>
                <a:latin typeface="Nunito"/>
                <a:ea typeface="Nunito"/>
                <a:cs typeface="Nunito"/>
                <a:sym typeface="Nunito"/>
              </a:rPr>
              <a:t>“Nurses update each other through whatsapp on the afternoon plans. Not ideal but it works”</a:t>
            </a:r>
            <a:endParaRPr sz="1200" b="0" i="1" u="none" strike="noStrike" cap="none">
              <a:solidFill>
                <a:srgbClr val="353A85"/>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Clr>
                <a:srgbClr val="000000"/>
              </a:buClr>
              <a:buSzPts val="900"/>
              <a:buFont typeface="Arial"/>
              <a:buNone/>
            </a:pPr>
            <a:r>
              <a:rPr lang="en-US" sz="1200" b="0" i="1" u="none" strike="noStrike" cap="none">
                <a:solidFill>
                  <a:srgbClr val="353A85"/>
                </a:solidFill>
                <a:latin typeface="Nunito SemiBold"/>
                <a:ea typeface="Nunito SemiBold"/>
                <a:cs typeface="Nunito SemiBold"/>
                <a:sym typeface="Nunito SemiBold"/>
              </a:rPr>
              <a:t>- LC, House Officer</a:t>
            </a:r>
            <a:endParaRPr sz="1200" b="0" i="1" u="none" strike="noStrike" cap="none">
              <a:solidFill>
                <a:srgbClr val="353A85"/>
              </a:solidFill>
              <a:latin typeface="Nunito SemiBold"/>
              <a:ea typeface="Nunito SemiBold"/>
              <a:cs typeface="Nunito SemiBold"/>
              <a:sym typeface="Nunito SemiBold"/>
            </a:endParaRPr>
          </a:p>
        </p:txBody>
      </p:sp>
      <p:sp>
        <p:nvSpPr>
          <p:cNvPr id="1099" name="Google Shape;1099;gcf6affe868_0_76"/>
          <p:cNvSpPr txBox="1"/>
          <p:nvPr/>
        </p:nvSpPr>
        <p:spPr>
          <a:xfrm>
            <a:off x="670025" y="1260825"/>
            <a:ext cx="2529000" cy="1806600"/>
          </a:xfrm>
          <a:prstGeom prst="rect">
            <a:avLst/>
          </a:prstGeom>
          <a:solidFill>
            <a:schemeClr val="lt1"/>
          </a:solidFill>
          <a:ln>
            <a:noFill/>
          </a:ln>
          <a:effectLst>
            <a:outerShdw blurRad="214313" dist="57150" dir="5400000" algn="bl" rotWithShape="0">
              <a:srgbClr val="BFBFB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500" b="1" i="0" u="none" strike="noStrike" cap="none">
                <a:solidFill>
                  <a:srgbClr val="213A56"/>
                </a:solidFill>
                <a:latin typeface="Karla"/>
                <a:ea typeface="Karla"/>
                <a:cs typeface="Karla"/>
                <a:sym typeface="Karla"/>
              </a:rPr>
              <a:t>Medical teams that have patients across wards &amp; departments that requires collaboration </a:t>
            </a:r>
            <a:endParaRPr sz="1500" b="1" i="0" u="none" strike="noStrike" cap="none">
              <a:solidFill>
                <a:srgbClr val="213A56"/>
              </a:solidFill>
              <a:latin typeface="Karla"/>
              <a:ea typeface="Karla"/>
              <a:cs typeface="Karla"/>
              <a:sym typeface="Karla"/>
            </a:endParaRPr>
          </a:p>
        </p:txBody>
      </p:sp>
      <p:sp>
        <p:nvSpPr>
          <p:cNvPr id="1100" name="Google Shape;1100;gcf6affe868_0_76"/>
          <p:cNvSpPr txBox="1"/>
          <p:nvPr/>
        </p:nvSpPr>
        <p:spPr>
          <a:xfrm>
            <a:off x="3401092" y="1260825"/>
            <a:ext cx="2529000" cy="1806600"/>
          </a:xfrm>
          <a:prstGeom prst="rect">
            <a:avLst/>
          </a:prstGeom>
          <a:solidFill>
            <a:schemeClr val="lt1"/>
          </a:solidFill>
          <a:ln>
            <a:noFill/>
          </a:ln>
          <a:effectLst>
            <a:outerShdw blurRad="214313" dist="57150" dir="5400000" algn="bl" rotWithShape="0">
              <a:srgbClr val="BFBFB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500" b="1" i="0" u="none" strike="noStrike" cap="none">
                <a:solidFill>
                  <a:srgbClr val="213A56"/>
                </a:solidFill>
                <a:latin typeface="Karla"/>
                <a:ea typeface="Karla"/>
                <a:cs typeface="Karla"/>
                <a:sym typeface="Karla"/>
              </a:rPr>
              <a:t>System is not designed for collaboration and task management</a:t>
            </a:r>
            <a:endParaRPr sz="1500" b="1" i="0" u="none" strike="noStrike" cap="none">
              <a:solidFill>
                <a:srgbClr val="213A56"/>
              </a:solidFill>
              <a:latin typeface="Karla"/>
              <a:ea typeface="Karla"/>
              <a:cs typeface="Karla"/>
              <a:sym typeface="Karla"/>
            </a:endParaRPr>
          </a:p>
        </p:txBody>
      </p:sp>
      <p:sp>
        <p:nvSpPr>
          <p:cNvPr id="1101" name="Google Shape;1101;gcf6affe868_0_76"/>
          <p:cNvSpPr txBox="1"/>
          <p:nvPr/>
        </p:nvSpPr>
        <p:spPr>
          <a:xfrm>
            <a:off x="6132158" y="1260825"/>
            <a:ext cx="2529000" cy="1806600"/>
          </a:xfrm>
          <a:prstGeom prst="rect">
            <a:avLst/>
          </a:prstGeom>
          <a:solidFill>
            <a:schemeClr val="lt1"/>
          </a:solidFill>
          <a:ln>
            <a:noFill/>
          </a:ln>
          <a:effectLst>
            <a:outerShdw blurRad="214313" dist="57150" dir="5400000" algn="bl" rotWithShape="0">
              <a:srgbClr val="BFBFB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500" b="1" i="0" u="none" strike="noStrike" cap="none">
                <a:solidFill>
                  <a:srgbClr val="213A56"/>
                </a:solidFill>
                <a:latin typeface="Karla"/>
                <a:ea typeface="Karla"/>
                <a:cs typeface="Karla"/>
                <a:sym typeface="Karla"/>
              </a:rPr>
              <a:t>Poor visibility between different stakeholders </a:t>
            </a:r>
            <a:endParaRPr sz="1500" b="1" i="0" u="none" strike="noStrike" cap="none">
              <a:solidFill>
                <a:srgbClr val="213A56"/>
              </a:solidFill>
              <a:latin typeface="Karla"/>
              <a:ea typeface="Karla"/>
              <a:cs typeface="Karla"/>
              <a:sym typeface="Karla"/>
            </a:endParaRPr>
          </a:p>
        </p:txBody>
      </p:sp>
      <p:sp>
        <p:nvSpPr>
          <p:cNvPr id="1102" name="Google Shape;1102;gcf6affe868_0_76"/>
          <p:cNvSpPr txBox="1"/>
          <p:nvPr/>
        </p:nvSpPr>
        <p:spPr>
          <a:xfrm>
            <a:off x="8863225" y="1260825"/>
            <a:ext cx="2529000" cy="1806600"/>
          </a:xfrm>
          <a:prstGeom prst="rect">
            <a:avLst/>
          </a:prstGeom>
          <a:solidFill>
            <a:schemeClr val="lt1"/>
          </a:solidFill>
          <a:ln>
            <a:noFill/>
          </a:ln>
          <a:effectLst>
            <a:outerShdw blurRad="214313" dist="57150" dir="5400000" algn="bl" rotWithShape="0">
              <a:srgbClr val="BFBFBF">
                <a:alpha val="4941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500" b="1" i="0" u="none" strike="noStrike" cap="none">
                <a:solidFill>
                  <a:srgbClr val="213A56"/>
                </a:solidFill>
                <a:latin typeface="Karla"/>
                <a:ea typeface="Karla"/>
                <a:cs typeface="Karla"/>
                <a:sym typeface="Karla"/>
              </a:rPr>
              <a:t>The use of MEDCO will result in a more efficient system which leads to better administrative management</a:t>
            </a:r>
            <a:endParaRPr sz="1500" b="1" i="0" u="none" strike="noStrike" cap="none">
              <a:solidFill>
                <a:srgbClr val="213A56"/>
              </a:solidFill>
              <a:latin typeface="Karla"/>
              <a:ea typeface="Karla"/>
              <a:cs typeface="Karla"/>
              <a:sym typeface="Karla"/>
            </a:endParaRPr>
          </a:p>
        </p:txBody>
      </p:sp>
      <p:sp>
        <p:nvSpPr>
          <p:cNvPr id="1103" name="Google Shape;1103;gcf6affe868_0_76"/>
          <p:cNvSpPr txBox="1"/>
          <p:nvPr/>
        </p:nvSpPr>
        <p:spPr>
          <a:xfrm>
            <a:off x="670025" y="3871050"/>
            <a:ext cx="2529000" cy="23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353A85"/>
                </a:solidFill>
                <a:latin typeface="Nunito SemiBold"/>
                <a:ea typeface="Nunito SemiBold"/>
                <a:cs typeface="Nunito SemiBold"/>
                <a:sym typeface="Nunito SemiBold"/>
              </a:rPr>
              <a:t>“Not every department has patients across wards and in some hospitals we are physically together so communicating is not an issue”</a:t>
            </a:r>
            <a:endParaRPr sz="1200" b="0" i="1" u="none" strike="noStrike" cap="none">
              <a:solidFill>
                <a:srgbClr val="353A85"/>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rgbClr val="353A85"/>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353A85"/>
                </a:solidFill>
                <a:latin typeface="Nunito SemiBold"/>
                <a:ea typeface="Nunito SemiBold"/>
                <a:cs typeface="Nunito SemiBold"/>
                <a:sym typeface="Nunito SemiBold"/>
              </a:rPr>
              <a:t>- SH, House Officer</a:t>
            </a:r>
            <a:endParaRPr sz="1200" b="0" i="1" u="none" strike="noStrike" cap="none">
              <a:solidFill>
                <a:srgbClr val="353A85"/>
              </a:solidFill>
              <a:latin typeface="Nunito SemiBold"/>
              <a:ea typeface="Nunito SemiBold"/>
              <a:cs typeface="Nunito SemiBold"/>
              <a:sym typeface="Nunito SemiBold"/>
            </a:endParaRPr>
          </a:p>
          <a:p>
            <a:pPr marL="0" marR="0" lvl="0" indent="0" algn="l" rtl="0">
              <a:lnSpc>
                <a:spcPct val="100000"/>
              </a:lnSpc>
              <a:spcBef>
                <a:spcPts val="0"/>
              </a:spcBef>
              <a:spcAft>
                <a:spcPts val="0"/>
              </a:spcAft>
              <a:buClr>
                <a:srgbClr val="000000"/>
              </a:buClr>
              <a:buSzPts val="900"/>
              <a:buFont typeface="Arial"/>
              <a:buNone/>
            </a:pPr>
            <a:r>
              <a:rPr lang="en-US" sz="1200" b="0" i="1" u="none" strike="noStrike" cap="none">
                <a:solidFill>
                  <a:srgbClr val="353A85"/>
                </a:solidFill>
                <a:latin typeface="Nunito SemiBold"/>
                <a:ea typeface="Nunito SemiBold"/>
                <a:cs typeface="Nunito SemiBold"/>
                <a:sym typeface="Nunito SemiBold"/>
              </a:rPr>
              <a:t>  </a:t>
            </a:r>
            <a:endParaRPr sz="1200" b="0" i="0" u="none" strike="noStrike" cap="none">
              <a:solidFill>
                <a:srgbClr val="353A85"/>
              </a:solidFill>
              <a:latin typeface="Nunito SemiBold"/>
              <a:ea typeface="Nunito SemiBold"/>
              <a:cs typeface="Nunito SemiBold"/>
              <a:sym typeface="Nunito SemiBold"/>
            </a:endParaRPr>
          </a:p>
        </p:txBody>
      </p:sp>
      <p:sp>
        <p:nvSpPr>
          <p:cNvPr id="1104" name="Google Shape;1104;gcf6affe868_0_76"/>
          <p:cNvSpPr/>
          <p:nvPr/>
        </p:nvSpPr>
        <p:spPr>
          <a:xfrm>
            <a:off x="3401100" y="3228900"/>
            <a:ext cx="2572500" cy="631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Karla"/>
                <a:ea typeface="Karla"/>
                <a:cs typeface="Karla"/>
                <a:sym typeface="Karla"/>
              </a:rPr>
              <a:t>VALIDATED  90%</a:t>
            </a:r>
            <a:endParaRPr sz="1900" b="0" i="0" u="none" strike="noStrike" cap="none">
              <a:solidFill>
                <a:schemeClr val="lt1"/>
              </a:solidFill>
              <a:latin typeface="Arial"/>
              <a:ea typeface="Arial"/>
              <a:cs typeface="Arial"/>
              <a:sym typeface="Arial"/>
            </a:endParaRPr>
          </a:p>
        </p:txBody>
      </p:sp>
      <p:sp>
        <p:nvSpPr>
          <p:cNvPr id="1105" name="Google Shape;1105;gcf6affe868_0_76"/>
          <p:cNvSpPr/>
          <p:nvPr/>
        </p:nvSpPr>
        <p:spPr>
          <a:xfrm>
            <a:off x="6132175" y="3242875"/>
            <a:ext cx="2572500" cy="631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Karla"/>
                <a:ea typeface="Karla"/>
                <a:cs typeface="Karla"/>
                <a:sym typeface="Karla"/>
              </a:rPr>
              <a:t>SLIGHTLY VALIDATED  64%</a:t>
            </a:r>
            <a:endParaRPr sz="1800" b="0" i="0" u="none" strike="noStrike" cap="none">
              <a:solidFill>
                <a:schemeClr val="lt1"/>
              </a:solidFill>
              <a:latin typeface="Arial"/>
              <a:ea typeface="Arial"/>
              <a:cs typeface="Arial"/>
              <a:sym typeface="Arial"/>
            </a:endParaRPr>
          </a:p>
        </p:txBody>
      </p:sp>
      <p:sp>
        <p:nvSpPr>
          <p:cNvPr id="1106" name="Google Shape;1106;gcf6affe868_0_76"/>
          <p:cNvSpPr/>
          <p:nvPr/>
        </p:nvSpPr>
        <p:spPr>
          <a:xfrm>
            <a:off x="8863250" y="3242875"/>
            <a:ext cx="2572500" cy="6312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Karla"/>
                <a:ea typeface="Karla"/>
                <a:cs typeface="Karla"/>
                <a:sym typeface="Karla"/>
              </a:rPr>
              <a:t>VALIDATED  73%</a:t>
            </a:r>
            <a:endParaRPr sz="1900" b="0" i="0" u="none" strike="noStrike" cap="none">
              <a:solidFill>
                <a:schemeClr val="lt1"/>
              </a:solidFill>
              <a:latin typeface="Arial"/>
              <a:ea typeface="Arial"/>
              <a:cs typeface="Arial"/>
              <a:sym typeface="Arial"/>
            </a:endParaRPr>
          </a:p>
        </p:txBody>
      </p:sp>
      <p:sp>
        <p:nvSpPr>
          <p:cNvPr id="1107" name="Google Shape;1107;gcf6affe868_0_76"/>
          <p:cNvSpPr/>
          <p:nvPr/>
        </p:nvSpPr>
        <p:spPr>
          <a:xfrm>
            <a:off x="670025" y="3242875"/>
            <a:ext cx="2572500" cy="631200"/>
          </a:xfrm>
          <a:prstGeom prst="roundRect">
            <a:avLst>
              <a:gd name="adj" fmla="val 16667"/>
            </a:avLst>
          </a:prstGeom>
          <a:solidFill>
            <a:srgbClr val="BFBFB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Karla"/>
                <a:ea typeface="Karla"/>
                <a:cs typeface="Karla"/>
                <a:sym typeface="Karla"/>
              </a:rPr>
              <a:t>INCONCLUSIVE 50%</a:t>
            </a:r>
            <a:endParaRPr sz="19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7"/>
                                        </p:tgtEl>
                                        <p:attrNameLst>
                                          <p:attrName>style.visibility</p:attrName>
                                        </p:attrNameLst>
                                      </p:cBhvr>
                                      <p:to>
                                        <p:strVal val="visible"/>
                                      </p:to>
                                    </p:set>
                                    <p:animEffect transition="in" filter="fade">
                                      <p:cBhvr>
                                        <p:cTn id="7" dur="1000"/>
                                        <p:tgtEl>
                                          <p:spTgt spid="1097"/>
                                        </p:tgtEl>
                                      </p:cBhvr>
                                    </p:animEffect>
                                  </p:childTnLst>
                                </p:cTn>
                              </p:par>
                              <p:par>
                                <p:cTn id="8" presetID="10" presetClass="entr" presetSubtype="0" fill="hold" nodeType="withEffect">
                                  <p:stCondLst>
                                    <p:cond delay="0"/>
                                  </p:stCondLst>
                                  <p:childTnLst>
                                    <p:set>
                                      <p:cBhvr>
                                        <p:cTn id="9" dur="1" fill="hold">
                                          <p:stCondLst>
                                            <p:cond delay="0"/>
                                          </p:stCondLst>
                                        </p:cTn>
                                        <p:tgtEl>
                                          <p:spTgt spid="1098"/>
                                        </p:tgtEl>
                                        <p:attrNameLst>
                                          <p:attrName>style.visibility</p:attrName>
                                        </p:attrNameLst>
                                      </p:cBhvr>
                                      <p:to>
                                        <p:strVal val="visible"/>
                                      </p:to>
                                    </p:set>
                                    <p:animEffect transition="in" filter="fade">
                                      <p:cBhvr>
                                        <p:cTn id="10" dur="1000"/>
                                        <p:tgtEl>
                                          <p:spTgt spid="1098"/>
                                        </p:tgtEl>
                                      </p:cBhvr>
                                    </p:animEffect>
                                  </p:childTnLst>
                                </p:cTn>
                              </p:par>
                              <p:par>
                                <p:cTn id="11" presetID="10" presetClass="entr" presetSubtype="0" fill="hold" nodeType="withEffect">
                                  <p:stCondLst>
                                    <p:cond delay="0"/>
                                  </p:stCondLst>
                                  <p:childTnLst>
                                    <p:set>
                                      <p:cBhvr>
                                        <p:cTn id="12" dur="1" fill="hold">
                                          <p:stCondLst>
                                            <p:cond delay="0"/>
                                          </p:stCondLst>
                                        </p:cTn>
                                        <p:tgtEl>
                                          <p:spTgt spid="1100"/>
                                        </p:tgtEl>
                                        <p:attrNameLst>
                                          <p:attrName>style.visibility</p:attrName>
                                        </p:attrNameLst>
                                      </p:cBhvr>
                                      <p:to>
                                        <p:strVal val="visible"/>
                                      </p:to>
                                    </p:set>
                                    <p:animEffect transition="in" filter="fade">
                                      <p:cBhvr>
                                        <p:cTn id="13" dur="1000"/>
                                        <p:tgtEl>
                                          <p:spTgt spid="1100"/>
                                        </p:tgtEl>
                                      </p:cBhvr>
                                    </p:animEffect>
                                  </p:childTnLst>
                                </p:cTn>
                              </p:par>
                              <p:par>
                                <p:cTn id="14" presetID="10" presetClass="entr" presetSubtype="0" fill="hold" nodeType="withEffect">
                                  <p:stCondLst>
                                    <p:cond delay="0"/>
                                  </p:stCondLst>
                                  <p:childTnLst>
                                    <p:set>
                                      <p:cBhvr>
                                        <p:cTn id="15" dur="1" fill="hold">
                                          <p:stCondLst>
                                            <p:cond delay="0"/>
                                          </p:stCondLst>
                                        </p:cTn>
                                        <p:tgtEl>
                                          <p:spTgt spid="1101"/>
                                        </p:tgtEl>
                                        <p:attrNameLst>
                                          <p:attrName>style.visibility</p:attrName>
                                        </p:attrNameLst>
                                      </p:cBhvr>
                                      <p:to>
                                        <p:strVal val="visible"/>
                                      </p:to>
                                    </p:set>
                                    <p:animEffect transition="in" filter="fade">
                                      <p:cBhvr>
                                        <p:cTn id="16" dur="1000"/>
                                        <p:tgtEl>
                                          <p:spTgt spid="1101"/>
                                        </p:tgtEl>
                                      </p:cBhvr>
                                    </p:animEffect>
                                  </p:childTnLst>
                                </p:cTn>
                              </p:par>
                              <p:par>
                                <p:cTn id="17" presetID="10" presetClass="entr" presetSubtype="0" fill="hold" nodeType="withEffect">
                                  <p:stCondLst>
                                    <p:cond delay="0"/>
                                  </p:stCondLst>
                                  <p:childTnLst>
                                    <p:set>
                                      <p:cBhvr>
                                        <p:cTn id="18" dur="1" fill="hold">
                                          <p:stCondLst>
                                            <p:cond delay="0"/>
                                          </p:stCondLst>
                                        </p:cTn>
                                        <p:tgtEl>
                                          <p:spTgt spid="1104"/>
                                        </p:tgtEl>
                                        <p:attrNameLst>
                                          <p:attrName>style.visibility</p:attrName>
                                        </p:attrNameLst>
                                      </p:cBhvr>
                                      <p:to>
                                        <p:strVal val="visible"/>
                                      </p:to>
                                    </p:set>
                                    <p:animEffect transition="in" filter="fade">
                                      <p:cBhvr>
                                        <p:cTn id="19" dur="1000"/>
                                        <p:tgtEl>
                                          <p:spTgt spid="1104"/>
                                        </p:tgtEl>
                                      </p:cBhvr>
                                    </p:animEffect>
                                  </p:childTnLst>
                                </p:cTn>
                              </p:par>
                              <p:par>
                                <p:cTn id="20" presetID="10" presetClass="entr" presetSubtype="0" fill="hold" nodeType="withEffect">
                                  <p:stCondLst>
                                    <p:cond delay="0"/>
                                  </p:stCondLst>
                                  <p:childTnLst>
                                    <p:set>
                                      <p:cBhvr>
                                        <p:cTn id="21" dur="1" fill="hold">
                                          <p:stCondLst>
                                            <p:cond delay="0"/>
                                          </p:stCondLst>
                                        </p:cTn>
                                        <p:tgtEl>
                                          <p:spTgt spid="1105"/>
                                        </p:tgtEl>
                                        <p:attrNameLst>
                                          <p:attrName>style.visibility</p:attrName>
                                        </p:attrNameLst>
                                      </p:cBhvr>
                                      <p:to>
                                        <p:strVal val="visible"/>
                                      </p:to>
                                    </p:set>
                                    <p:animEffect transition="in" filter="fade">
                                      <p:cBhvr>
                                        <p:cTn id="22" dur="1000"/>
                                        <p:tgtEl>
                                          <p:spTgt spid="1105"/>
                                        </p:tgtEl>
                                      </p:cBhvr>
                                    </p:animEffect>
                                  </p:childTnLst>
                                </p:cTn>
                              </p:par>
                              <p:par>
                                <p:cTn id="23" presetID="10" presetClass="entr" presetSubtype="0" fill="hold" nodeType="withEffect">
                                  <p:stCondLst>
                                    <p:cond delay="0"/>
                                  </p:stCondLst>
                                  <p:childTnLst>
                                    <p:set>
                                      <p:cBhvr>
                                        <p:cTn id="24" dur="1" fill="hold">
                                          <p:stCondLst>
                                            <p:cond delay="0"/>
                                          </p:stCondLst>
                                        </p:cTn>
                                        <p:tgtEl>
                                          <p:spTgt spid="1106"/>
                                        </p:tgtEl>
                                        <p:attrNameLst>
                                          <p:attrName>style.visibility</p:attrName>
                                        </p:attrNameLst>
                                      </p:cBhvr>
                                      <p:to>
                                        <p:strVal val="visible"/>
                                      </p:to>
                                    </p:set>
                                    <p:animEffect transition="in" filter="fade">
                                      <p:cBhvr>
                                        <p:cTn id="25" dur="1000"/>
                                        <p:tgtEl>
                                          <p:spTgt spid="1106"/>
                                        </p:tgtEl>
                                      </p:cBhvr>
                                    </p:animEffect>
                                  </p:childTnLst>
                                </p:cTn>
                              </p:par>
                              <p:par>
                                <p:cTn id="26" presetID="10" presetClass="entr" presetSubtype="0" fill="hold" nodeType="withEffect">
                                  <p:stCondLst>
                                    <p:cond delay="0"/>
                                  </p:stCondLst>
                                  <p:childTnLst>
                                    <p:set>
                                      <p:cBhvr>
                                        <p:cTn id="27" dur="1" fill="hold">
                                          <p:stCondLst>
                                            <p:cond delay="0"/>
                                          </p:stCondLst>
                                        </p:cTn>
                                        <p:tgtEl>
                                          <p:spTgt spid="1102"/>
                                        </p:tgtEl>
                                        <p:attrNameLst>
                                          <p:attrName>style.visibility</p:attrName>
                                        </p:attrNameLst>
                                      </p:cBhvr>
                                      <p:to>
                                        <p:strVal val="visible"/>
                                      </p:to>
                                    </p:set>
                                    <p:animEffect transition="in" filter="fade">
                                      <p:cBhvr>
                                        <p:cTn id="28" dur="1000"/>
                                        <p:tgtEl>
                                          <p:spTgt spid="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2" name="Google Shape;1112;gcd2b5fe2da_2_3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13" name="Google Shape;1113;gcd2b5fe2da_2_35"/>
          <p:cNvPicPr preferRelativeResize="0"/>
          <p:nvPr/>
        </p:nvPicPr>
        <p:blipFill rotWithShape="1">
          <a:blip r:embed="rId4">
            <a:alphaModFix/>
          </a:blip>
          <a:srcRect/>
          <a:stretch/>
        </p:blipFill>
        <p:spPr>
          <a:xfrm>
            <a:off x="11279600" y="-59534"/>
            <a:ext cx="912401" cy="912401"/>
          </a:xfrm>
          <a:prstGeom prst="rect">
            <a:avLst/>
          </a:prstGeom>
          <a:noFill/>
          <a:ln>
            <a:noFill/>
          </a:ln>
        </p:spPr>
      </p:pic>
      <p:sp>
        <p:nvSpPr>
          <p:cNvPr id="1114" name="Google Shape;1114;gcd2b5fe2da_2_35"/>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Additional Insights </a:t>
            </a:r>
            <a:endParaRPr sz="2100" b="0" i="0" u="none" strike="noStrike" cap="none">
              <a:solidFill>
                <a:srgbClr val="000000"/>
              </a:solidFill>
              <a:latin typeface="Nunito ExtraBold"/>
              <a:ea typeface="Nunito ExtraBold"/>
              <a:cs typeface="Nunito ExtraBold"/>
              <a:sym typeface="Nunito ExtraBold"/>
            </a:endParaRPr>
          </a:p>
        </p:txBody>
      </p:sp>
      <p:pic>
        <p:nvPicPr>
          <p:cNvPr id="1115" name="Google Shape;1115;gcd2b5fe2da_2_35"/>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116" name="Google Shape;1116;gcd2b5fe2da_2_35"/>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117" name="Google Shape;1117;gcd2b5fe2da_2_35"/>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INTERVIEW STRATEGY</a:t>
            </a:r>
            <a:endParaRPr sz="1400" b="1" i="0" u="none" strike="noStrike" cap="none">
              <a:solidFill>
                <a:srgbClr val="3D85C6"/>
              </a:solidFill>
              <a:latin typeface="Nunito"/>
              <a:ea typeface="Nunito"/>
              <a:cs typeface="Nunito"/>
              <a:sym typeface="Nunito"/>
            </a:endParaRPr>
          </a:p>
        </p:txBody>
      </p:sp>
      <p:sp>
        <p:nvSpPr>
          <p:cNvPr id="1118" name="Google Shape;1118;gcd2b5fe2da_2_35"/>
          <p:cNvSpPr txBox="1"/>
          <p:nvPr/>
        </p:nvSpPr>
        <p:spPr>
          <a:xfrm>
            <a:off x="8863250" y="3642450"/>
            <a:ext cx="2529000" cy="22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1200" b="0" i="1" u="none" strike="noStrike" cap="none">
                <a:solidFill>
                  <a:srgbClr val="7278DA"/>
                </a:solidFill>
                <a:latin typeface="Karla"/>
                <a:ea typeface="Karla"/>
                <a:cs typeface="Karla"/>
                <a:sym typeface="Karla"/>
              </a:rPr>
              <a:t>“Being a house officer is extremely tiring and overwhelming. I feel that there has to be a better way of managing our tasks, but it’s difficult to change anything as everyone’s so busy”</a:t>
            </a: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900"/>
              <a:buFont typeface="Arial"/>
              <a:buNone/>
            </a:pP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7278DA"/>
                </a:solidFill>
                <a:latin typeface="Karla"/>
                <a:ea typeface="Karla"/>
                <a:cs typeface="Karla"/>
                <a:sym typeface="Karla"/>
              </a:rPr>
              <a:t>- BK, House Officer </a:t>
            </a:r>
            <a:r>
              <a:rPr lang="en-US" sz="1200" b="1" i="1" u="none" strike="noStrike" cap="none">
                <a:solidFill>
                  <a:srgbClr val="7278DA"/>
                </a:solidFill>
                <a:latin typeface="Karla"/>
                <a:ea typeface="Karla"/>
                <a:cs typeface="Karla"/>
                <a:sym typeface="Karla"/>
              </a:rPr>
              <a:t> </a:t>
            </a:r>
            <a:endParaRPr sz="1200" b="1"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endParaRPr sz="1200" b="1"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r>
              <a:rPr lang="en-US" sz="1200" b="0" i="1" u="none" strike="noStrike" cap="none">
                <a:solidFill>
                  <a:srgbClr val="7278DA"/>
                </a:solidFill>
                <a:latin typeface="Karla"/>
                <a:ea typeface="Karla"/>
                <a:cs typeface="Karla"/>
                <a:sym typeface="Karla"/>
              </a:rPr>
              <a:t>“Sometimes  tasks get forgotten and it leads to delay in patient’s treatment”</a:t>
            </a: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r>
              <a:rPr lang="en-US" sz="1200" b="0" i="1" u="none" strike="noStrike" cap="none">
                <a:solidFill>
                  <a:srgbClr val="7278DA"/>
                </a:solidFill>
                <a:latin typeface="Karla"/>
                <a:ea typeface="Karla"/>
                <a:cs typeface="Karla"/>
                <a:sym typeface="Karla"/>
              </a:rPr>
              <a:t>-YT, House Officer </a:t>
            </a:r>
            <a:endParaRPr sz="1200" b="1" i="1" u="none" strike="noStrike" cap="none">
              <a:solidFill>
                <a:srgbClr val="7278DA"/>
              </a:solidFill>
              <a:latin typeface="Karla"/>
              <a:ea typeface="Karla"/>
              <a:cs typeface="Karla"/>
              <a:sym typeface="Karla"/>
            </a:endParaRPr>
          </a:p>
        </p:txBody>
      </p:sp>
      <p:sp>
        <p:nvSpPr>
          <p:cNvPr id="1119" name="Google Shape;1119;gcd2b5fe2da_2_35"/>
          <p:cNvSpPr txBox="1"/>
          <p:nvPr/>
        </p:nvSpPr>
        <p:spPr>
          <a:xfrm>
            <a:off x="6132175" y="3642450"/>
            <a:ext cx="2529000" cy="277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7278DA"/>
                </a:solidFill>
                <a:latin typeface="Karla"/>
                <a:ea typeface="Karla"/>
                <a:cs typeface="Karla"/>
                <a:sym typeface="Karla"/>
              </a:rPr>
              <a:t>“Current methods are super inefficient. We still use very traditional methods to work. I have to log onto the EMR system or call a nurse to check if something is completed”</a:t>
            </a: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7278DA"/>
                </a:solidFill>
                <a:latin typeface="Karla"/>
                <a:ea typeface="Karla"/>
                <a:cs typeface="Karla"/>
                <a:sym typeface="Karla"/>
              </a:rPr>
              <a:t>- DL, House Officer</a:t>
            </a: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900"/>
              <a:buFont typeface="Arial"/>
              <a:buNone/>
            </a:pPr>
            <a:r>
              <a:rPr lang="en-US" sz="1200" b="0" i="1" u="none" strike="noStrike" cap="none">
                <a:solidFill>
                  <a:srgbClr val="7278DA"/>
                </a:solidFill>
                <a:latin typeface="Karla"/>
                <a:ea typeface="Karla"/>
                <a:cs typeface="Karla"/>
                <a:sym typeface="Karla"/>
              </a:rPr>
              <a:t> </a:t>
            </a:r>
            <a:r>
              <a:rPr lang="en-US" sz="1200" b="1" i="1" u="none" strike="noStrike" cap="none">
                <a:solidFill>
                  <a:srgbClr val="7278DA"/>
                </a:solidFill>
                <a:latin typeface="Karla"/>
                <a:ea typeface="Karla"/>
                <a:cs typeface="Karla"/>
                <a:sym typeface="Karla"/>
              </a:rPr>
              <a:t> </a:t>
            </a:r>
            <a:endParaRPr sz="1200" b="1"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900"/>
              <a:buFont typeface="Arial"/>
              <a:buNone/>
            </a:pPr>
            <a:r>
              <a:rPr lang="en-US" sz="1200" b="0" i="1" u="none" strike="noStrike" cap="none">
                <a:solidFill>
                  <a:srgbClr val="7278DA"/>
                </a:solidFill>
                <a:latin typeface="Karla"/>
                <a:ea typeface="Karla"/>
                <a:cs typeface="Karla"/>
                <a:sym typeface="Karla"/>
              </a:rPr>
              <a:t>“Senior doctors use often use junior doctors to communicate with the nurses on their behalf”</a:t>
            </a: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900"/>
              <a:buFont typeface="Arial"/>
              <a:buNone/>
            </a:pP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900"/>
              <a:buFont typeface="Arial"/>
              <a:buNone/>
            </a:pPr>
            <a:r>
              <a:rPr lang="en-US" sz="1200" b="0" i="1" u="none" strike="noStrike" cap="none">
                <a:solidFill>
                  <a:srgbClr val="7278DA"/>
                </a:solidFill>
                <a:latin typeface="Karla"/>
                <a:ea typeface="Karla"/>
                <a:cs typeface="Karla"/>
                <a:sym typeface="Karla"/>
              </a:rPr>
              <a:t>- LC, House Officer</a:t>
            </a:r>
            <a:endParaRPr sz="1200" b="0" i="1" u="none" strike="noStrike" cap="none">
              <a:solidFill>
                <a:srgbClr val="7278DA"/>
              </a:solidFill>
              <a:latin typeface="Karla"/>
              <a:ea typeface="Karla"/>
              <a:cs typeface="Karla"/>
              <a:sym typeface="Karla"/>
            </a:endParaRPr>
          </a:p>
        </p:txBody>
      </p:sp>
      <p:sp>
        <p:nvSpPr>
          <p:cNvPr id="1120" name="Google Shape;1120;gcd2b5fe2da_2_35"/>
          <p:cNvSpPr txBox="1"/>
          <p:nvPr/>
        </p:nvSpPr>
        <p:spPr>
          <a:xfrm>
            <a:off x="670025" y="1622400"/>
            <a:ext cx="2529000" cy="1806600"/>
          </a:xfrm>
          <a:prstGeom prst="rect">
            <a:avLst/>
          </a:prstGeom>
          <a:solidFill>
            <a:schemeClr val="lt1"/>
          </a:solidFill>
          <a:ln>
            <a:noFill/>
          </a:ln>
          <a:effectLst>
            <a:outerShdw blurRad="214313" dist="19050" dir="5400000" algn="bl" rotWithShape="0">
              <a:srgbClr val="000000">
                <a:alpha val="29411"/>
              </a:srgbClr>
            </a:outerShdw>
          </a:effectLst>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US" sz="1600" b="1" i="0" u="none" strike="noStrike" cap="none">
                <a:solidFill>
                  <a:srgbClr val="262626"/>
                </a:solidFill>
                <a:latin typeface="Karla"/>
                <a:ea typeface="Karla"/>
                <a:cs typeface="Karla"/>
                <a:sym typeface="Karla"/>
              </a:rPr>
              <a:t>Writing notes during </a:t>
            </a:r>
            <a:endParaRPr sz="1600" b="1" i="0" u="none" strike="noStrike" cap="none">
              <a:solidFill>
                <a:srgbClr val="262626"/>
              </a:solidFill>
              <a:latin typeface="Karla"/>
              <a:ea typeface="Karla"/>
              <a:cs typeface="Karla"/>
              <a:sym typeface="Karla"/>
            </a:endParaRPr>
          </a:p>
          <a:p>
            <a:pPr marL="0" marR="0" lvl="0" indent="0" algn="ctr" rtl="0">
              <a:lnSpc>
                <a:spcPct val="115000"/>
              </a:lnSpc>
              <a:spcBef>
                <a:spcPts val="0"/>
              </a:spcBef>
              <a:spcAft>
                <a:spcPts val="0"/>
              </a:spcAft>
              <a:buClr>
                <a:srgbClr val="000000"/>
              </a:buClr>
              <a:buSzPts val="1000"/>
              <a:buFont typeface="Arial"/>
              <a:buNone/>
            </a:pPr>
            <a:r>
              <a:rPr lang="en-US" sz="1600" b="1" i="0" u="none" strike="noStrike" cap="none">
                <a:solidFill>
                  <a:srgbClr val="262626"/>
                </a:solidFill>
                <a:latin typeface="Karla"/>
                <a:ea typeface="Karla"/>
                <a:cs typeface="Karla"/>
                <a:sym typeface="Karla"/>
              </a:rPr>
              <a:t>rounds is inconvenient</a:t>
            </a:r>
            <a:endParaRPr sz="1600" b="1" i="0" u="none" strike="noStrike" cap="none">
              <a:solidFill>
                <a:srgbClr val="262626"/>
              </a:solidFill>
              <a:latin typeface="Karla"/>
              <a:ea typeface="Karla"/>
              <a:cs typeface="Karla"/>
              <a:sym typeface="Karla"/>
            </a:endParaRPr>
          </a:p>
        </p:txBody>
      </p:sp>
      <p:sp>
        <p:nvSpPr>
          <p:cNvPr id="1121" name="Google Shape;1121;gcd2b5fe2da_2_35"/>
          <p:cNvSpPr txBox="1"/>
          <p:nvPr/>
        </p:nvSpPr>
        <p:spPr>
          <a:xfrm>
            <a:off x="3401092" y="1622400"/>
            <a:ext cx="2529000" cy="1806600"/>
          </a:xfrm>
          <a:prstGeom prst="rect">
            <a:avLst/>
          </a:prstGeom>
          <a:solidFill>
            <a:schemeClr val="lt1"/>
          </a:solidFill>
          <a:ln>
            <a:noFill/>
          </a:ln>
          <a:effectLst>
            <a:outerShdw blurRad="214313" dist="19050" dir="5400000" algn="bl" rotWithShape="0">
              <a:srgbClr val="000000">
                <a:alpha val="29411"/>
              </a:srgbClr>
            </a:outerShdw>
          </a:effectLst>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US" sz="1600" b="1" i="0" u="none" strike="noStrike" cap="none">
                <a:solidFill>
                  <a:srgbClr val="262626"/>
                </a:solidFill>
                <a:latin typeface="Karla"/>
                <a:ea typeface="Karla"/>
                <a:cs typeface="Karla"/>
                <a:sym typeface="Karla"/>
              </a:rPr>
              <a:t>Task /Administrative management is </a:t>
            </a:r>
            <a:endParaRPr sz="1600" b="1" i="0" u="none" strike="noStrike" cap="none">
              <a:solidFill>
                <a:srgbClr val="262626"/>
              </a:solidFill>
              <a:latin typeface="Karla"/>
              <a:ea typeface="Karla"/>
              <a:cs typeface="Karla"/>
              <a:sym typeface="Karla"/>
            </a:endParaRPr>
          </a:p>
          <a:p>
            <a:pPr marL="0" marR="0" lvl="0" indent="0" algn="ctr" rtl="0">
              <a:lnSpc>
                <a:spcPct val="115000"/>
              </a:lnSpc>
              <a:spcBef>
                <a:spcPts val="0"/>
              </a:spcBef>
              <a:spcAft>
                <a:spcPts val="0"/>
              </a:spcAft>
              <a:buClr>
                <a:srgbClr val="000000"/>
              </a:buClr>
              <a:buSzPts val="1000"/>
              <a:buFont typeface="Arial"/>
              <a:buNone/>
            </a:pPr>
            <a:r>
              <a:rPr lang="en-US" sz="1600" b="1" i="0" u="none" strike="noStrike" cap="none">
                <a:solidFill>
                  <a:srgbClr val="262626"/>
                </a:solidFill>
                <a:latin typeface="Karla"/>
                <a:ea typeface="Karla"/>
                <a:cs typeface="Karla"/>
                <a:sym typeface="Karla"/>
              </a:rPr>
              <a:t>( bad, inefficient, etc)</a:t>
            </a:r>
            <a:endParaRPr sz="1600" b="1" i="0" u="none" strike="noStrike" cap="none">
              <a:solidFill>
                <a:srgbClr val="262626"/>
              </a:solidFill>
              <a:latin typeface="Karla"/>
              <a:ea typeface="Karla"/>
              <a:cs typeface="Karla"/>
              <a:sym typeface="Karla"/>
            </a:endParaRPr>
          </a:p>
        </p:txBody>
      </p:sp>
      <p:sp>
        <p:nvSpPr>
          <p:cNvPr id="1122" name="Google Shape;1122;gcd2b5fe2da_2_35"/>
          <p:cNvSpPr txBox="1"/>
          <p:nvPr/>
        </p:nvSpPr>
        <p:spPr>
          <a:xfrm>
            <a:off x="6132158" y="1622400"/>
            <a:ext cx="2529000" cy="1806600"/>
          </a:xfrm>
          <a:prstGeom prst="rect">
            <a:avLst/>
          </a:prstGeom>
          <a:solidFill>
            <a:schemeClr val="lt1"/>
          </a:solidFill>
          <a:ln>
            <a:noFill/>
          </a:ln>
          <a:effectLst>
            <a:outerShdw blurRad="214313" dist="19050" dir="5400000" algn="bl" rotWithShape="0">
              <a:srgbClr val="000000">
                <a:alpha val="29411"/>
              </a:srgbClr>
            </a:outerShdw>
          </a:effectLst>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US" sz="1600" b="1" i="0" u="none" strike="noStrike" cap="none">
                <a:solidFill>
                  <a:srgbClr val="262626"/>
                </a:solidFill>
                <a:latin typeface="Karla"/>
                <a:ea typeface="Karla"/>
                <a:cs typeface="Karla"/>
                <a:sym typeface="Karla"/>
              </a:rPr>
              <a:t>Healthcare workers want a better view of patient updates within nurses &amp; doctors (of various seniority)</a:t>
            </a:r>
            <a:endParaRPr sz="1600" b="1" i="0" u="none" strike="noStrike" cap="none">
              <a:solidFill>
                <a:srgbClr val="262626"/>
              </a:solidFill>
              <a:latin typeface="Karla"/>
              <a:ea typeface="Karla"/>
              <a:cs typeface="Karla"/>
              <a:sym typeface="Karla"/>
            </a:endParaRPr>
          </a:p>
        </p:txBody>
      </p:sp>
      <p:sp>
        <p:nvSpPr>
          <p:cNvPr id="1123" name="Google Shape;1123;gcd2b5fe2da_2_35"/>
          <p:cNvSpPr txBox="1"/>
          <p:nvPr/>
        </p:nvSpPr>
        <p:spPr>
          <a:xfrm>
            <a:off x="8863225" y="1622400"/>
            <a:ext cx="2529000" cy="1806600"/>
          </a:xfrm>
          <a:prstGeom prst="rect">
            <a:avLst/>
          </a:prstGeom>
          <a:solidFill>
            <a:schemeClr val="lt1"/>
          </a:solidFill>
          <a:ln>
            <a:noFill/>
          </a:ln>
          <a:effectLst>
            <a:outerShdw blurRad="214313" dist="19050" dir="5400000" algn="bl" rotWithShape="0">
              <a:srgbClr val="000000">
                <a:alpha val="29411"/>
              </a:srgbClr>
            </a:outerShdw>
          </a:effectLst>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000"/>
              <a:buFont typeface="Arial"/>
              <a:buNone/>
            </a:pPr>
            <a:r>
              <a:rPr lang="en-US" sz="1600" b="1" i="0" u="none" strike="noStrike" cap="none">
                <a:solidFill>
                  <a:srgbClr val="262626"/>
                </a:solidFill>
                <a:latin typeface="Karla"/>
                <a:ea typeface="Karla"/>
                <a:cs typeface="Karla"/>
                <a:sym typeface="Karla"/>
              </a:rPr>
              <a:t>Doctors want an easier </a:t>
            </a:r>
            <a:endParaRPr sz="1600" b="1" i="0" u="none" strike="noStrike" cap="none">
              <a:solidFill>
                <a:srgbClr val="262626"/>
              </a:solidFill>
              <a:latin typeface="Karla"/>
              <a:ea typeface="Karla"/>
              <a:cs typeface="Karla"/>
              <a:sym typeface="Karla"/>
            </a:endParaRPr>
          </a:p>
          <a:p>
            <a:pPr marL="0" marR="0" lvl="0" indent="0" algn="ctr" rtl="0">
              <a:lnSpc>
                <a:spcPct val="115000"/>
              </a:lnSpc>
              <a:spcBef>
                <a:spcPts val="0"/>
              </a:spcBef>
              <a:spcAft>
                <a:spcPts val="0"/>
              </a:spcAft>
              <a:buClr>
                <a:srgbClr val="000000"/>
              </a:buClr>
              <a:buSzPts val="1000"/>
              <a:buFont typeface="Arial"/>
              <a:buNone/>
            </a:pPr>
            <a:r>
              <a:rPr lang="en-US" sz="1600" b="1" i="0" u="none" strike="noStrike" cap="none">
                <a:solidFill>
                  <a:srgbClr val="262626"/>
                </a:solidFill>
                <a:latin typeface="Karla"/>
                <a:ea typeface="Karla"/>
                <a:cs typeface="Karla"/>
                <a:sym typeface="Karla"/>
              </a:rPr>
              <a:t>way to write down, sort/prioritize their tasks</a:t>
            </a:r>
            <a:endParaRPr sz="1600" b="1" i="0" u="none" strike="noStrike" cap="none">
              <a:solidFill>
                <a:srgbClr val="262626"/>
              </a:solidFill>
              <a:latin typeface="Karla"/>
              <a:ea typeface="Karla"/>
              <a:cs typeface="Karla"/>
              <a:sym typeface="Karla"/>
            </a:endParaRPr>
          </a:p>
        </p:txBody>
      </p:sp>
      <p:sp>
        <p:nvSpPr>
          <p:cNvPr id="1124" name="Google Shape;1124;gcd2b5fe2da_2_35"/>
          <p:cNvSpPr txBox="1"/>
          <p:nvPr/>
        </p:nvSpPr>
        <p:spPr>
          <a:xfrm>
            <a:off x="3401100" y="3642450"/>
            <a:ext cx="2529000" cy="22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7278DA"/>
                </a:solidFill>
                <a:latin typeface="Karla"/>
                <a:ea typeface="Karla"/>
                <a:cs typeface="Karla"/>
                <a:sym typeface="Karla"/>
              </a:rPr>
              <a:t>“Sometimes there is severe lack of manpower in one team and excess in other teams”</a:t>
            </a: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7278DA"/>
                </a:solidFill>
                <a:latin typeface="Karla"/>
                <a:ea typeface="Karla"/>
                <a:cs typeface="Karla"/>
                <a:sym typeface="Karla"/>
              </a:rPr>
              <a:t>- NT, House Officer</a:t>
            </a: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7278DA"/>
                </a:solidFill>
                <a:latin typeface="Karla"/>
                <a:ea typeface="Karla"/>
                <a:cs typeface="Karla"/>
                <a:sym typeface="Karla"/>
              </a:rPr>
              <a:t>“Patients sometimes are not able to get optimal medication due to pharmacy not able to refill a certain drug in time”</a:t>
            </a: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7278DA"/>
                </a:solidFill>
                <a:latin typeface="Karla"/>
                <a:ea typeface="Karla"/>
                <a:cs typeface="Karla"/>
                <a:sym typeface="Karla"/>
              </a:rPr>
              <a:t>-SS, House Officer </a:t>
            </a: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900"/>
              <a:buFont typeface="Arial"/>
              <a:buNone/>
            </a:pPr>
            <a:r>
              <a:rPr lang="en-US" sz="1200" b="0" i="1" u="none" strike="noStrike" cap="none">
                <a:solidFill>
                  <a:srgbClr val="7278DA"/>
                </a:solidFill>
                <a:latin typeface="Karla"/>
                <a:ea typeface="Karla"/>
                <a:cs typeface="Karla"/>
                <a:sym typeface="Karla"/>
              </a:rPr>
              <a:t> </a:t>
            </a:r>
            <a:r>
              <a:rPr lang="en-US" sz="1200" b="1" i="1" u="none" strike="noStrike" cap="none">
                <a:solidFill>
                  <a:srgbClr val="7278DA"/>
                </a:solidFill>
                <a:latin typeface="Karla"/>
                <a:ea typeface="Karla"/>
                <a:cs typeface="Karla"/>
                <a:sym typeface="Karla"/>
              </a:rPr>
              <a:t> </a:t>
            </a:r>
            <a:endParaRPr sz="1200" b="0" i="0" u="none" strike="noStrike" cap="none">
              <a:solidFill>
                <a:srgbClr val="7278DA"/>
              </a:solidFill>
              <a:latin typeface="Karla"/>
              <a:ea typeface="Karla"/>
              <a:cs typeface="Karla"/>
              <a:sym typeface="Karla"/>
            </a:endParaRPr>
          </a:p>
        </p:txBody>
      </p:sp>
      <p:sp>
        <p:nvSpPr>
          <p:cNvPr id="1125" name="Google Shape;1125;gcd2b5fe2da_2_35"/>
          <p:cNvSpPr txBox="1"/>
          <p:nvPr/>
        </p:nvSpPr>
        <p:spPr>
          <a:xfrm>
            <a:off x="670025" y="3642450"/>
            <a:ext cx="2529000" cy="23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7278DA"/>
                </a:solidFill>
                <a:latin typeface="Karla"/>
                <a:ea typeface="Karla"/>
                <a:cs typeface="Karla"/>
                <a:sym typeface="Karla"/>
              </a:rPr>
              <a:t>“Some HOs prefer to write things down on paper and pen as it is faster for them than typing on the COW (computer on wheels)”</a:t>
            </a: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US" sz="1200" b="0" i="1" u="none" strike="noStrike" cap="none">
                <a:solidFill>
                  <a:srgbClr val="7278DA"/>
                </a:solidFill>
                <a:latin typeface="Karla"/>
                <a:ea typeface="Karla"/>
                <a:cs typeface="Karla"/>
                <a:sym typeface="Karla"/>
              </a:rPr>
              <a:t>- SH, House Officer</a:t>
            </a:r>
            <a:endParaRPr sz="1200" b="0" i="1" u="none" strike="noStrike" cap="none">
              <a:solidFill>
                <a:srgbClr val="7278D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900"/>
              <a:buFont typeface="Arial"/>
              <a:buNone/>
            </a:pPr>
            <a:r>
              <a:rPr lang="en-US" sz="1200" b="0" i="1" u="none" strike="noStrike" cap="none">
                <a:solidFill>
                  <a:srgbClr val="7278DA"/>
                </a:solidFill>
                <a:latin typeface="Karla"/>
                <a:ea typeface="Karla"/>
                <a:cs typeface="Karla"/>
                <a:sym typeface="Karla"/>
              </a:rPr>
              <a:t> </a:t>
            </a:r>
            <a:r>
              <a:rPr lang="en-US" sz="1200" b="1" i="1" u="none" strike="noStrike" cap="none">
                <a:solidFill>
                  <a:srgbClr val="7278DA"/>
                </a:solidFill>
                <a:latin typeface="Karla"/>
                <a:ea typeface="Karla"/>
                <a:cs typeface="Karla"/>
                <a:sym typeface="Karla"/>
              </a:rPr>
              <a:t> </a:t>
            </a:r>
            <a:endParaRPr sz="1200" b="0" i="0" u="none" strike="noStrike" cap="none">
              <a:solidFill>
                <a:srgbClr val="7278DA"/>
              </a:solidFill>
              <a:latin typeface="Karla"/>
              <a:ea typeface="Karla"/>
              <a:cs typeface="Karla"/>
              <a:sym typeface="Karl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gcbf1427c35_3_908"/>
          <p:cNvSpPr/>
          <p:nvPr/>
        </p:nvSpPr>
        <p:spPr>
          <a:xfrm>
            <a:off x="1065467" y="864167"/>
            <a:ext cx="4528500" cy="5753700"/>
          </a:xfrm>
          <a:prstGeom prst="rect">
            <a:avLst/>
          </a:prstGeom>
          <a:noFill/>
          <a:ln w="28575" cap="flat" cmpd="sng">
            <a:solidFill>
              <a:srgbClr val="29266B"/>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gcbf1427c35_3_908"/>
          <p:cNvSpPr txBox="1"/>
          <p:nvPr/>
        </p:nvSpPr>
        <p:spPr>
          <a:xfrm>
            <a:off x="128500" y="88067"/>
            <a:ext cx="7555200" cy="477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29266B"/>
                </a:solidFill>
                <a:latin typeface="Nunito ExtraBold"/>
                <a:ea typeface="Nunito ExtraBold"/>
                <a:cs typeface="Nunito ExtraBold"/>
                <a:sym typeface="Nunito ExtraBold"/>
              </a:rPr>
              <a:t>BEACHHEAD SEGMENTS </a:t>
            </a:r>
            <a:endParaRPr sz="1500" b="0" i="0" u="none" strike="noStrike" cap="none">
              <a:solidFill>
                <a:srgbClr val="29266B"/>
              </a:solidFill>
              <a:latin typeface="Nunito ExtraBold"/>
              <a:ea typeface="Nunito ExtraBold"/>
              <a:cs typeface="Nunito ExtraBold"/>
              <a:sym typeface="Nunito ExtraBold"/>
            </a:endParaRPr>
          </a:p>
        </p:txBody>
      </p:sp>
      <p:sp>
        <p:nvSpPr>
          <p:cNvPr id="1132" name="Google Shape;1132;gcbf1427c35_3_908"/>
          <p:cNvSpPr txBox="1"/>
          <p:nvPr/>
        </p:nvSpPr>
        <p:spPr>
          <a:xfrm>
            <a:off x="1319367" y="2043800"/>
            <a:ext cx="3753300" cy="186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353A85"/>
              </a:solidFill>
              <a:latin typeface="Karla"/>
              <a:ea typeface="Karla"/>
              <a:cs typeface="Karla"/>
              <a:sym typeface="Karla"/>
            </a:endParaRPr>
          </a:p>
          <a:p>
            <a:pPr marL="381000" marR="0" lvl="0" indent="-381000" algn="l" rtl="0">
              <a:lnSpc>
                <a:spcPct val="100000"/>
              </a:lnSpc>
              <a:spcBef>
                <a:spcPts val="0"/>
              </a:spcBef>
              <a:spcAft>
                <a:spcPts val="0"/>
              </a:spcAft>
              <a:buClr>
                <a:srgbClr val="353A85"/>
              </a:buClr>
              <a:buSzPts val="1600"/>
              <a:buFont typeface="Karla"/>
              <a:buChar char="●"/>
            </a:pPr>
            <a:r>
              <a:rPr lang="en-US" sz="1600" b="0" i="0" u="none" strike="noStrike" cap="none">
                <a:solidFill>
                  <a:srgbClr val="353A85"/>
                </a:solidFill>
                <a:latin typeface="Karla"/>
                <a:ea typeface="Karla"/>
                <a:cs typeface="Karla"/>
                <a:sym typeface="Karla"/>
              </a:rPr>
              <a:t>Surgery wards require high levels of collaboration amongst doctors</a:t>
            </a:r>
            <a:endParaRPr sz="1600" b="0" i="0" u="none" strike="noStrike" cap="none">
              <a:solidFill>
                <a:srgbClr val="353A85"/>
              </a:solidFill>
              <a:latin typeface="Karla"/>
              <a:ea typeface="Karla"/>
              <a:cs typeface="Karla"/>
              <a:sym typeface="Karla"/>
            </a:endParaRPr>
          </a:p>
          <a:p>
            <a:pPr marL="381000" marR="0" lvl="0" indent="-381000" algn="l" rtl="0">
              <a:lnSpc>
                <a:spcPct val="100000"/>
              </a:lnSpc>
              <a:spcBef>
                <a:spcPts val="0"/>
              </a:spcBef>
              <a:spcAft>
                <a:spcPts val="0"/>
              </a:spcAft>
              <a:buClr>
                <a:srgbClr val="353A85"/>
              </a:buClr>
              <a:buSzPts val="1600"/>
              <a:buFont typeface="Karla"/>
              <a:buChar char="●"/>
            </a:pPr>
            <a:r>
              <a:rPr lang="en-US" sz="1600" b="0" i="0" u="none" strike="noStrike" cap="none">
                <a:solidFill>
                  <a:srgbClr val="353A85"/>
                </a:solidFill>
                <a:latin typeface="Karla"/>
                <a:ea typeface="Karla"/>
                <a:cs typeface="Karla"/>
                <a:sym typeface="Karla"/>
              </a:rPr>
              <a:t>Field of work is highly demanding, little room for redundancy or inefficiency.</a:t>
            </a:r>
            <a:endParaRPr sz="1600" b="0" i="0" u="none" strike="noStrike" cap="none">
              <a:solidFill>
                <a:srgbClr val="353A85"/>
              </a:solidFill>
              <a:latin typeface="Karla"/>
              <a:ea typeface="Karla"/>
              <a:cs typeface="Karla"/>
              <a:sym typeface="Karla"/>
            </a:endParaRPr>
          </a:p>
        </p:txBody>
      </p:sp>
      <p:grpSp>
        <p:nvGrpSpPr>
          <p:cNvPr id="1133" name="Google Shape;1133;gcbf1427c35_3_908"/>
          <p:cNvGrpSpPr/>
          <p:nvPr/>
        </p:nvGrpSpPr>
        <p:grpSpPr>
          <a:xfrm>
            <a:off x="1629151" y="3865604"/>
            <a:ext cx="3384715" cy="2541136"/>
            <a:chOff x="1831509" y="3127881"/>
            <a:chExt cx="2538600" cy="1905900"/>
          </a:xfrm>
        </p:grpSpPr>
        <p:pic>
          <p:nvPicPr>
            <p:cNvPr id="1134" name="Google Shape;1134;gcbf1427c35_3_908"/>
            <p:cNvPicPr preferRelativeResize="0"/>
            <p:nvPr/>
          </p:nvPicPr>
          <p:blipFill rotWithShape="1">
            <a:blip r:embed="rId3">
              <a:alphaModFix/>
            </a:blip>
            <a:srcRect/>
            <a:stretch/>
          </p:blipFill>
          <p:spPr>
            <a:xfrm>
              <a:off x="1831509" y="3127881"/>
              <a:ext cx="2538600" cy="1905900"/>
            </a:xfrm>
            <a:prstGeom prst="rect">
              <a:avLst/>
            </a:prstGeom>
            <a:noFill/>
            <a:ln>
              <a:noFill/>
            </a:ln>
          </p:spPr>
        </p:pic>
        <p:sp>
          <p:nvSpPr>
            <p:cNvPr id="1135" name="Google Shape;1135;gcbf1427c35_3_908"/>
            <p:cNvSpPr/>
            <p:nvPr/>
          </p:nvSpPr>
          <p:spPr>
            <a:xfrm>
              <a:off x="2853900" y="3445375"/>
              <a:ext cx="831875" cy="1270725"/>
            </a:xfrm>
            <a:custGeom>
              <a:avLst/>
              <a:gdLst/>
              <a:ahLst/>
              <a:cxnLst/>
              <a:rect l="l" t="t" r="r" b="b"/>
              <a:pathLst>
                <a:path w="33275" h="50829" extrusionOk="0">
                  <a:moveTo>
                    <a:pt x="33275" y="26987"/>
                  </a:moveTo>
                  <a:lnTo>
                    <a:pt x="9432" y="50829"/>
                  </a:lnTo>
                  <a:lnTo>
                    <a:pt x="0" y="26725"/>
                  </a:lnTo>
                  <a:lnTo>
                    <a:pt x="9170" y="0"/>
                  </a:lnTo>
                  <a:close/>
                </a:path>
              </a:pathLst>
            </a:custGeom>
            <a:solidFill>
              <a:srgbClr val="00C7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136" name="Google Shape;1136;gcbf1427c35_3_908"/>
          <p:cNvSpPr txBox="1"/>
          <p:nvPr/>
        </p:nvSpPr>
        <p:spPr>
          <a:xfrm>
            <a:off x="5941900" y="2283967"/>
            <a:ext cx="4259100" cy="1627200"/>
          </a:xfrm>
          <a:prstGeom prst="rect">
            <a:avLst/>
          </a:prstGeom>
          <a:noFill/>
          <a:ln>
            <a:noFill/>
          </a:ln>
        </p:spPr>
        <p:txBody>
          <a:bodyPr spcFirstLastPara="1" wrap="square" lIns="121900" tIns="121900" rIns="121900" bIns="121900" anchor="t" anchorCtr="0">
            <a:noAutofit/>
          </a:bodyPr>
          <a:lstStyle/>
          <a:p>
            <a:pPr marL="609600" marR="0" lvl="0" indent="-406400" algn="l" rtl="0">
              <a:lnSpc>
                <a:spcPct val="100000"/>
              </a:lnSpc>
              <a:spcBef>
                <a:spcPts val="0"/>
              </a:spcBef>
              <a:spcAft>
                <a:spcPts val="0"/>
              </a:spcAft>
              <a:buClr>
                <a:srgbClr val="29266B"/>
              </a:buClr>
              <a:buSzPts val="1600"/>
              <a:buFont typeface="Karla"/>
              <a:buChar char="●"/>
            </a:pPr>
            <a:r>
              <a:rPr lang="en-US" sz="1600" b="0" i="0" u="none" strike="noStrike" cap="none">
                <a:solidFill>
                  <a:srgbClr val="29266B"/>
                </a:solidFill>
                <a:latin typeface="Karla"/>
                <a:ea typeface="Karla"/>
                <a:cs typeface="Karla"/>
                <a:sym typeface="Karla"/>
              </a:rPr>
              <a:t>Medical teams with patients across different wards face difficulty getting updates and working with colleagues in those different wards.</a:t>
            </a:r>
            <a:endParaRPr sz="1600" b="0" i="0" u="none" strike="noStrike" cap="none">
              <a:solidFill>
                <a:srgbClr val="29266B"/>
              </a:solidFill>
              <a:latin typeface="Karla"/>
              <a:ea typeface="Karla"/>
              <a:cs typeface="Karla"/>
              <a:sym typeface="Karla"/>
            </a:endParaRPr>
          </a:p>
          <a:p>
            <a:pPr marL="609600" marR="0" lvl="0" indent="-406400" algn="l" rtl="0">
              <a:lnSpc>
                <a:spcPct val="100000"/>
              </a:lnSpc>
              <a:spcBef>
                <a:spcPts val="0"/>
              </a:spcBef>
              <a:spcAft>
                <a:spcPts val="0"/>
              </a:spcAft>
              <a:buClr>
                <a:srgbClr val="29266B"/>
              </a:buClr>
              <a:buSzPts val="1600"/>
              <a:buFont typeface="Karla"/>
              <a:buChar char="●"/>
            </a:pPr>
            <a:r>
              <a:rPr lang="en-US" sz="1600" b="0" i="0" u="none" strike="noStrike" cap="none">
                <a:solidFill>
                  <a:srgbClr val="29266B"/>
                </a:solidFill>
                <a:latin typeface="Karla"/>
                <a:ea typeface="Karla"/>
                <a:cs typeface="Karla"/>
                <a:sym typeface="Karla"/>
              </a:rPr>
              <a:t>High need to optimize their workflow to reduce time walking between wards</a:t>
            </a:r>
            <a:endParaRPr sz="1600" b="0" i="0" u="none" strike="noStrike" cap="none">
              <a:solidFill>
                <a:srgbClr val="29266B"/>
              </a:solidFill>
              <a:latin typeface="Karla"/>
              <a:ea typeface="Karla"/>
              <a:cs typeface="Karla"/>
              <a:sym typeface="Karla"/>
            </a:endParaRPr>
          </a:p>
        </p:txBody>
      </p:sp>
      <p:grpSp>
        <p:nvGrpSpPr>
          <p:cNvPr id="1137" name="Google Shape;1137;gcbf1427c35_3_908"/>
          <p:cNvGrpSpPr/>
          <p:nvPr/>
        </p:nvGrpSpPr>
        <p:grpSpPr>
          <a:xfrm>
            <a:off x="6885925" y="4002170"/>
            <a:ext cx="3384715" cy="2541136"/>
            <a:chOff x="4733387" y="3127881"/>
            <a:chExt cx="2538600" cy="1905900"/>
          </a:xfrm>
        </p:grpSpPr>
        <p:pic>
          <p:nvPicPr>
            <p:cNvPr id="1138" name="Google Shape;1138;gcbf1427c35_3_908"/>
            <p:cNvPicPr preferRelativeResize="0"/>
            <p:nvPr/>
          </p:nvPicPr>
          <p:blipFill rotWithShape="1">
            <a:blip r:embed="rId4">
              <a:alphaModFix/>
            </a:blip>
            <a:srcRect/>
            <a:stretch/>
          </p:blipFill>
          <p:spPr>
            <a:xfrm>
              <a:off x="4733387" y="3127881"/>
              <a:ext cx="2538600" cy="1905900"/>
            </a:xfrm>
            <a:prstGeom prst="rect">
              <a:avLst/>
            </a:prstGeom>
            <a:noFill/>
            <a:ln>
              <a:noFill/>
            </a:ln>
          </p:spPr>
        </p:pic>
        <p:sp>
          <p:nvSpPr>
            <p:cNvPr id="1139" name="Google Shape;1139;gcbf1427c35_3_908"/>
            <p:cNvSpPr/>
            <p:nvPr/>
          </p:nvSpPr>
          <p:spPr>
            <a:xfrm>
              <a:off x="5737725" y="3399700"/>
              <a:ext cx="784250" cy="1191950"/>
            </a:xfrm>
            <a:custGeom>
              <a:avLst/>
              <a:gdLst/>
              <a:ahLst/>
              <a:cxnLst/>
              <a:rect l="l" t="t" r="r" b="b"/>
              <a:pathLst>
                <a:path w="31370" h="47678" extrusionOk="0">
                  <a:moveTo>
                    <a:pt x="31370" y="26456"/>
                  </a:moveTo>
                  <a:lnTo>
                    <a:pt x="10148" y="47678"/>
                  </a:lnTo>
                  <a:lnTo>
                    <a:pt x="0" y="26079"/>
                  </a:lnTo>
                  <a:lnTo>
                    <a:pt x="9935" y="0"/>
                  </a:lnTo>
                  <a:close/>
                </a:path>
              </a:pathLst>
            </a:custGeom>
            <a:solidFill>
              <a:srgbClr val="FF0000"/>
            </a:solidFill>
            <a:ln>
              <a:noFill/>
            </a:ln>
          </p:spPr>
        </p:sp>
      </p:grpSp>
      <p:pic>
        <p:nvPicPr>
          <p:cNvPr id="1140" name="Google Shape;1140;gcbf1427c35_3_908"/>
          <p:cNvPicPr preferRelativeResize="0"/>
          <p:nvPr/>
        </p:nvPicPr>
        <p:blipFill rotWithShape="1">
          <a:blip r:embed="rId5">
            <a:alphaModFix/>
          </a:blip>
          <a:srcRect/>
          <a:stretch/>
        </p:blipFill>
        <p:spPr>
          <a:xfrm>
            <a:off x="11279600" y="-59534"/>
            <a:ext cx="912401" cy="912401"/>
          </a:xfrm>
          <a:prstGeom prst="rect">
            <a:avLst/>
          </a:prstGeom>
          <a:noFill/>
          <a:ln>
            <a:noFill/>
          </a:ln>
        </p:spPr>
      </p:pic>
      <p:pic>
        <p:nvPicPr>
          <p:cNvPr id="1141" name="Google Shape;1141;gcbf1427c35_3_908"/>
          <p:cNvPicPr preferRelativeResize="0"/>
          <p:nvPr/>
        </p:nvPicPr>
        <p:blipFill rotWithShape="1">
          <a:blip r:embed="rId6">
            <a:alphaModFix/>
          </a:blip>
          <a:srcRect/>
          <a:stretch/>
        </p:blipFill>
        <p:spPr>
          <a:xfrm>
            <a:off x="5643033" y="615533"/>
            <a:ext cx="2107834" cy="2107834"/>
          </a:xfrm>
          <a:prstGeom prst="rect">
            <a:avLst/>
          </a:prstGeom>
          <a:noFill/>
          <a:ln>
            <a:noFill/>
          </a:ln>
        </p:spPr>
      </p:pic>
      <p:pic>
        <p:nvPicPr>
          <p:cNvPr id="1142" name="Google Shape;1142;gcbf1427c35_3_908"/>
          <p:cNvPicPr preferRelativeResize="0"/>
          <p:nvPr/>
        </p:nvPicPr>
        <p:blipFill rotWithShape="1">
          <a:blip r:embed="rId7">
            <a:alphaModFix/>
          </a:blip>
          <a:srcRect/>
          <a:stretch/>
        </p:blipFill>
        <p:spPr>
          <a:xfrm>
            <a:off x="839733" y="495200"/>
            <a:ext cx="2348534" cy="2348534"/>
          </a:xfrm>
          <a:prstGeom prst="rect">
            <a:avLst/>
          </a:prstGeom>
          <a:noFill/>
          <a:ln>
            <a:noFill/>
          </a:ln>
        </p:spPr>
      </p:pic>
      <p:sp>
        <p:nvSpPr>
          <p:cNvPr id="1143" name="Google Shape;1143;gcbf1427c35_3_908"/>
          <p:cNvSpPr txBox="1"/>
          <p:nvPr/>
        </p:nvSpPr>
        <p:spPr>
          <a:xfrm>
            <a:off x="2750700" y="1279467"/>
            <a:ext cx="2322000" cy="7695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353A85"/>
                </a:solidFill>
                <a:latin typeface="Karla"/>
                <a:ea typeface="Karla"/>
                <a:cs typeface="Karla"/>
                <a:sym typeface="Karla"/>
              </a:rPr>
              <a:t>SURGERY TEAMS WITHIN HOSPITALS</a:t>
            </a:r>
            <a:endParaRPr sz="1900" b="0" i="0" u="none" strike="noStrike" cap="none">
              <a:solidFill>
                <a:srgbClr val="353A85"/>
              </a:solidFill>
              <a:latin typeface="Arial"/>
              <a:ea typeface="Arial"/>
              <a:cs typeface="Arial"/>
              <a:sym typeface="Arial"/>
            </a:endParaRPr>
          </a:p>
        </p:txBody>
      </p:sp>
      <p:sp>
        <p:nvSpPr>
          <p:cNvPr id="1144" name="Google Shape;1144;gcbf1427c35_3_908"/>
          <p:cNvSpPr txBox="1"/>
          <p:nvPr/>
        </p:nvSpPr>
        <p:spPr>
          <a:xfrm>
            <a:off x="7384433" y="1146067"/>
            <a:ext cx="3248400" cy="1031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29266B"/>
                </a:solidFill>
                <a:latin typeface="Karla"/>
                <a:ea typeface="Karla"/>
                <a:cs typeface="Karla"/>
                <a:sym typeface="Karla"/>
              </a:rPr>
              <a:t>MEDICAL TEAMS THAT HAVE PATIENTS ACROSS DIFFERENT WARDS</a:t>
            </a:r>
            <a:endParaRPr sz="1900" b="0" i="0" u="none" strike="noStrike" cap="none">
              <a:solidFill>
                <a:srgbClr val="000000"/>
              </a:solidFill>
              <a:latin typeface="Arial"/>
              <a:ea typeface="Arial"/>
              <a:cs typeface="Arial"/>
              <a:sym typeface="Arial"/>
            </a:endParaRPr>
          </a:p>
        </p:txBody>
      </p:sp>
      <p:sp>
        <p:nvSpPr>
          <p:cNvPr id="1145" name="Google Shape;1145;gcbf1427c35_3_908"/>
          <p:cNvSpPr/>
          <p:nvPr/>
        </p:nvSpPr>
        <p:spPr>
          <a:xfrm>
            <a:off x="6022300" y="940367"/>
            <a:ext cx="4748700" cy="5753700"/>
          </a:xfrm>
          <a:prstGeom prst="rect">
            <a:avLst/>
          </a:prstGeom>
          <a:noFill/>
          <a:ln w="28575" cap="flat" cmpd="sng">
            <a:solidFill>
              <a:srgbClr val="29266B"/>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6" name="Google Shape;1146;gcbf1427c35_3_908"/>
          <p:cNvPicPr preferRelativeResize="0"/>
          <p:nvPr/>
        </p:nvPicPr>
        <p:blipFill rotWithShape="1">
          <a:blip r:embed="rId8">
            <a:alphaModFix/>
          </a:blip>
          <a:srcRect/>
          <a:stretch/>
        </p:blipFill>
        <p:spPr>
          <a:xfrm>
            <a:off x="11392350" y="103001"/>
            <a:ext cx="631201" cy="631201"/>
          </a:xfrm>
          <a:prstGeom prst="rect">
            <a:avLst/>
          </a:prstGeom>
          <a:noFill/>
          <a:ln>
            <a:noFill/>
          </a:ln>
        </p:spPr>
      </p:pic>
      <p:sp>
        <p:nvSpPr>
          <p:cNvPr id="1147" name="Google Shape;1147;gcbf1427c35_3_908"/>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gcbf1427c35_3_16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53" name="Google Shape;1153;gcbf1427c35_3_163"/>
          <p:cNvSpPr txBox="1"/>
          <p:nvPr/>
        </p:nvSpPr>
        <p:spPr>
          <a:xfrm>
            <a:off x="128500" y="88067"/>
            <a:ext cx="4331700" cy="477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353A85"/>
                </a:solidFill>
                <a:latin typeface="Nunito Black"/>
                <a:ea typeface="Nunito Black"/>
                <a:cs typeface="Nunito Black"/>
                <a:sym typeface="Nunito Black"/>
              </a:rPr>
              <a:t>PERSONA</a:t>
            </a:r>
            <a:endParaRPr sz="1500" b="0" i="0" u="none" strike="noStrike" cap="none">
              <a:solidFill>
                <a:srgbClr val="353A85"/>
              </a:solidFill>
              <a:latin typeface="Nunito Black"/>
              <a:ea typeface="Nunito Black"/>
              <a:cs typeface="Nunito Black"/>
              <a:sym typeface="Nunito Black"/>
            </a:endParaRPr>
          </a:p>
        </p:txBody>
      </p:sp>
      <p:sp>
        <p:nvSpPr>
          <p:cNvPr id="1154" name="Google Shape;1154;gcbf1427c35_3_163"/>
          <p:cNvSpPr/>
          <p:nvPr/>
        </p:nvSpPr>
        <p:spPr>
          <a:xfrm>
            <a:off x="5371200" y="854567"/>
            <a:ext cx="6416100" cy="5841900"/>
          </a:xfrm>
          <a:prstGeom prst="rect">
            <a:avLst/>
          </a:prstGeom>
          <a:solidFill>
            <a:srgbClr val="353A85"/>
          </a:solidFill>
          <a:ln w="28575" cap="flat" cmpd="sng">
            <a:solidFill>
              <a:srgbClr val="71A3EC"/>
            </a:solidFill>
            <a:prstDash val="dot"/>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5" name="Google Shape;1155;gcbf1427c35_3_163"/>
          <p:cNvCxnSpPr>
            <a:stCxn id="1154" idx="2"/>
            <a:endCxn id="1154" idx="0"/>
          </p:cNvCxnSpPr>
          <p:nvPr/>
        </p:nvCxnSpPr>
        <p:spPr>
          <a:xfrm rot="10800000">
            <a:off x="8579250" y="854567"/>
            <a:ext cx="0" cy="5841900"/>
          </a:xfrm>
          <a:prstGeom prst="straightConnector1">
            <a:avLst/>
          </a:prstGeom>
          <a:noFill/>
          <a:ln w="19050" cap="flat" cmpd="sng">
            <a:solidFill>
              <a:srgbClr val="FFFFFF"/>
            </a:solidFill>
            <a:prstDash val="dot"/>
            <a:round/>
            <a:headEnd type="none" w="sm" len="sm"/>
            <a:tailEnd type="none" w="sm" len="sm"/>
          </a:ln>
        </p:spPr>
      </p:cxnSp>
      <p:cxnSp>
        <p:nvCxnSpPr>
          <p:cNvPr id="1156" name="Google Shape;1156;gcbf1427c35_3_163"/>
          <p:cNvCxnSpPr>
            <a:stCxn id="1154" idx="1"/>
            <a:endCxn id="1154" idx="3"/>
          </p:cNvCxnSpPr>
          <p:nvPr/>
        </p:nvCxnSpPr>
        <p:spPr>
          <a:xfrm>
            <a:off x="5371200" y="3775517"/>
            <a:ext cx="6416100" cy="0"/>
          </a:xfrm>
          <a:prstGeom prst="straightConnector1">
            <a:avLst/>
          </a:prstGeom>
          <a:noFill/>
          <a:ln w="19050" cap="flat" cmpd="sng">
            <a:solidFill>
              <a:srgbClr val="FFFFFF"/>
            </a:solidFill>
            <a:prstDash val="dot"/>
            <a:round/>
            <a:headEnd type="none" w="sm" len="sm"/>
            <a:tailEnd type="none" w="sm" len="sm"/>
          </a:ln>
        </p:spPr>
      </p:cxnSp>
      <p:sp>
        <p:nvSpPr>
          <p:cNvPr id="1157" name="Google Shape;1157;gcbf1427c35_3_163"/>
          <p:cNvSpPr txBox="1"/>
          <p:nvPr/>
        </p:nvSpPr>
        <p:spPr>
          <a:xfrm>
            <a:off x="5536633" y="956167"/>
            <a:ext cx="1530000" cy="477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FFFFFF"/>
                </a:solidFill>
                <a:latin typeface="Karla"/>
                <a:ea typeface="Karla"/>
                <a:cs typeface="Karla"/>
                <a:sym typeface="Karla"/>
              </a:rPr>
              <a:t>FACTS</a:t>
            </a:r>
            <a:endParaRPr sz="1500" b="1" i="0" u="none" strike="noStrike" cap="none">
              <a:solidFill>
                <a:srgbClr val="FFFFFF"/>
              </a:solidFill>
              <a:latin typeface="Karla"/>
              <a:ea typeface="Karla"/>
              <a:cs typeface="Karla"/>
              <a:sym typeface="Karla"/>
            </a:endParaRPr>
          </a:p>
        </p:txBody>
      </p:sp>
      <p:sp>
        <p:nvSpPr>
          <p:cNvPr id="1158" name="Google Shape;1158;gcbf1427c35_3_163"/>
          <p:cNvSpPr txBox="1"/>
          <p:nvPr/>
        </p:nvSpPr>
        <p:spPr>
          <a:xfrm>
            <a:off x="5536633" y="3782400"/>
            <a:ext cx="1837200" cy="477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FFFFFF"/>
                </a:solidFill>
                <a:latin typeface="Karla"/>
                <a:ea typeface="Karla"/>
                <a:cs typeface="Karla"/>
                <a:sym typeface="Karla"/>
              </a:rPr>
              <a:t>BEHAVIOUR</a:t>
            </a:r>
            <a:endParaRPr sz="1500" b="1" i="0" u="none" strike="noStrike" cap="none">
              <a:solidFill>
                <a:srgbClr val="FFFFFF"/>
              </a:solidFill>
              <a:latin typeface="Karla"/>
              <a:ea typeface="Karla"/>
              <a:cs typeface="Karla"/>
              <a:sym typeface="Karla"/>
            </a:endParaRPr>
          </a:p>
        </p:txBody>
      </p:sp>
      <p:sp>
        <p:nvSpPr>
          <p:cNvPr id="1159" name="Google Shape;1159;gcbf1427c35_3_163"/>
          <p:cNvSpPr txBox="1"/>
          <p:nvPr/>
        </p:nvSpPr>
        <p:spPr>
          <a:xfrm>
            <a:off x="8769233" y="956167"/>
            <a:ext cx="1530000" cy="477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FFFFFF"/>
                </a:solidFill>
                <a:latin typeface="Karla"/>
                <a:ea typeface="Karla"/>
                <a:cs typeface="Karla"/>
                <a:sym typeface="Karla"/>
              </a:rPr>
              <a:t>PAIN</a:t>
            </a:r>
            <a:endParaRPr sz="1500" b="1" i="0" u="none" strike="noStrike" cap="none">
              <a:solidFill>
                <a:srgbClr val="FFFFFF"/>
              </a:solidFill>
              <a:latin typeface="Karla"/>
              <a:ea typeface="Karla"/>
              <a:cs typeface="Karla"/>
              <a:sym typeface="Karla"/>
            </a:endParaRPr>
          </a:p>
        </p:txBody>
      </p:sp>
      <p:sp>
        <p:nvSpPr>
          <p:cNvPr id="1160" name="Google Shape;1160;gcbf1427c35_3_163"/>
          <p:cNvSpPr txBox="1"/>
          <p:nvPr/>
        </p:nvSpPr>
        <p:spPr>
          <a:xfrm>
            <a:off x="8769233" y="3750067"/>
            <a:ext cx="1837200" cy="477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FFFFFF"/>
                </a:solidFill>
                <a:latin typeface="Karla"/>
                <a:ea typeface="Karla"/>
                <a:cs typeface="Karla"/>
                <a:sym typeface="Karla"/>
              </a:rPr>
              <a:t>GOAL</a:t>
            </a:r>
            <a:endParaRPr sz="1500" b="1" i="0" u="none" strike="noStrike" cap="none">
              <a:solidFill>
                <a:srgbClr val="FFFFFF"/>
              </a:solidFill>
              <a:latin typeface="Karla"/>
              <a:ea typeface="Karla"/>
              <a:cs typeface="Karla"/>
              <a:sym typeface="Karla"/>
            </a:endParaRPr>
          </a:p>
        </p:txBody>
      </p:sp>
      <p:sp>
        <p:nvSpPr>
          <p:cNvPr id="1161" name="Google Shape;1161;gcbf1427c35_3_163"/>
          <p:cNvSpPr txBox="1"/>
          <p:nvPr/>
        </p:nvSpPr>
        <p:spPr>
          <a:xfrm>
            <a:off x="1324235" y="5282050"/>
            <a:ext cx="3018000" cy="4923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1" i="0" u="none" strike="noStrike" cap="none">
                <a:solidFill>
                  <a:srgbClr val="29266B"/>
                </a:solidFill>
                <a:latin typeface="Karla"/>
                <a:ea typeface="Karla"/>
                <a:cs typeface="Karla"/>
                <a:sym typeface="Karla"/>
              </a:rPr>
              <a:t>Samantha, 25</a:t>
            </a:r>
            <a:endParaRPr sz="1700" b="1" i="0" u="none" strike="noStrike" cap="none">
              <a:solidFill>
                <a:srgbClr val="29266B"/>
              </a:solidFill>
              <a:latin typeface="Karla"/>
              <a:ea typeface="Karla"/>
              <a:cs typeface="Karla"/>
              <a:sym typeface="Karla"/>
            </a:endParaRPr>
          </a:p>
        </p:txBody>
      </p:sp>
      <p:sp>
        <p:nvSpPr>
          <p:cNvPr id="1162" name="Google Shape;1162;gcbf1427c35_3_163"/>
          <p:cNvSpPr txBox="1"/>
          <p:nvPr/>
        </p:nvSpPr>
        <p:spPr>
          <a:xfrm>
            <a:off x="5536633" y="1287467"/>
            <a:ext cx="3018000" cy="939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CC6B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CC6BA"/>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CC6BA"/>
              </a:solidFill>
              <a:latin typeface="Karla"/>
              <a:ea typeface="Karla"/>
              <a:cs typeface="Karla"/>
              <a:sym typeface="Karla"/>
            </a:endParaRPr>
          </a:p>
        </p:txBody>
      </p:sp>
      <p:sp>
        <p:nvSpPr>
          <p:cNvPr id="1163" name="Google Shape;1163;gcbf1427c35_3_163"/>
          <p:cNvSpPr txBox="1"/>
          <p:nvPr/>
        </p:nvSpPr>
        <p:spPr>
          <a:xfrm>
            <a:off x="8769233" y="1407775"/>
            <a:ext cx="3018000" cy="14007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FFFFFF"/>
                </a:solidFill>
                <a:latin typeface="Karla"/>
                <a:ea typeface="Karla"/>
                <a:cs typeface="Karla"/>
                <a:sym typeface="Karla"/>
              </a:rPr>
              <a:t>Inconvenient communication within department</a:t>
            </a: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FFFFFF"/>
                </a:solidFill>
                <a:latin typeface="Karla"/>
                <a:ea typeface="Karla"/>
                <a:cs typeface="Karla"/>
                <a:sym typeface="Karla"/>
              </a:rPr>
              <a:t>Unnecessary calls from nurses</a:t>
            </a: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Karla"/>
              <a:ea typeface="Karla"/>
              <a:cs typeface="Karla"/>
              <a:sym typeface="Karla"/>
            </a:endParaRPr>
          </a:p>
        </p:txBody>
      </p:sp>
      <p:sp>
        <p:nvSpPr>
          <p:cNvPr id="1164" name="Google Shape;1164;gcbf1427c35_3_163"/>
          <p:cNvSpPr txBox="1"/>
          <p:nvPr/>
        </p:nvSpPr>
        <p:spPr>
          <a:xfrm>
            <a:off x="5561200" y="4272676"/>
            <a:ext cx="3018000" cy="16317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FFFFFF"/>
                </a:solidFill>
                <a:latin typeface="Karla"/>
                <a:ea typeface="Karla"/>
                <a:cs typeface="Karla"/>
                <a:sym typeface="Karla"/>
              </a:rPr>
              <a:t>Receptive to technology</a:t>
            </a: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500"/>
              <a:buFont typeface="Arial"/>
              <a:buNone/>
            </a:pPr>
            <a:r>
              <a:rPr lang="en-US" sz="1500" b="0" i="0" u="none" strike="noStrike" cap="none">
                <a:solidFill>
                  <a:srgbClr val="FFFFFF"/>
                </a:solidFill>
                <a:latin typeface="Karla"/>
                <a:ea typeface="Karla"/>
                <a:cs typeface="Karla"/>
                <a:sym typeface="Karla"/>
              </a:rPr>
              <a:t>Diligent and responsible</a:t>
            </a: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500"/>
              <a:buFont typeface="Arial"/>
              <a:buNone/>
            </a:pP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500"/>
              <a:buFont typeface="Arial"/>
              <a:buNone/>
            </a:pPr>
            <a:r>
              <a:rPr lang="en-US" sz="1500" b="0" i="0" u="none" strike="noStrike" cap="none">
                <a:solidFill>
                  <a:srgbClr val="FFFFFF"/>
                </a:solidFill>
                <a:latin typeface="Karla"/>
                <a:ea typeface="Karla"/>
                <a:cs typeface="Karla"/>
                <a:sym typeface="Karla"/>
              </a:rPr>
              <a:t>Supportive and willing to help colleagues out </a:t>
            </a:r>
            <a:endParaRPr sz="1500" b="0" i="0" u="none" strike="noStrike" cap="none">
              <a:solidFill>
                <a:srgbClr val="FFFFFF"/>
              </a:solidFill>
              <a:latin typeface="Karla"/>
              <a:ea typeface="Karla"/>
              <a:cs typeface="Karla"/>
              <a:sym typeface="Karla"/>
            </a:endParaRPr>
          </a:p>
        </p:txBody>
      </p:sp>
      <p:sp>
        <p:nvSpPr>
          <p:cNvPr id="1165" name="Google Shape;1165;gcbf1427c35_3_163"/>
          <p:cNvSpPr txBox="1"/>
          <p:nvPr/>
        </p:nvSpPr>
        <p:spPr>
          <a:xfrm>
            <a:off x="8769233" y="4272667"/>
            <a:ext cx="2886300" cy="23241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chemeClr val="dk1"/>
              </a:buClr>
              <a:buSzPts val="1500"/>
              <a:buFont typeface="Arial"/>
              <a:buNone/>
            </a:pPr>
            <a:r>
              <a:rPr lang="en-US" sz="1500" b="0" i="0" u="none" strike="noStrike" cap="none">
                <a:solidFill>
                  <a:srgbClr val="FFFFFF"/>
                </a:solidFill>
                <a:latin typeface="Karla"/>
                <a:ea typeface="Karla"/>
                <a:cs typeface="Karla"/>
                <a:sym typeface="Karla"/>
              </a:rPr>
              <a:t>Seamless communication within stakeholders</a:t>
            </a: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500"/>
              <a:buFont typeface="Arial"/>
              <a:buNone/>
            </a:pPr>
            <a:br>
              <a:rPr lang="en-US" sz="1500" b="0" i="0" u="none" strike="noStrike" cap="none">
                <a:solidFill>
                  <a:srgbClr val="FFFFFF"/>
                </a:solidFill>
                <a:latin typeface="Karla"/>
                <a:ea typeface="Karla"/>
                <a:cs typeface="Karla"/>
                <a:sym typeface="Karla"/>
              </a:rPr>
            </a:br>
            <a:r>
              <a:rPr lang="en-US" sz="1500" b="0" i="0" u="none" strike="noStrike" cap="none">
                <a:solidFill>
                  <a:srgbClr val="FFFFFF"/>
                </a:solidFill>
                <a:latin typeface="Karla"/>
                <a:ea typeface="Karla"/>
                <a:cs typeface="Karla"/>
                <a:sym typeface="Karla"/>
              </a:rPr>
              <a:t>Less time spent on administrative work, more time spent on work that require their doctor expertise</a:t>
            </a: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500"/>
              <a:buFont typeface="Arial"/>
              <a:buNone/>
            </a:pP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500"/>
              <a:buFont typeface="Arial"/>
              <a:buNone/>
            </a:pPr>
            <a:r>
              <a:rPr lang="en-US" sz="1500" b="0" i="0" u="none" strike="noStrike" cap="none">
                <a:solidFill>
                  <a:srgbClr val="FFFFFF"/>
                </a:solidFill>
                <a:latin typeface="Karla"/>
                <a:ea typeface="Karla"/>
                <a:cs typeface="Karla"/>
                <a:sym typeface="Karla"/>
              </a:rPr>
              <a:t>Finish tasks efficiently</a:t>
            </a:r>
            <a:endParaRPr sz="1500" b="0" i="0" u="none" strike="noStrike" cap="none">
              <a:solidFill>
                <a:srgbClr val="FFFFFF"/>
              </a:solidFill>
              <a:latin typeface="Karla"/>
              <a:ea typeface="Karla"/>
              <a:cs typeface="Karla"/>
              <a:sym typeface="Karla"/>
            </a:endParaRPr>
          </a:p>
        </p:txBody>
      </p:sp>
      <p:sp>
        <p:nvSpPr>
          <p:cNvPr id="1166" name="Google Shape;1166;gcbf1427c35_3_163"/>
          <p:cNvSpPr txBox="1"/>
          <p:nvPr/>
        </p:nvSpPr>
        <p:spPr>
          <a:xfrm>
            <a:off x="1068433" y="5617000"/>
            <a:ext cx="3391500" cy="4770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29266B"/>
                </a:solidFill>
                <a:latin typeface="Karla"/>
                <a:ea typeface="Karla"/>
                <a:cs typeface="Karla"/>
                <a:sym typeface="Karla"/>
              </a:rPr>
              <a:t>Overworked house officer </a:t>
            </a:r>
            <a:endParaRPr sz="1500" b="0" i="0" u="none" strike="noStrike" cap="none">
              <a:solidFill>
                <a:srgbClr val="29266B"/>
              </a:solidFill>
              <a:latin typeface="Karla"/>
              <a:ea typeface="Karla"/>
              <a:cs typeface="Karla"/>
              <a:sym typeface="Karla"/>
            </a:endParaRPr>
          </a:p>
        </p:txBody>
      </p:sp>
      <p:pic>
        <p:nvPicPr>
          <p:cNvPr id="1167" name="Google Shape;1167;gcbf1427c35_3_163"/>
          <p:cNvPicPr preferRelativeResize="0"/>
          <p:nvPr/>
        </p:nvPicPr>
        <p:blipFill rotWithShape="1">
          <a:blip r:embed="rId4">
            <a:alphaModFix/>
          </a:blip>
          <a:srcRect/>
          <a:stretch/>
        </p:blipFill>
        <p:spPr>
          <a:xfrm>
            <a:off x="598433" y="1287470"/>
            <a:ext cx="4331601" cy="3866292"/>
          </a:xfrm>
          <a:prstGeom prst="rect">
            <a:avLst/>
          </a:prstGeom>
          <a:noFill/>
          <a:ln>
            <a:noFill/>
          </a:ln>
        </p:spPr>
      </p:pic>
      <p:sp>
        <p:nvSpPr>
          <p:cNvPr id="1168" name="Google Shape;1168;gcbf1427c35_3_163"/>
          <p:cNvSpPr txBox="1"/>
          <p:nvPr/>
        </p:nvSpPr>
        <p:spPr>
          <a:xfrm>
            <a:off x="5561200" y="1407766"/>
            <a:ext cx="3018000" cy="2093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FFFFFF"/>
                </a:solidFill>
                <a:latin typeface="Karla"/>
                <a:ea typeface="Karla"/>
                <a:cs typeface="Karla"/>
                <a:sym typeface="Karla"/>
              </a:rPr>
              <a:t>Works long hours </a:t>
            </a: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500"/>
              <a:buFont typeface="Arial"/>
              <a:buNone/>
            </a:pPr>
            <a:r>
              <a:rPr lang="en-US" sz="1500" b="0" i="0" u="none" strike="noStrike" cap="none">
                <a:solidFill>
                  <a:srgbClr val="FFFFFF"/>
                </a:solidFill>
                <a:latin typeface="Karla"/>
                <a:ea typeface="Karla"/>
                <a:cs typeface="Karla"/>
                <a:sym typeface="Karla"/>
              </a:rPr>
              <a:t>Feels the loss of passion for his work </a:t>
            </a: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FFFFFF"/>
                </a:solidFill>
                <a:latin typeface="Karla"/>
                <a:ea typeface="Karla"/>
                <a:cs typeface="Karla"/>
                <a:sym typeface="Karla"/>
              </a:rPr>
              <a:t>Constantly tired</a:t>
            </a: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Karla"/>
              <a:ea typeface="Karla"/>
              <a:cs typeface="Karla"/>
              <a:sym typeface="Karla"/>
            </a:endParaRPr>
          </a:p>
        </p:txBody>
      </p:sp>
      <p:pic>
        <p:nvPicPr>
          <p:cNvPr id="1169" name="Google Shape;1169;gcbf1427c35_3_163"/>
          <p:cNvPicPr preferRelativeResize="0"/>
          <p:nvPr/>
        </p:nvPicPr>
        <p:blipFill rotWithShape="1">
          <a:blip r:embed="rId5">
            <a:alphaModFix/>
          </a:blip>
          <a:srcRect/>
          <a:stretch/>
        </p:blipFill>
        <p:spPr>
          <a:xfrm>
            <a:off x="11279600" y="-59534"/>
            <a:ext cx="912401" cy="912401"/>
          </a:xfrm>
          <a:prstGeom prst="rect">
            <a:avLst/>
          </a:prstGeom>
          <a:noFill/>
          <a:ln>
            <a:noFill/>
          </a:ln>
        </p:spPr>
      </p:pic>
      <p:pic>
        <p:nvPicPr>
          <p:cNvPr id="1170" name="Google Shape;1170;gcbf1427c35_3_163"/>
          <p:cNvPicPr preferRelativeResize="0"/>
          <p:nvPr/>
        </p:nvPicPr>
        <p:blipFill rotWithShape="1">
          <a:blip r:embed="rId6">
            <a:alphaModFix/>
          </a:blip>
          <a:srcRect l="16132" r="10306"/>
          <a:stretch/>
        </p:blipFill>
        <p:spPr>
          <a:xfrm>
            <a:off x="598425" y="1287475"/>
            <a:ext cx="4331599" cy="3925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gcd2b5fe2da_0_9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76" name="Google Shape;1176;gcd2b5fe2da_0_93"/>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177" name="Google Shape;1177;gcd2b5fe2da_0_93"/>
          <p:cNvPicPr preferRelativeResize="0"/>
          <p:nvPr/>
        </p:nvPicPr>
        <p:blipFill rotWithShape="1">
          <a:blip r:embed="rId5">
            <a:alphaModFix/>
          </a:blip>
          <a:srcRect/>
          <a:stretch/>
        </p:blipFill>
        <p:spPr>
          <a:xfrm>
            <a:off x="11392350" y="103001"/>
            <a:ext cx="631201" cy="631201"/>
          </a:xfrm>
          <a:prstGeom prst="rect">
            <a:avLst/>
          </a:prstGeom>
          <a:noFill/>
          <a:ln>
            <a:noFill/>
          </a:ln>
        </p:spPr>
      </p:pic>
      <p:pic>
        <p:nvPicPr>
          <p:cNvPr id="1178" name="Google Shape;1178;gcd2b5fe2da_0_93"/>
          <p:cNvPicPr preferRelativeResize="0"/>
          <p:nvPr/>
        </p:nvPicPr>
        <p:blipFill rotWithShape="1">
          <a:blip r:embed="rId6">
            <a:alphaModFix/>
          </a:blip>
          <a:srcRect/>
          <a:stretch/>
        </p:blipFill>
        <p:spPr>
          <a:xfrm>
            <a:off x="6743700" y="1370425"/>
            <a:ext cx="4821825" cy="5587600"/>
          </a:xfrm>
          <a:prstGeom prst="rect">
            <a:avLst/>
          </a:prstGeom>
          <a:noFill/>
          <a:ln>
            <a:noFill/>
          </a:ln>
        </p:spPr>
      </p:pic>
      <p:sp>
        <p:nvSpPr>
          <p:cNvPr id="1179" name="Google Shape;1179;gcd2b5fe2da_0_93"/>
          <p:cNvSpPr txBox="1"/>
          <p:nvPr/>
        </p:nvSpPr>
        <p:spPr>
          <a:xfrm>
            <a:off x="438075" y="3429000"/>
            <a:ext cx="4308900" cy="1028700"/>
          </a:xfrm>
          <a:prstGeom prst="rect">
            <a:avLst/>
          </a:prstGeom>
          <a:noFill/>
          <a:ln>
            <a:noFill/>
          </a:ln>
        </p:spPr>
        <p:txBody>
          <a:bodyPr spcFirstLastPara="1" wrap="square" lIns="91425" tIns="91425" rIns="91425" bIns="91425" anchor="t" anchorCtr="0">
            <a:noAutofit/>
          </a:bodyPr>
          <a:lstStyle/>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Content Iteration</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Design Iteration</a:t>
            </a:r>
            <a:endParaRPr sz="1600" b="0" i="0" u="none" strike="noStrike" cap="none">
              <a:solidFill>
                <a:srgbClr val="666666"/>
              </a:solidFill>
              <a:latin typeface="Karla"/>
              <a:ea typeface="Karla"/>
              <a:cs typeface="Karla"/>
              <a:sym typeface="Karla"/>
            </a:endParaRPr>
          </a:p>
          <a:p>
            <a:pPr marL="0" marR="0" lvl="0" indent="0" algn="l" rtl="0">
              <a:lnSpc>
                <a:spcPct val="115000"/>
              </a:lnSpc>
              <a:spcBef>
                <a:spcPts val="0"/>
              </a:spcBef>
              <a:spcAft>
                <a:spcPts val="0"/>
              </a:spcAft>
              <a:buClr>
                <a:srgbClr val="000000"/>
              </a:buClr>
              <a:buSzPts val="1900"/>
              <a:buFont typeface="Arial"/>
              <a:buNone/>
            </a:pPr>
            <a:endParaRPr sz="1900" b="0" i="0" u="none" strike="noStrike" cap="none">
              <a:solidFill>
                <a:srgbClr val="666666"/>
              </a:solidFill>
              <a:latin typeface="Karla"/>
              <a:ea typeface="Karla"/>
              <a:cs typeface="Karla"/>
              <a:sym typeface="Karla"/>
            </a:endParaRPr>
          </a:p>
          <a:p>
            <a:pPr marL="91440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666666"/>
              </a:solidFill>
              <a:latin typeface="Karla"/>
              <a:ea typeface="Karla"/>
              <a:cs typeface="Karla"/>
              <a:sym typeface="Karla"/>
            </a:endParaRPr>
          </a:p>
        </p:txBody>
      </p:sp>
      <p:sp>
        <p:nvSpPr>
          <p:cNvPr id="1180" name="Google Shape;1180;gcd2b5fe2da_0_93"/>
          <p:cNvSpPr/>
          <p:nvPr/>
        </p:nvSpPr>
        <p:spPr>
          <a:xfrm>
            <a:off x="1145475" y="3299200"/>
            <a:ext cx="957600" cy="50100"/>
          </a:xfrm>
          <a:prstGeom prst="rect">
            <a:avLst/>
          </a:prstGeom>
          <a:solidFill>
            <a:srgbClr val="F067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gcd2b5fe2da_0_93"/>
          <p:cNvSpPr txBox="1"/>
          <p:nvPr/>
        </p:nvSpPr>
        <p:spPr>
          <a:xfrm>
            <a:off x="928700" y="2619200"/>
            <a:ext cx="38184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000000"/>
                </a:solidFill>
                <a:latin typeface="Nunito ExtraBold"/>
                <a:ea typeface="Nunito ExtraBold"/>
                <a:cs typeface="Nunito ExtraBold"/>
                <a:sym typeface="Nunito ExtraBold"/>
              </a:rPr>
              <a:t>03 LANDING PAGE</a:t>
            </a:r>
            <a:endParaRPr sz="2700" b="0" i="0" u="none" strike="noStrike" cap="none">
              <a:solidFill>
                <a:srgbClr val="000000"/>
              </a:solidFill>
              <a:latin typeface="Nunito ExtraBold"/>
              <a:ea typeface="Nunito ExtraBold"/>
              <a:cs typeface="Nunito ExtraBold"/>
              <a:sym typeface="Nunito ExtraBold"/>
            </a:endParaRPr>
          </a:p>
        </p:txBody>
      </p:sp>
      <p:sp>
        <p:nvSpPr>
          <p:cNvPr id="1182" name="Google Shape;1182;gcd2b5fe2da_0_93"/>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pic>
        <p:nvPicPr>
          <p:cNvPr id="1187" name="Google Shape;1187;gc7edd2d175_0_16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88" name="Google Shape;1188;gc7edd2d175_0_160"/>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FIRST ITERATION STATISTICS</a:t>
            </a:r>
            <a:endParaRPr sz="2100" b="0" i="0" u="none" strike="noStrike" cap="none">
              <a:solidFill>
                <a:srgbClr val="000000"/>
              </a:solidFill>
              <a:latin typeface="Nunito ExtraBold"/>
              <a:ea typeface="Nunito ExtraBold"/>
              <a:cs typeface="Nunito ExtraBold"/>
              <a:sym typeface="Nunito ExtraBold"/>
            </a:endParaRPr>
          </a:p>
        </p:txBody>
      </p:sp>
      <p:sp>
        <p:nvSpPr>
          <p:cNvPr id="1189" name="Google Shape;1189;gc7edd2d175_0_160"/>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CONTENT ITERATION</a:t>
            </a:r>
            <a:endParaRPr sz="1400" b="1" i="0" u="none" strike="noStrike" cap="none">
              <a:solidFill>
                <a:srgbClr val="3D85C6"/>
              </a:solidFill>
              <a:latin typeface="Nunito"/>
              <a:ea typeface="Nunito"/>
              <a:cs typeface="Nunito"/>
              <a:sym typeface="Nunito"/>
            </a:endParaRPr>
          </a:p>
        </p:txBody>
      </p:sp>
      <p:pic>
        <p:nvPicPr>
          <p:cNvPr id="1190" name="Google Shape;1190;gc7edd2d175_0_160"/>
          <p:cNvPicPr preferRelativeResize="0"/>
          <p:nvPr/>
        </p:nvPicPr>
        <p:blipFill rotWithShape="1">
          <a:blip r:embed="rId4">
            <a:alphaModFix/>
          </a:blip>
          <a:srcRect/>
          <a:stretch/>
        </p:blipFill>
        <p:spPr>
          <a:xfrm>
            <a:off x="11392350" y="103001"/>
            <a:ext cx="631201" cy="631201"/>
          </a:xfrm>
          <a:prstGeom prst="rect">
            <a:avLst/>
          </a:prstGeom>
          <a:noFill/>
          <a:ln>
            <a:noFill/>
          </a:ln>
        </p:spPr>
      </p:pic>
      <p:sp>
        <p:nvSpPr>
          <p:cNvPr id="1191" name="Google Shape;1191;gc7edd2d175_0_160"/>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pic>
        <p:nvPicPr>
          <p:cNvPr id="1192" name="Google Shape;1192;gc7edd2d175_0_160"/>
          <p:cNvPicPr preferRelativeResize="0"/>
          <p:nvPr/>
        </p:nvPicPr>
        <p:blipFill rotWithShape="1">
          <a:blip r:embed="rId5">
            <a:alphaModFix/>
          </a:blip>
          <a:srcRect/>
          <a:stretch/>
        </p:blipFill>
        <p:spPr>
          <a:xfrm>
            <a:off x="1781325" y="2833588"/>
            <a:ext cx="8629350" cy="1190825"/>
          </a:xfrm>
          <a:prstGeom prst="rect">
            <a:avLst/>
          </a:prstGeom>
          <a:noFill/>
          <a:ln>
            <a:noFill/>
          </a:ln>
        </p:spPr>
      </p:pic>
      <p:sp>
        <p:nvSpPr>
          <p:cNvPr id="1193" name="Google Shape;1193;gc7edd2d175_0_160"/>
          <p:cNvSpPr/>
          <p:nvPr/>
        </p:nvSpPr>
        <p:spPr>
          <a:xfrm>
            <a:off x="6201050" y="2703150"/>
            <a:ext cx="4328400" cy="1451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pic>
        <p:nvPicPr>
          <p:cNvPr id="1198" name="Google Shape;1198;gd2a2832246_0_3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99" name="Google Shape;1199;gd2a2832246_0_33"/>
          <p:cNvSpPr/>
          <p:nvPr/>
        </p:nvSpPr>
        <p:spPr>
          <a:xfrm>
            <a:off x="1596111" y="5074268"/>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gd2a2832246_0_33"/>
          <p:cNvSpPr/>
          <p:nvPr/>
        </p:nvSpPr>
        <p:spPr>
          <a:xfrm>
            <a:off x="1596111" y="3769532"/>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gd2a2832246_0_33"/>
          <p:cNvSpPr/>
          <p:nvPr/>
        </p:nvSpPr>
        <p:spPr>
          <a:xfrm>
            <a:off x="1596111" y="2478518"/>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gd2a2832246_0_33"/>
          <p:cNvSpPr/>
          <p:nvPr/>
        </p:nvSpPr>
        <p:spPr>
          <a:xfrm>
            <a:off x="3224950" y="5062025"/>
            <a:ext cx="7359300" cy="12114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gd2a2832246_0_33"/>
          <p:cNvSpPr/>
          <p:nvPr/>
        </p:nvSpPr>
        <p:spPr>
          <a:xfrm>
            <a:off x="3224958" y="3770271"/>
            <a:ext cx="7431600" cy="11991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gd2a2832246_0_33"/>
          <p:cNvSpPr txBox="1"/>
          <p:nvPr/>
        </p:nvSpPr>
        <p:spPr>
          <a:xfrm>
            <a:off x="3976850" y="3975300"/>
            <a:ext cx="6123300" cy="809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Clearly split value proposition by stakeholders and provide examples of how MEDCO can be utilised</a:t>
            </a:r>
            <a:endParaRPr sz="1400" b="0" i="0" u="none" strike="noStrike" cap="none">
              <a:solidFill>
                <a:srgbClr val="FFFFFF"/>
              </a:solidFill>
              <a:latin typeface="Nunito"/>
              <a:ea typeface="Nunito"/>
              <a:cs typeface="Nunito"/>
              <a:sym typeface="Nunito"/>
            </a:endParaRPr>
          </a:p>
        </p:txBody>
      </p:sp>
      <p:sp>
        <p:nvSpPr>
          <p:cNvPr id="1205" name="Google Shape;1205;gd2a2832246_0_33"/>
          <p:cNvSpPr txBox="1"/>
          <p:nvPr/>
        </p:nvSpPr>
        <p:spPr>
          <a:xfrm>
            <a:off x="3976850" y="4958400"/>
            <a:ext cx="6354900" cy="135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Bounce rate, session duration</a:t>
            </a:r>
            <a:endParaRPr sz="1400" b="1" i="0" u="none" strike="noStrike" cap="none">
              <a:solidFill>
                <a:srgbClr val="FFFFFF"/>
              </a:solidFill>
              <a:latin typeface="Nunito"/>
              <a:ea typeface="Nunito"/>
              <a:cs typeface="Nunito"/>
              <a:sym typeface="Nunito"/>
            </a:endParaRPr>
          </a:p>
        </p:txBody>
      </p:sp>
      <p:sp>
        <p:nvSpPr>
          <p:cNvPr id="1206" name="Google Shape;1206;gd2a2832246_0_33"/>
          <p:cNvSpPr/>
          <p:nvPr/>
        </p:nvSpPr>
        <p:spPr>
          <a:xfrm>
            <a:off x="3239778" y="2477330"/>
            <a:ext cx="7431600" cy="11991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gd2a2832246_0_33"/>
          <p:cNvSpPr txBox="1"/>
          <p:nvPr/>
        </p:nvSpPr>
        <p:spPr>
          <a:xfrm>
            <a:off x="3976850" y="2745375"/>
            <a:ext cx="6123300" cy="663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Test whether content iteration will decrease bounce rate and keep users engaged</a:t>
            </a:r>
            <a:endParaRPr sz="1400" b="0" i="0" u="none" strike="noStrike" cap="none">
              <a:solidFill>
                <a:srgbClr val="FFFFFF"/>
              </a:solidFill>
              <a:latin typeface="Nunito"/>
              <a:ea typeface="Nunito"/>
              <a:cs typeface="Nunito"/>
              <a:sym typeface="Nunito"/>
            </a:endParaRPr>
          </a:p>
        </p:txBody>
      </p:sp>
      <p:sp>
        <p:nvSpPr>
          <p:cNvPr id="1208" name="Google Shape;1208;gd2a2832246_0_33"/>
          <p:cNvSpPr txBox="1"/>
          <p:nvPr/>
        </p:nvSpPr>
        <p:spPr>
          <a:xfrm>
            <a:off x="1423175" y="5257917"/>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Metrics</a:t>
            </a:r>
            <a:endParaRPr sz="1800" b="0" i="0" u="none" strike="noStrike" cap="none">
              <a:solidFill>
                <a:srgbClr val="FFFFFF"/>
              </a:solidFill>
              <a:latin typeface="Nunito"/>
              <a:ea typeface="Nunito"/>
              <a:cs typeface="Nunito"/>
              <a:sym typeface="Nunito"/>
            </a:endParaRPr>
          </a:p>
        </p:txBody>
      </p:sp>
      <p:sp>
        <p:nvSpPr>
          <p:cNvPr id="1209" name="Google Shape;1209;gd2a2832246_0_33"/>
          <p:cNvSpPr txBox="1"/>
          <p:nvPr/>
        </p:nvSpPr>
        <p:spPr>
          <a:xfrm>
            <a:off x="1367500" y="2684934"/>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Test</a:t>
            </a:r>
            <a:r>
              <a:rPr lang="en-US" sz="1800" b="0" i="0" u="none" strike="noStrike" cap="none">
                <a:solidFill>
                  <a:srgbClr val="FFFFFF"/>
                </a:solidFill>
                <a:latin typeface="Oswald"/>
                <a:ea typeface="Oswald"/>
                <a:cs typeface="Oswald"/>
                <a:sym typeface="Oswald"/>
              </a:rPr>
              <a:t> </a:t>
            </a:r>
            <a:endParaRPr sz="1800" b="0" i="0" u="none" strike="noStrike" cap="none">
              <a:solidFill>
                <a:srgbClr val="FFFFFF"/>
              </a:solidFill>
              <a:latin typeface="Oswald"/>
              <a:ea typeface="Oswald"/>
              <a:cs typeface="Oswald"/>
              <a:sym typeface="Oswald"/>
            </a:endParaRPr>
          </a:p>
        </p:txBody>
      </p:sp>
      <p:sp>
        <p:nvSpPr>
          <p:cNvPr id="1210" name="Google Shape;1210;gd2a2832246_0_33"/>
          <p:cNvSpPr txBox="1"/>
          <p:nvPr/>
        </p:nvSpPr>
        <p:spPr>
          <a:xfrm>
            <a:off x="1423175" y="3964976"/>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Experiment</a:t>
            </a:r>
            <a:endParaRPr sz="1800" b="0" i="0" u="none" strike="noStrike" cap="none">
              <a:solidFill>
                <a:srgbClr val="FFFFFF"/>
              </a:solidFill>
              <a:latin typeface="Nunito"/>
              <a:ea typeface="Nunito"/>
              <a:cs typeface="Nunito"/>
              <a:sym typeface="Nunito"/>
            </a:endParaRPr>
          </a:p>
        </p:txBody>
      </p:sp>
      <p:sp>
        <p:nvSpPr>
          <p:cNvPr id="1211" name="Google Shape;1211;gd2a2832246_0_33"/>
          <p:cNvSpPr/>
          <p:nvPr/>
        </p:nvSpPr>
        <p:spPr>
          <a:xfrm>
            <a:off x="3239778" y="1192708"/>
            <a:ext cx="7431600" cy="11991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gd2a2832246_0_33"/>
          <p:cNvSpPr txBox="1"/>
          <p:nvPr/>
        </p:nvSpPr>
        <p:spPr>
          <a:xfrm>
            <a:off x="3976750" y="1460758"/>
            <a:ext cx="6123300" cy="663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Making our value proposition more detailed and relevant to each respective stakeholder will lead to positive results</a:t>
            </a:r>
            <a:endParaRPr sz="1400" b="0" i="0" u="none" strike="noStrike" cap="none">
              <a:solidFill>
                <a:srgbClr val="FFFFFF"/>
              </a:solidFill>
              <a:latin typeface="Nunito"/>
              <a:ea typeface="Nunito"/>
              <a:cs typeface="Nunito"/>
              <a:sym typeface="Nunito"/>
            </a:endParaRPr>
          </a:p>
        </p:txBody>
      </p:sp>
      <p:sp>
        <p:nvSpPr>
          <p:cNvPr id="1213" name="Google Shape;1213;gd2a2832246_0_33"/>
          <p:cNvSpPr txBox="1"/>
          <p:nvPr/>
        </p:nvSpPr>
        <p:spPr>
          <a:xfrm>
            <a:off x="1795248" y="1463866"/>
            <a:ext cx="1920300" cy="47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mbria"/>
                <a:ea typeface="Cambria"/>
                <a:cs typeface="Cambria"/>
                <a:sym typeface="Cambria"/>
              </a:rPr>
              <a:t>First Round</a:t>
            </a:r>
            <a:endParaRPr sz="1800" b="0" i="0" u="none" strike="noStrike" cap="none">
              <a:solidFill>
                <a:srgbClr val="FFFFFF"/>
              </a:solidFill>
              <a:latin typeface="Cambria"/>
              <a:ea typeface="Cambria"/>
              <a:cs typeface="Cambria"/>
              <a:sym typeface="Cambria"/>
            </a:endParaRPr>
          </a:p>
        </p:txBody>
      </p:sp>
      <p:sp>
        <p:nvSpPr>
          <p:cNvPr id="1214" name="Google Shape;1214;gd2a2832246_0_33"/>
          <p:cNvSpPr/>
          <p:nvPr/>
        </p:nvSpPr>
        <p:spPr>
          <a:xfrm>
            <a:off x="1596111" y="1192708"/>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gd2a2832246_0_33"/>
          <p:cNvSpPr txBox="1"/>
          <p:nvPr/>
        </p:nvSpPr>
        <p:spPr>
          <a:xfrm>
            <a:off x="1423175" y="1387412"/>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Hypothesis</a:t>
            </a:r>
            <a:endParaRPr sz="1800" b="0" i="0" u="none" strike="noStrike" cap="none">
              <a:solidFill>
                <a:srgbClr val="FFFFFF"/>
              </a:solidFill>
              <a:latin typeface="Nunito"/>
              <a:ea typeface="Nunito"/>
              <a:cs typeface="Nunito"/>
              <a:sym typeface="Nunito"/>
            </a:endParaRPr>
          </a:p>
        </p:txBody>
      </p:sp>
      <p:sp>
        <p:nvSpPr>
          <p:cNvPr id="1216" name="Google Shape;1216;gd2a2832246_0_33"/>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A/B Testing Objectives</a:t>
            </a:r>
            <a:endParaRPr sz="2100" b="0" i="0" u="none" strike="noStrike" cap="none">
              <a:solidFill>
                <a:srgbClr val="000000"/>
              </a:solidFill>
              <a:latin typeface="Nunito ExtraBold"/>
              <a:ea typeface="Nunito ExtraBold"/>
              <a:cs typeface="Nunito ExtraBold"/>
              <a:sym typeface="Nunito ExtraBold"/>
            </a:endParaRPr>
          </a:p>
        </p:txBody>
      </p:sp>
      <p:sp>
        <p:nvSpPr>
          <p:cNvPr id="1217" name="Google Shape;1217;gd2a2832246_0_33"/>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CONTENT ITERATION</a:t>
            </a:r>
            <a:endParaRPr sz="1400" b="1" i="0" u="none" strike="noStrike" cap="none">
              <a:solidFill>
                <a:srgbClr val="3D85C6"/>
              </a:solidFill>
              <a:latin typeface="Nunito"/>
              <a:ea typeface="Nunito"/>
              <a:cs typeface="Nunito"/>
              <a:sym typeface="Nunito"/>
            </a:endParaRPr>
          </a:p>
        </p:txBody>
      </p:sp>
      <p:pic>
        <p:nvPicPr>
          <p:cNvPr id="1218" name="Google Shape;1218;gd2a2832246_0_33"/>
          <p:cNvPicPr preferRelativeResize="0"/>
          <p:nvPr/>
        </p:nvPicPr>
        <p:blipFill rotWithShape="1">
          <a:blip r:embed="rId4">
            <a:alphaModFix/>
          </a:blip>
          <a:srcRect/>
          <a:stretch/>
        </p:blipFill>
        <p:spPr>
          <a:xfrm>
            <a:off x="11392350" y="103001"/>
            <a:ext cx="631201" cy="631201"/>
          </a:xfrm>
          <a:prstGeom prst="rect">
            <a:avLst/>
          </a:prstGeom>
          <a:noFill/>
          <a:ln>
            <a:noFill/>
          </a:ln>
        </p:spPr>
      </p:pic>
      <p:sp>
        <p:nvSpPr>
          <p:cNvPr id="1219" name="Google Shape;1219;gd2a2832246_0_33"/>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0"/>
                                        </p:tgtEl>
                                        <p:attrNameLst>
                                          <p:attrName>style.visibility</p:attrName>
                                        </p:attrNameLst>
                                      </p:cBhvr>
                                      <p:to>
                                        <p:strVal val="visible"/>
                                      </p:to>
                                    </p:set>
                                    <p:animEffect transition="in" filter="fade">
                                      <p:cBhvr>
                                        <p:cTn id="7" dur="1000"/>
                                        <p:tgtEl>
                                          <p:spTgt spid="1200"/>
                                        </p:tgtEl>
                                      </p:cBhvr>
                                    </p:animEffect>
                                  </p:childTnLst>
                                </p:cTn>
                              </p:par>
                              <p:par>
                                <p:cTn id="8" presetID="10" presetClass="entr" presetSubtype="0" fill="hold" nodeType="withEffect">
                                  <p:stCondLst>
                                    <p:cond delay="0"/>
                                  </p:stCondLst>
                                  <p:childTnLst>
                                    <p:set>
                                      <p:cBhvr>
                                        <p:cTn id="9" dur="1" fill="hold">
                                          <p:stCondLst>
                                            <p:cond delay="0"/>
                                          </p:stCondLst>
                                        </p:cTn>
                                        <p:tgtEl>
                                          <p:spTgt spid="1201"/>
                                        </p:tgtEl>
                                        <p:attrNameLst>
                                          <p:attrName>style.visibility</p:attrName>
                                        </p:attrNameLst>
                                      </p:cBhvr>
                                      <p:to>
                                        <p:strVal val="visible"/>
                                      </p:to>
                                    </p:set>
                                    <p:animEffect transition="in" filter="fade">
                                      <p:cBhvr>
                                        <p:cTn id="10" dur="1000"/>
                                        <p:tgtEl>
                                          <p:spTgt spid="1201"/>
                                        </p:tgtEl>
                                      </p:cBhvr>
                                    </p:animEffect>
                                  </p:childTnLst>
                                </p:cTn>
                              </p:par>
                              <p:par>
                                <p:cTn id="11" presetID="10" presetClass="entr" presetSubtype="0" fill="hold" nodeType="withEffect">
                                  <p:stCondLst>
                                    <p:cond delay="0"/>
                                  </p:stCondLst>
                                  <p:childTnLst>
                                    <p:set>
                                      <p:cBhvr>
                                        <p:cTn id="12" dur="1" fill="hold">
                                          <p:stCondLst>
                                            <p:cond delay="0"/>
                                          </p:stCondLst>
                                        </p:cTn>
                                        <p:tgtEl>
                                          <p:spTgt spid="1214"/>
                                        </p:tgtEl>
                                        <p:attrNameLst>
                                          <p:attrName>style.visibility</p:attrName>
                                        </p:attrNameLst>
                                      </p:cBhvr>
                                      <p:to>
                                        <p:strVal val="visible"/>
                                      </p:to>
                                    </p:set>
                                    <p:animEffect transition="in" filter="fade">
                                      <p:cBhvr>
                                        <p:cTn id="13" dur="1000"/>
                                        <p:tgtEl>
                                          <p:spTgt spid="1214"/>
                                        </p:tgtEl>
                                      </p:cBhvr>
                                    </p:animEffect>
                                  </p:childTnLst>
                                </p:cTn>
                              </p:par>
                              <p:par>
                                <p:cTn id="14" presetID="10" presetClass="entr" presetSubtype="0" fill="hold" nodeType="withEffect">
                                  <p:stCondLst>
                                    <p:cond delay="0"/>
                                  </p:stCondLst>
                                  <p:childTnLst>
                                    <p:set>
                                      <p:cBhvr>
                                        <p:cTn id="15" dur="1" fill="hold">
                                          <p:stCondLst>
                                            <p:cond delay="0"/>
                                          </p:stCondLst>
                                        </p:cTn>
                                        <p:tgtEl>
                                          <p:spTgt spid="1199"/>
                                        </p:tgtEl>
                                        <p:attrNameLst>
                                          <p:attrName>style.visibility</p:attrName>
                                        </p:attrNameLst>
                                      </p:cBhvr>
                                      <p:to>
                                        <p:strVal val="visible"/>
                                      </p:to>
                                    </p:set>
                                    <p:animEffect transition="in" filter="fade">
                                      <p:cBhvr>
                                        <p:cTn id="16" dur="1000"/>
                                        <p:tgtEl>
                                          <p:spTgt spid="1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pic>
        <p:nvPicPr>
          <p:cNvPr id="1224" name="Google Shape;1224;gcf6ae351a1_1_10"/>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225" name="Google Shape;1225;gcf6ae351a1_1_10"/>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226" name="Google Shape;1226;gcf6ae351a1_1_10"/>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227" name="Google Shape;1227;gcf6ae351a1_1_10"/>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pic>
        <p:nvPicPr>
          <p:cNvPr id="1228" name="Google Shape;1228;gcf6ae351a1_1_10"/>
          <p:cNvPicPr preferRelativeResize="0"/>
          <p:nvPr/>
        </p:nvPicPr>
        <p:blipFill rotWithShape="1">
          <a:blip r:embed="rId6">
            <a:alphaModFix/>
          </a:blip>
          <a:srcRect t="47313" b="3442"/>
          <a:stretch/>
        </p:blipFill>
        <p:spPr>
          <a:xfrm>
            <a:off x="615425" y="1233875"/>
            <a:ext cx="5127300" cy="5059727"/>
          </a:xfrm>
          <a:prstGeom prst="rect">
            <a:avLst/>
          </a:prstGeom>
          <a:noFill/>
          <a:ln>
            <a:noFill/>
          </a:ln>
        </p:spPr>
      </p:pic>
      <p:pic>
        <p:nvPicPr>
          <p:cNvPr id="1229" name="Google Shape;1229;gcf6ae351a1_1_10"/>
          <p:cNvPicPr preferRelativeResize="0"/>
          <p:nvPr/>
        </p:nvPicPr>
        <p:blipFill rotWithShape="1">
          <a:blip r:embed="rId7">
            <a:alphaModFix/>
          </a:blip>
          <a:srcRect l="16194" t="12449" r="17920"/>
          <a:stretch/>
        </p:blipFill>
        <p:spPr>
          <a:xfrm>
            <a:off x="6060400" y="1129675"/>
            <a:ext cx="4847098" cy="5160875"/>
          </a:xfrm>
          <a:prstGeom prst="rect">
            <a:avLst/>
          </a:prstGeom>
          <a:noFill/>
          <a:ln>
            <a:noFill/>
          </a:ln>
        </p:spPr>
      </p:pic>
      <p:sp>
        <p:nvSpPr>
          <p:cNvPr id="1230" name="Google Shape;1230;gcf6ae351a1_1_10"/>
          <p:cNvSpPr/>
          <p:nvPr/>
        </p:nvSpPr>
        <p:spPr>
          <a:xfrm>
            <a:off x="2148450" y="1592550"/>
            <a:ext cx="1965000" cy="9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gcf6ae351a1_1_10"/>
          <p:cNvSpPr/>
          <p:nvPr/>
        </p:nvSpPr>
        <p:spPr>
          <a:xfrm>
            <a:off x="2196575" y="3194734"/>
            <a:ext cx="1965000" cy="9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gcf6ae351a1_1_10"/>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A/B Testing</a:t>
            </a:r>
            <a:endParaRPr sz="2100" b="0" i="0" u="none" strike="noStrike" cap="none">
              <a:solidFill>
                <a:srgbClr val="000000"/>
              </a:solidFill>
              <a:latin typeface="Nunito ExtraBold"/>
              <a:ea typeface="Nunito ExtraBold"/>
              <a:cs typeface="Nunito ExtraBold"/>
              <a:sym typeface="Nunito ExtraBold"/>
            </a:endParaRPr>
          </a:p>
        </p:txBody>
      </p:sp>
      <p:sp>
        <p:nvSpPr>
          <p:cNvPr id="1233" name="Google Shape;1233;gcf6ae351a1_1_10"/>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CONTENT ITERATION</a:t>
            </a:r>
            <a:endParaRPr sz="1400" b="1" i="0" u="none" strike="noStrike" cap="none">
              <a:solidFill>
                <a:srgbClr val="3D85C6"/>
              </a:solidFill>
              <a:latin typeface="Nunito"/>
              <a:ea typeface="Nunito"/>
              <a:cs typeface="Nunito"/>
              <a:sym typeface="Nunito"/>
            </a:endParaRPr>
          </a:p>
        </p:txBody>
      </p:sp>
      <p:sp>
        <p:nvSpPr>
          <p:cNvPr id="1234" name="Google Shape;1234;gcf6ae351a1_1_10"/>
          <p:cNvSpPr/>
          <p:nvPr/>
        </p:nvSpPr>
        <p:spPr>
          <a:xfrm>
            <a:off x="7082900" y="3152800"/>
            <a:ext cx="951900" cy="13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gcf6ae351a1_1_10"/>
          <p:cNvSpPr/>
          <p:nvPr/>
        </p:nvSpPr>
        <p:spPr>
          <a:xfrm>
            <a:off x="8952976" y="4896675"/>
            <a:ext cx="1090500" cy="13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gcf6ae351a1_1_10"/>
          <p:cNvSpPr/>
          <p:nvPr/>
        </p:nvSpPr>
        <p:spPr>
          <a:xfrm>
            <a:off x="8369566" y="1112867"/>
            <a:ext cx="951900" cy="13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gcf6ae351a1_1_10"/>
          <p:cNvSpPr/>
          <p:nvPr/>
        </p:nvSpPr>
        <p:spPr>
          <a:xfrm>
            <a:off x="1282700" y="1592550"/>
            <a:ext cx="3704100" cy="2791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38" name="Google Shape;1238;gcf6ae351a1_1_10"/>
          <p:cNvCxnSpPr>
            <a:stCxn id="1237" idx="3"/>
          </p:cNvCxnSpPr>
          <p:nvPr/>
        </p:nvCxnSpPr>
        <p:spPr>
          <a:xfrm rot="10800000" flipH="1">
            <a:off x="4986800" y="1309950"/>
            <a:ext cx="3231600" cy="1678500"/>
          </a:xfrm>
          <a:prstGeom prst="straightConnector1">
            <a:avLst/>
          </a:prstGeom>
          <a:noFill/>
          <a:ln w="9525" cap="flat" cmpd="sng">
            <a:solidFill>
              <a:srgbClr val="FF0000"/>
            </a:solidFill>
            <a:prstDash val="solid"/>
            <a:round/>
            <a:headEnd type="none" w="sm" len="sm"/>
            <a:tailEnd type="triangle" w="med" len="med"/>
          </a:ln>
        </p:spPr>
      </p:cxnSp>
      <p:cxnSp>
        <p:nvCxnSpPr>
          <p:cNvPr id="1239" name="Google Shape;1239;gcf6ae351a1_1_10"/>
          <p:cNvCxnSpPr>
            <a:stCxn id="1237" idx="3"/>
          </p:cNvCxnSpPr>
          <p:nvPr/>
        </p:nvCxnSpPr>
        <p:spPr>
          <a:xfrm>
            <a:off x="4986800" y="2988450"/>
            <a:ext cx="1904100" cy="216900"/>
          </a:xfrm>
          <a:prstGeom prst="straightConnector1">
            <a:avLst/>
          </a:prstGeom>
          <a:noFill/>
          <a:ln w="9525" cap="flat" cmpd="sng">
            <a:solidFill>
              <a:srgbClr val="FF0000"/>
            </a:solidFill>
            <a:prstDash val="solid"/>
            <a:round/>
            <a:headEnd type="none" w="sm" len="sm"/>
            <a:tailEnd type="triangle" w="med" len="med"/>
          </a:ln>
        </p:spPr>
      </p:cxnSp>
      <p:cxnSp>
        <p:nvCxnSpPr>
          <p:cNvPr id="1240" name="Google Shape;1240;gcf6ae351a1_1_10"/>
          <p:cNvCxnSpPr>
            <a:stCxn id="1237" idx="3"/>
          </p:cNvCxnSpPr>
          <p:nvPr/>
        </p:nvCxnSpPr>
        <p:spPr>
          <a:xfrm>
            <a:off x="4986800" y="2988450"/>
            <a:ext cx="3764100" cy="19635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3eb53ee5b9_1_85"/>
          <p:cNvSpPr/>
          <p:nvPr/>
        </p:nvSpPr>
        <p:spPr>
          <a:xfrm>
            <a:off x="558275" y="1399575"/>
            <a:ext cx="6032700" cy="13035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222222"/>
              </a:buClr>
              <a:buSzPts val="1600"/>
              <a:buFont typeface="Arial"/>
              <a:buNone/>
            </a:pPr>
            <a:r>
              <a:rPr lang="en-US" sz="1500">
                <a:solidFill>
                  <a:srgbClr val="222222"/>
                </a:solidFill>
                <a:latin typeface="Lato"/>
                <a:ea typeface="Lato"/>
                <a:cs typeface="Lato"/>
                <a:sym typeface="Lato"/>
              </a:rPr>
              <a:t> In a dataset of more than $44 million in online donations, it was observed that </a:t>
            </a:r>
            <a:r>
              <a:rPr lang="en-US" sz="1500" b="1">
                <a:solidFill>
                  <a:srgbClr val="222222"/>
                </a:solidFill>
                <a:latin typeface="Lato"/>
                <a:ea typeface="Lato"/>
                <a:cs typeface="Lato"/>
                <a:sym typeface="Lato"/>
              </a:rPr>
              <a:t>21%</a:t>
            </a:r>
            <a:r>
              <a:rPr lang="en-US" sz="1500">
                <a:solidFill>
                  <a:srgbClr val="222222"/>
                </a:solidFill>
                <a:latin typeface="Lato"/>
                <a:ea typeface="Lato"/>
                <a:cs typeface="Lato"/>
                <a:sym typeface="Lato"/>
              </a:rPr>
              <a:t> were made while opting to be </a:t>
            </a:r>
            <a:r>
              <a:rPr lang="en-US" sz="1500" b="1">
                <a:solidFill>
                  <a:srgbClr val="222222"/>
                </a:solidFill>
                <a:latin typeface="Lato"/>
                <a:ea typeface="Lato"/>
                <a:cs typeface="Lato"/>
                <a:sym typeface="Lato"/>
              </a:rPr>
              <a:t>anonymous</a:t>
            </a:r>
            <a:r>
              <a:rPr lang="en-US" sz="1500">
                <a:solidFill>
                  <a:srgbClr val="222222"/>
                </a:solidFill>
                <a:latin typeface="Lato"/>
                <a:ea typeface="Lato"/>
                <a:cs typeface="Lato"/>
                <a:sym typeface="Lato"/>
              </a:rPr>
              <a:t> to the public.</a:t>
            </a:r>
            <a:endParaRPr b="1" i="0" u="none" strike="noStrike" cap="none">
              <a:solidFill>
                <a:srgbClr val="353A85"/>
              </a:solidFill>
              <a:latin typeface="Karla"/>
              <a:ea typeface="Karla"/>
              <a:cs typeface="Karla"/>
              <a:sym typeface="Karla"/>
            </a:endParaRPr>
          </a:p>
        </p:txBody>
      </p:sp>
      <p:sp>
        <p:nvSpPr>
          <p:cNvPr id="369" name="Google Shape;369;g13eb53ee5b9_1_85"/>
          <p:cNvSpPr txBox="1"/>
          <p:nvPr/>
        </p:nvSpPr>
        <p:spPr>
          <a:xfrm>
            <a:off x="558275" y="1215875"/>
            <a:ext cx="15984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olidFill>
                  <a:srgbClr val="FFFFFF"/>
                </a:solidFill>
                <a:latin typeface="Karla ExtraBold"/>
                <a:ea typeface="Karla ExtraBold"/>
                <a:cs typeface="Karla ExtraBold"/>
                <a:sym typeface="Karla ExtraBold"/>
              </a:rPr>
              <a:t>Insight 1</a:t>
            </a:r>
            <a:endParaRPr sz="1400" b="0" i="0" u="none" strike="noStrike" cap="none">
              <a:solidFill>
                <a:srgbClr val="FFFFFF"/>
              </a:solidFill>
              <a:latin typeface="Karla ExtraBold"/>
              <a:ea typeface="Karla ExtraBold"/>
              <a:cs typeface="Karla ExtraBold"/>
              <a:sym typeface="Karla ExtraBold"/>
            </a:endParaRPr>
          </a:p>
        </p:txBody>
      </p:sp>
      <p:sp>
        <p:nvSpPr>
          <p:cNvPr id="370" name="Google Shape;370;g13eb53ee5b9_1_85"/>
          <p:cNvSpPr/>
          <p:nvPr/>
        </p:nvSpPr>
        <p:spPr>
          <a:xfrm>
            <a:off x="558275" y="3016449"/>
            <a:ext cx="6032700" cy="13035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600"/>
              <a:buFont typeface="Arial"/>
              <a:buNone/>
            </a:pPr>
            <a:r>
              <a:rPr lang="en-US" sz="1500">
                <a:solidFill>
                  <a:schemeClr val="dk1"/>
                </a:solidFill>
                <a:latin typeface="Lato"/>
                <a:ea typeface="Lato"/>
                <a:cs typeface="Lato"/>
                <a:sym typeface="Lato"/>
              </a:rPr>
              <a:t>Donors might </a:t>
            </a:r>
            <a:r>
              <a:rPr lang="en-US" sz="1500" b="1">
                <a:solidFill>
                  <a:schemeClr val="dk1"/>
                </a:solidFill>
                <a:latin typeface="Lato"/>
                <a:ea typeface="Lato"/>
                <a:cs typeface="Lato"/>
                <a:sym typeface="Lato"/>
              </a:rPr>
              <a:t>not want to be associated with </a:t>
            </a:r>
            <a:r>
              <a:rPr lang="en-US" sz="1500">
                <a:solidFill>
                  <a:schemeClr val="dk1"/>
                </a:solidFill>
                <a:latin typeface="Lato"/>
                <a:ea typeface="Lato"/>
                <a:cs typeface="Lato"/>
                <a:sym typeface="Lato"/>
              </a:rPr>
              <a:t>controversial organizations they support or causes that are not widely endorsed by their community</a:t>
            </a:r>
            <a:r>
              <a:rPr lang="en-US" sz="1700">
                <a:solidFill>
                  <a:schemeClr val="dk1"/>
                </a:solidFill>
                <a:latin typeface="Lato"/>
                <a:ea typeface="Lato"/>
                <a:cs typeface="Lato"/>
                <a:sym typeface="Lato"/>
              </a:rPr>
              <a:t>.</a:t>
            </a:r>
            <a:endParaRPr sz="1100" b="1" i="0" u="none" strike="noStrike" cap="none">
              <a:solidFill>
                <a:srgbClr val="353A85"/>
              </a:solidFill>
              <a:latin typeface="Karla"/>
              <a:ea typeface="Karla"/>
              <a:cs typeface="Karla"/>
              <a:sym typeface="Karla"/>
            </a:endParaRPr>
          </a:p>
        </p:txBody>
      </p:sp>
      <p:sp>
        <p:nvSpPr>
          <p:cNvPr id="371" name="Google Shape;371;g13eb53ee5b9_1_85"/>
          <p:cNvSpPr txBox="1"/>
          <p:nvPr/>
        </p:nvSpPr>
        <p:spPr>
          <a:xfrm>
            <a:off x="558275" y="2832759"/>
            <a:ext cx="15984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olidFill>
                  <a:srgbClr val="FFFFFF"/>
                </a:solidFill>
                <a:latin typeface="Karla ExtraBold"/>
                <a:ea typeface="Karla ExtraBold"/>
                <a:cs typeface="Karla ExtraBold"/>
                <a:sym typeface="Karla ExtraBold"/>
              </a:rPr>
              <a:t>Insight 2</a:t>
            </a:r>
            <a:endParaRPr sz="1400" b="0" i="0" u="none" strike="noStrike" cap="none">
              <a:solidFill>
                <a:srgbClr val="FFFFFF"/>
              </a:solidFill>
              <a:latin typeface="Karla ExtraBold"/>
              <a:ea typeface="Karla ExtraBold"/>
              <a:cs typeface="Karla ExtraBold"/>
              <a:sym typeface="Karla ExtraBold"/>
            </a:endParaRPr>
          </a:p>
        </p:txBody>
      </p:sp>
      <p:sp>
        <p:nvSpPr>
          <p:cNvPr id="372" name="Google Shape;372;g13eb53ee5b9_1_85"/>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1800" b="1">
                <a:solidFill>
                  <a:schemeClr val="dk1"/>
                </a:solidFill>
                <a:latin typeface="Lato"/>
                <a:ea typeface="Lato"/>
                <a:cs typeface="Lato"/>
                <a:sym typeface="Lato"/>
              </a:rPr>
              <a:t>Fewer people are donating due to a lack of transparency and trust in philanthropic organizations</a:t>
            </a:r>
            <a:endParaRPr sz="1900">
              <a:solidFill>
                <a:schemeClr val="dk1"/>
              </a:solidFill>
              <a:latin typeface="Nunito ExtraBold"/>
              <a:ea typeface="Nunito ExtraBold"/>
              <a:cs typeface="Nunito ExtraBold"/>
              <a:sym typeface="Nunito ExtraBold"/>
            </a:endParaRPr>
          </a:p>
        </p:txBody>
      </p:sp>
      <p:sp>
        <p:nvSpPr>
          <p:cNvPr id="373" name="Google Shape;373;g13eb53ee5b9_1_85"/>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Problem</a:t>
            </a:r>
            <a:endParaRPr sz="1400" b="1" i="0" u="none" strike="noStrike" cap="none">
              <a:solidFill>
                <a:srgbClr val="3D85C6"/>
              </a:solidFill>
              <a:latin typeface="Nunito"/>
              <a:ea typeface="Nunito"/>
              <a:cs typeface="Nunito"/>
              <a:sym typeface="Nunito"/>
            </a:endParaRPr>
          </a:p>
        </p:txBody>
      </p:sp>
      <p:sp>
        <p:nvSpPr>
          <p:cNvPr id="374" name="Google Shape;374;g13eb53ee5b9_1_85"/>
          <p:cNvSpPr/>
          <p:nvPr/>
        </p:nvSpPr>
        <p:spPr>
          <a:xfrm>
            <a:off x="7198850" y="1247175"/>
            <a:ext cx="4295400" cy="30729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800"/>
              <a:buFont typeface="Arial"/>
              <a:buNone/>
            </a:pPr>
            <a:r>
              <a:rPr lang="en-US" sz="1800">
                <a:solidFill>
                  <a:schemeClr val="dk1"/>
                </a:solidFill>
                <a:latin typeface="Lato"/>
                <a:ea typeface="Lato"/>
                <a:cs typeface="Lato"/>
                <a:sym typeface="Lato"/>
              </a:rPr>
              <a:t>Individuals would be encouraged to donate if there is a trust system in place to efficiently </a:t>
            </a:r>
            <a:r>
              <a:rPr lang="en-US" sz="1800" b="1">
                <a:solidFill>
                  <a:schemeClr val="dk1"/>
                </a:solidFill>
                <a:latin typeface="Lato"/>
                <a:ea typeface="Lato"/>
                <a:cs typeface="Lato"/>
                <a:sym typeface="Lato"/>
              </a:rPr>
              <a:t>track their donations</a:t>
            </a:r>
            <a:r>
              <a:rPr lang="en-US" sz="1800">
                <a:solidFill>
                  <a:schemeClr val="dk1"/>
                </a:solidFill>
                <a:latin typeface="Lato"/>
                <a:ea typeface="Lato"/>
                <a:cs typeface="Lato"/>
                <a:sym typeface="Lato"/>
              </a:rPr>
              <a:t>. </a:t>
            </a:r>
            <a:endParaRPr b="1">
              <a:solidFill>
                <a:srgbClr val="353A85"/>
              </a:solidFill>
              <a:latin typeface="Karla"/>
              <a:ea typeface="Karla"/>
              <a:cs typeface="Karla"/>
              <a:sym typeface="Karla"/>
            </a:endParaRPr>
          </a:p>
        </p:txBody>
      </p:sp>
      <p:sp>
        <p:nvSpPr>
          <p:cNvPr id="375" name="Google Shape;375;g13eb53ee5b9_1_85"/>
          <p:cNvSpPr/>
          <p:nvPr/>
        </p:nvSpPr>
        <p:spPr>
          <a:xfrm>
            <a:off x="558275" y="4535214"/>
            <a:ext cx="10935900" cy="119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Arial"/>
              <a:buNone/>
            </a:pPr>
            <a:r>
              <a:rPr lang="en-US" sz="1800">
                <a:solidFill>
                  <a:schemeClr val="dk1"/>
                </a:solidFill>
                <a:latin typeface="Lato"/>
                <a:ea typeface="Lato"/>
                <a:cs typeface="Lato"/>
                <a:sym typeface="Lato"/>
              </a:rPr>
              <a:t>Giv3 allows individuals to donate anonymously through a </a:t>
            </a:r>
            <a:r>
              <a:rPr lang="en-US" sz="1800" b="1">
                <a:solidFill>
                  <a:schemeClr val="dk1"/>
                </a:solidFill>
                <a:latin typeface="Lato"/>
                <a:ea typeface="Lato"/>
                <a:cs typeface="Lato"/>
                <a:sym typeface="Lato"/>
              </a:rPr>
              <a:t>decentralized autonomous organization, </a:t>
            </a:r>
            <a:r>
              <a:rPr lang="en-US" sz="1800">
                <a:solidFill>
                  <a:schemeClr val="dk1"/>
                </a:solidFill>
                <a:latin typeface="Lato"/>
                <a:ea typeface="Lato"/>
                <a:cs typeface="Lato"/>
                <a:sym typeface="Lato"/>
              </a:rPr>
              <a:t>resulting in more donations.</a:t>
            </a:r>
            <a:endParaRPr b="1">
              <a:solidFill>
                <a:schemeClr val="lt1"/>
              </a:solidFill>
              <a:latin typeface="Karla"/>
              <a:ea typeface="Karla"/>
              <a:cs typeface="Karla"/>
              <a:sym typeface="Karla"/>
            </a:endParaRPr>
          </a:p>
        </p:txBody>
      </p:sp>
      <p:grpSp>
        <p:nvGrpSpPr>
          <p:cNvPr id="376" name="Google Shape;376;g13eb53ee5b9_1_85"/>
          <p:cNvGrpSpPr/>
          <p:nvPr/>
        </p:nvGrpSpPr>
        <p:grpSpPr>
          <a:xfrm>
            <a:off x="310434" y="6542305"/>
            <a:ext cx="7814989" cy="183066"/>
            <a:chOff x="1239529" y="6482972"/>
            <a:chExt cx="7094861" cy="182719"/>
          </a:xfrm>
        </p:grpSpPr>
        <p:sp>
          <p:nvSpPr>
            <p:cNvPr id="377" name="Google Shape;377;g13eb53ee5b9_1_85"/>
            <p:cNvSpPr/>
            <p:nvPr/>
          </p:nvSpPr>
          <p:spPr>
            <a:xfrm>
              <a:off x="1239529" y="6482972"/>
              <a:ext cx="1830300" cy="1827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378" name="Google Shape;378;g13eb53ee5b9_1_85"/>
            <p:cNvSpPr/>
            <p:nvPr/>
          </p:nvSpPr>
          <p:spPr>
            <a:xfrm>
              <a:off x="2995949" y="6482972"/>
              <a:ext cx="1828800" cy="182700"/>
            </a:xfrm>
            <a:prstGeom prst="chevron">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379" name="Google Shape;379;g13eb53ee5b9_1_85"/>
            <p:cNvSpPr/>
            <p:nvPr/>
          </p:nvSpPr>
          <p:spPr>
            <a:xfrm>
              <a:off x="4750770" y="6482972"/>
              <a:ext cx="1828800" cy="1827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380" name="Google Shape;380;g13eb53ee5b9_1_85"/>
            <p:cNvSpPr/>
            <p:nvPr/>
          </p:nvSpPr>
          <p:spPr>
            <a:xfrm>
              <a:off x="6505590" y="6482991"/>
              <a:ext cx="1828800" cy="1827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381" name="Google Shape;381;g13eb53ee5b9_1_85"/>
          <p:cNvSpPr/>
          <p:nvPr/>
        </p:nvSpPr>
        <p:spPr>
          <a:xfrm>
            <a:off x="8044177" y="6541999"/>
            <a:ext cx="2014500" cy="1833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382" name="Google Shape;382;g13eb53ee5b9_1_85"/>
          <p:cNvSpPr/>
          <p:nvPr/>
        </p:nvSpPr>
        <p:spPr>
          <a:xfrm>
            <a:off x="9977162" y="6541340"/>
            <a:ext cx="2014500" cy="1833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cxnSp>
        <p:nvCxnSpPr>
          <p:cNvPr id="383" name="Google Shape;383;g13eb53ee5b9_1_85"/>
          <p:cNvCxnSpPr>
            <a:stCxn id="368" idx="3"/>
            <a:endCxn id="374" idx="1"/>
          </p:cNvCxnSpPr>
          <p:nvPr/>
        </p:nvCxnSpPr>
        <p:spPr>
          <a:xfrm>
            <a:off x="6590975" y="2051325"/>
            <a:ext cx="607800" cy="732300"/>
          </a:xfrm>
          <a:prstGeom prst="curvedConnector3">
            <a:avLst>
              <a:gd name="adj1" fmla="val 50006"/>
            </a:avLst>
          </a:prstGeom>
          <a:noFill/>
          <a:ln w="19050" cap="flat" cmpd="sng">
            <a:solidFill>
              <a:schemeClr val="dk2"/>
            </a:solidFill>
            <a:prstDash val="solid"/>
            <a:round/>
            <a:headEnd type="none" w="med" len="med"/>
            <a:tailEnd type="none" w="med" len="med"/>
          </a:ln>
        </p:spPr>
      </p:cxnSp>
      <p:cxnSp>
        <p:nvCxnSpPr>
          <p:cNvPr id="384" name="Google Shape;384;g13eb53ee5b9_1_85"/>
          <p:cNvCxnSpPr>
            <a:stCxn id="370" idx="3"/>
            <a:endCxn id="374" idx="1"/>
          </p:cNvCxnSpPr>
          <p:nvPr/>
        </p:nvCxnSpPr>
        <p:spPr>
          <a:xfrm rot="10800000" flipH="1">
            <a:off x="6590975" y="2783499"/>
            <a:ext cx="607800" cy="884700"/>
          </a:xfrm>
          <a:prstGeom prst="curvedConnector3">
            <a:avLst>
              <a:gd name="adj1" fmla="val 50006"/>
            </a:avLst>
          </a:prstGeom>
          <a:noFill/>
          <a:ln w="19050"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10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fade">
                                      <p:cBhvr>
                                        <p:cTn id="12" dur="10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pic>
        <p:nvPicPr>
          <p:cNvPr id="1245" name="Google Shape;1245;gcf643488d1_0_1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246" name="Google Shape;1246;gcf643488d1_0_18"/>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247" name="Google Shape;1247;gcf643488d1_0_18"/>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248" name="Google Shape;1248;gcf643488d1_0_18"/>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pic>
        <p:nvPicPr>
          <p:cNvPr id="1249" name="Google Shape;1249;gcf643488d1_0_18"/>
          <p:cNvPicPr preferRelativeResize="0"/>
          <p:nvPr/>
        </p:nvPicPr>
        <p:blipFill rotWithShape="1">
          <a:blip r:embed="rId6">
            <a:alphaModFix/>
          </a:blip>
          <a:srcRect t="47313" b="3442"/>
          <a:stretch/>
        </p:blipFill>
        <p:spPr>
          <a:xfrm>
            <a:off x="615425" y="1233875"/>
            <a:ext cx="5127300" cy="5059727"/>
          </a:xfrm>
          <a:prstGeom prst="rect">
            <a:avLst/>
          </a:prstGeom>
          <a:noFill/>
          <a:ln>
            <a:noFill/>
          </a:ln>
        </p:spPr>
      </p:pic>
      <p:pic>
        <p:nvPicPr>
          <p:cNvPr id="1250" name="Google Shape;1250;gcf643488d1_0_18"/>
          <p:cNvPicPr preferRelativeResize="0"/>
          <p:nvPr/>
        </p:nvPicPr>
        <p:blipFill rotWithShape="1">
          <a:blip r:embed="rId7">
            <a:alphaModFix/>
          </a:blip>
          <a:srcRect l="16194" t="12449" r="17920"/>
          <a:stretch/>
        </p:blipFill>
        <p:spPr>
          <a:xfrm>
            <a:off x="6060400" y="1129675"/>
            <a:ext cx="4847098" cy="5160875"/>
          </a:xfrm>
          <a:prstGeom prst="rect">
            <a:avLst/>
          </a:prstGeom>
          <a:noFill/>
          <a:ln>
            <a:noFill/>
          </a:ln>
        </p:spPr>
      </p:pic>
      <p:sp>
        <p:nvSpPr>
          <p:cNvPr id="1251" name="Google Shape;1251;gcf643488d1_0_18"/>
          <p:cNvSpPr/>
          <p:nvPr/>
        </p:nvSpPr>
        <p:spPr>
          <a:xfrm>
            <a:off x="2148450" y="1592550"/>
            <a:ext cx="1965000" cy="9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gcf643488d1_0_18"/>
          <p:cNvSpPr/>
          <p:nvPr/>
        </p:nvSpPr>
        <p:spPr>
          <a:xfrm>
            <a:off x="2196575" y="3194734"/>
            <a:ext cx="1965000" cy="9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gcf643488d1_0_18"/>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A/B Testing Results</a:t>
            </a:r>
            <a:endParaRPr sz="2100" b="0" i="0" u="none" strike="noStrike" cap="none">
              <a:solidFill>
                <a:srgbClr val="000000"/>
              </a:solidFill>
              <a:latin typeface="Nunito ExtraBold"/>
              <a:ea typeface="Nunito ExtraBold"/>
              <a:cs typeface="Nunito ExtraBold"/>
              <a:sym typeface="Nunito ExtraBold"/>
            </a:endParaRPr>
          </a:p>
        </p:txBody>
      </p:sp>
      <p:sp>
        <p:nvSpPr>
          <p:cNvPr id="1254" name="Google Shape;1254;gcf643488d1_0_18"/>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CONTENT ITERATION</a:t>
            </a:r>
            <a:endParaRPr sz="1400" b="1" i="0" u="none" strike="noStrike" cap="none">
              <a:solidFill>
                <a:srgbClr val="3D85C6"/>
              </a:solidFill>
              <a:latin typeface="Nunito"/>
              <a:ea typeface="Nunito"/>
              <a:cs typeface="Nunito"/>
              <a:sym typeface="Nunito"/>
            </a:endParaRPr>
          </a:p>
        </p:txBody>
      </p:sp>
      <p:sp>
        <p:nvSpPr>
          <p:cNvPr id="1255" name="Google Shape;1255;gcf643488d1_0_18"/>
          <p:cNvSpPr/>
          <p:nvPr/>
        </p:nvSpPr>
        <p:spPr>
          <a:xfrm>
            <a:off x="7082900" y="3152800"/>
            <a:ext cx="951900" cy="13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gcf643488d1_0_18"/>
          <p:cNvSpPr/>
          <p:nvPr/>
        </p:nvSpPr>
        <p:spPr>
          <a:xfrm>
            <a:off x="8952976" y="4896675"/>
            <a:ext cx="1090500" cy="13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gcf643488d1_0_18"/>
          <p:cNvSpPr/>
          <p:nvPr/>
        </p:nvSpPr>
        <p:spPr>
          <a:xfrm>
            <a:off x="8369566" y="1112867"/>
            <a:ext cx="951900" cy="13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gcf643488d1_0_18"/>
          <p:cNvSpPr/>
          <p:nvPr/>
        </p:nvSpPr>
        <p:spPr>
          <a:xfrm>
            <a:off x="1282700" y="1592550"/>
            <a:ext cx="3704100" cy="2791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59" name="Google Shape;1259;gcf643488d1_0_18"/>
          <p:cNvCxnSpPr>
            <a:stCxn id="1258" idx="3"/>
          </p:cNvCxnSpPr>
          <p:nvPr/>
        </p:nvCxnSpPr>
        <p:spPr>
          <a:xfrm rot="10800000" flipH="1">
            <a:off x="4986800" y="1309950"/>
            <a:ext cx="3231600" cy="1678500"/>
          </a:xfrm>
          <a:prstGeom prst="straightConnector1">
            <a:avLst/>
          </a:prstGeom>
          <a:noFill/>
          <a:ln w="9525" cap="flat" cmpd="sng">
            <a:solidFill>
              <a:srgbClr val="FF0000"/>
            </a:solidFill>
            <a:prstDash val="solid"/>
            <a:round/>
            <a:headEnd type="none" w="sm" len="sm"/>
            <a:tailEnd type="triangle" w="med" len="med"/>
          </a:ln>
        </p:spPr>
      </p:cxnSp>
      <p:cxnSp>
        <p:nvCxnSpPr>
          <p:cNvPr id="1260" name="Google Shape;1260;gcf643488d1_0_18"/>
          <p:cNvCxnSpPr>
            <a:stCxn id="1258" idx="3"/>
          </p:cNvCxnSpPr>
          <p:nvPr/>
        </p:nvCxnSpPr>
        <p:spPr>
          <a:xfrm>
            <a:off x="4986800" y="2988450"/>
            <a:ext cx="1904100" cy="216900"/>
          </a:xfrm>
          <a:prstGeom prst="straightConnector1">
            <a:avLst/>
          </a:prstGeom>
          <a:noFill/>
          <a:ln w="9525" cap="flat" cmpd="sng">
            <a:solidFill>
              <a:srgbClr val="FF0000"/>
            </a:solidFill>
            <a:prstDash val="solid"/>
            <a:round/>
            <a:headEnd type="none" w="sm" len="sm"/>
            <a:tailEnd type="triangle" w="med" len="med"/>
          </a:ln>
        </p:spPr>
      </p:cxnSp>
      <p:cxnSp>
        <p:nvCxnSpPr>
          <p:cNvPr id="1261" name="Google Shape;1261;gcf643488d1_0_18"/>
          <p:cNvCxnSpPr>
            <a:stCxn id="1258" idx="3"/>
          </p:cNvCxnSpPr>
          <p:nvPr/>
        </p:nvCxnSpPr>
        <p:spPr>
          <a:xfrm>
            <a:off x="4986800" y="2988450"/>
            <a:ext cx="3764100" cy="1963500"/>
          </a:xfrm>
          <a:prstGeom prst="straightConnector1">
            <a:avLst/>
          </a:prstGeom>
          <a:noFill/>
          <a:ln w="9525" cap="flat" cmpd="sng">
            <a:solidFill>
              <a:srgbClr val="FF0000"/>
            </a:solidFill>
            <a:prstDash val="solid"/>
            <a:round/>
            <a:headEnd type="none" w="sm" len="sm"/>
            <a:tailEnd type="triangle" w="med" len="med"/>
          </a:ln>
        </p:spPr>
      </p:cxnSp>
      <p:sp>
        <p:nvSpPr>
          <p:cNvPr id="1262" name="Google Shape;1262;gcf643488d1_0_18"/>
          <p:cNvSpPr/>
          <p:nvPr/>
        </p:nvSpPr>
        <p:spPr>
          <a:xfrm>
            <a:off x="0" y="1144725"/>
            <a:ext cx="12192000" cy="5713200"/>
          </a:xfrm>
          <a:prstGeom prst="rect">
            <a:avLst/>
          </a:prstGeom>
          <a:gradFill>
            <a:gsLst>
              <a:gs pos="0">
                <a:srgbClr val="888888">
                  <a:alpha val="52549"/>
                </a:srgbClr>
              </a:gs>
              <a:gs pos="100000">
                <a:srgbClr val="888888">
                  <a:alpha val="52549"/>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gcf643488d1_0_18"/>
          <p:cNvSpPr/>
          <p:nvPr/>
        </p:nvSpPr>
        <p:spPr>
          <a:xfrm>
            <a:off x="3907450" y="1752338"/>
            <a:ext cx="3704100" cy="733500"/>
          </a:xfrm>
          <a:prstGeom prst="roundRect">
            <a:avLst>
              <a:gd name="adj" fmla="val 8374"/>
            </a:avLst>
          </a:prstGeom>
          <a:solidFill>
            <a:srgbClr val="2A5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Nunito"/>
                <a:ea typeface="Nunito"/>
                <a:cs typeface="Nunito"/>
                <a:sym typeface="Nunito"/>
              </a:rPr>
              <a:t>Bounce Rate: </a:t>
            </a:r>
            <a:r>
              <a:rPr lang="en-US" sz="1400" b="0" i="0" u="none" strike="noStrike" cap="none">
                <a:solidFill>
                  <a:srgbClr val="FFFFFF"/>
                </a:solidFill>
                <a:latin typeface="Nunito"/>
                <a:ea typeface="Nunito"/>
                <a:cs typeface="Nunito"/>
                <a:sym typeface="Nunito"/>
              </a:rPr>
              <a:t>				</a:t>
            </a:r>
            <a:r>
              <a:rPr lang="en-US" sz="1400" b="0" i="0" u="none" strike="noStrike" cap="none">
                <a:solidFill>
                  <a:srgbClr val="00FF00"/>
                </a:solidFill>
                <a:latin typeface="Nunito"/>
                <a:ea typeface="Nunito"/>
                <a:cs typeface="Nunito"/>
                <a:sym typeface="Nunito"/>
              </a:rPr>
              <a:t>-10.33%</a:t>
            </a:r>
            <a:endParaRPr sz="1400" b="0" i="0" u="none" strike="noStrike" cap="none">
              <a:solidFill>
                <a:srgbClr val="00FF00"/>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Nunito"/>
                <a:ea typeface="Nunito"/>
                <a:cs typeface="Nunito"/>
                <a:sym typeface="Nunito"/>
              </a:rPr>
              <a:t>Session Duration: </a:t>
            </a:r>
            <a:r>
              <a:rPr lang="en-US" sz="1400" b="0" i="0" u="none" strike="noStrike" cap="none">
                <a:solidFill>
                  <a:srgbClr val="FFFFFF"/>
                </a:solidFill>
                <a:latin typeface="Nunito"/>
                <a:ea typeface="Nunito"/>
                <a:cs typeface="Nunito"/>
                <a:sym typeface="Nunito"/>
              </a:rPr>
              <a:t>			</a:t>
            </a:r>
            <a:r>
              <a:rPr lang="en-US" sz="1400" b="0" i="0" u="none" strike="noStrike" cap="none">
                <a:solidFill>
                  <a:srgbClr val="00FF00"/>
                </a:solidFill>
                <a:latin typeface="Nunito"/>
                <a:ea typeface="Nunito"/>
                <a:cs typeface="Nunito"/>
                <a:sym typeface="Nunito"/>
              </a:rPr>
              <a:t>+ 21s</a:t>
            </a:r>
            <a:endParaRPr sz="1400" b="0" i="0" u="none" strike="noStrike" cap="none">
              <a:solidFill>
                <a:srgbClr val="00FF00"/>
              </a:solidFill>
              <a:latin typeface="Nunito"/>
              <a:ea typeface="Nunito"/>
              <a:cs typeface="Nunito"/>
              <a:sym typeface="Nunito"/>
            </a:endParaRPr>
          </a:p>
        </p:txBody>
      </p:sp>
      <p:sp>
        <p:nvSpPr>
          <p:cNvPr id="1264" name="Google Shape;1264;gcf643488d1_0_18"/>
          <p:cNvSpPr/>
          <p:nvPr/>
        </p:nvSpPr>
        <p:spPr>
          <a:xfrm>
            <a:off x="3907450" y="2795610"/>
            <a:ext cx="3704100" cy="2791800"/>
          </a:xfrm>
          <a:prstGeom prst="roundRect">
            <a:avLst>
              <a:gd name="adj" fmla="val 4059"/>
            </a:avLst>
          </a:prstGeom>
          <a:solidFill>
            <a:srgbClr val="2A5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Nunito"/>
                <a:ea typeface="Nunito"/>
                <a:cs typeface="Nunito"/>
                <a:sym typeface="Nunito"/>
              </a:rPr>
              <a:t>Insights:</a:t>
            </a:r>
            <a:endParaRPr sz="1400" b="1" i="0" u="none" strike="noStrike" cap="none">
              <a:solidFill>
                <a:srgbClr val="FFFFFF"/>
              </a:solidFill>
              <a:latin typeface="Nunito"/>
              <a:ea typeface="Nunito"/>
              <a:cs typeface="Nunito"/>
              <a:sym typeface="Nunito"/>
            </a:endParaRPr>
          </a:p>
          <a:p>
            <a:pPr marL="457200" marR="0" lvl="0" indent="-317500" algn="l" rtl="0">
              <a:lnSpc>
                <a:spcPct val="100000"/>
              </a:lnSpc>
              <a:spcBef>
                <a:spcPts val="0"/>
              </a:spcBef>
              <a:spcAft>
                <a:spcPts val="0"/>
              </a:spcAft>
              <a:buClr>
                <a:srgbClr val="FFFFFF"/>
              </a:buClr>
              <a:buSzPts val="1400"/>
              <a:buFont typeface="Nunito"/>
              <a:buChar char="●"/>
            </a:pPr>
            <a:r>
              <a:rPr lang="en-US" sz="1400" b="0" i="0" u="none" strike="noStrike" cap="none">
                <a:solidFill>
                  <a:srgbClr val="FFFFFF"/>
                </a:solidFill>
                <a:latin typeface="Nunito"/>
                <a:ea typeface="Nunito"/>
                <a:cs typeface="Nunito"/>
                <a:sym typeface="Nunito"/>
              </a:rPr>
              <a:t>Content iterations resulted in the </a:t>
            </a:r>
            <a:r>
              <a:rPr lang="en-US" sz="1400" b="0" i="0" u="none" strike="noStrike" cap="none">
                <a:solidFill>
                  <a:srgbClr val="00FF00"/>
                </a:solidFill>
                <a:latin typeface="Nunito"/>
                <a:ea typeface="Nunito"/>
                <a:cs typeface="Nunito"/>
                <a:sym typeface="Nunito"/>
              </a:rPr>
              <a:t>decrease in bounce rate</a:t>
            </a:r>
            <a:r>
              <a:rPr lang="en-US" sz="1400" b="0" i="0" u="none" strike="noStrike" cap="none">
                <a:solidFill>
                  <a:srgbClr val="FFFFFF"/>
                </a:solidFill>
                <a:latin typeface="Nunito"/>
                <a:ea typeface="Nunito"/>
                <a:cs typeface="Nunito"/>
                <a:sym typeface="Nunito"/>
              </a:rPr>
              <a:t> and </a:t>
            </a:r>
            <a:r>
              <a:rPr lang="en-US" sz="1400" b="0" i="0" u="none" strike="noStrike" cap="none">
                <a:solidFill>
                  <a:srgbClr val="00FF00"/>
                </a:solidFill>
                <a:latin typeface="Nunito"/>
                <a:ea typeface="Nunito"/>
                <a:cs typeface="Nunito"/>
                <a:sym typeface="Nunito"/>
              </a:rPr>
              <a:t>increase in session duration</a:t>
            </a:r>
            <a:endParaRPr sz="1400" b="0" i="0" u="none" strike="noStrike" cap="none">
              <a:solidFill>
                <a:srgbClr val="00FF00"/>
              </a:solidFill>
              <a:latin typeface="Nunito"/>
              <a:ea typeface="Nunito"/>
              <a:cs typeface="Nunito"/>
              <a:sym typeface="Nunito"/>
            </a:endParaRPr>
          </a:p>
          <a:p>
            <a:pPr marL="457200" marR="0" lvl="0" indent="-317500" algn="l" rtl="0">
              <a:lnSpc>
                <a:spcPct val="100000"/>
              </a:lnSpc>
              <a:spcBef>
                <a:spcPts val="0"/>
              </a:spcBef>
              <a:spcAft>
                <a:spcPts val="0"/>
              </a:spcAft>
              <a:buClr>
                <a:srgbClr val="FFFFFF"/>
              </a:buClr>
              <a:buSzPts val="1400"/>
              <a:buFont typeface="Nunito"/>
              <a:buChar char="●"/>
            </a:pPr>
            <a:r>
              <a:rPr lang="en-US" sz="1400" b="0" i="0" u="none" strike="noStrike" cap="none">
                <a:solidFill>
                  <a:srgbClr val="FFFFFF"/>
                </a:solidFill>
                <a:latin typeface="Nunito"/>
                <a:ea typeface="Nunito"/>
                <a:cs typeface="Nunito"/>
                <a:sym typeface="Nunito"/>
              </a:rPr>
              <a:t>This highlights the importance of content presentation in engaging and retaining people</a:t>
            </a:r>
            <a:endParaRPr sz="1400" b="0" i="0" u="none" strike="noStrike" cap="none">
              <a:solidFill>
                <a:srgbClr val="FFFFFF"/>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2"/>
                                        </p:tgtEl>
                                        <p:attrNameLst>
                                          <p:attrName>style.visibility</p:attrName>
                                        </p:attrNameLst>
                                      </p:cBhvr>
                                      <p:to>
                                        <p:strVal val="visible"/>
                                      </p:to>
                                    </p:set>
                                    <p:animEffect transition="in" filter="fade">
                                      <p:cBhvr>
                                        <p:cTn id="7" dur="1000"/>
                                        <p:tgtEl>
                                          <p:spTgt spid="1262"/>
                                        </p:tgtEl>
                                      </p:cBhvr>
                                    </p:animEffect>
                                  </p:childTnLst>
                                </p:cTn>
                              </p:par>
                              <p:par>
                                <p:cTn id="8" presetID="10" presetClass="entr" presetSubtype="0" fill="hold" nodeType="withEffect">
                                  <p:stCondLst>
                                    <p:cond delay="0"/>
                                  </p:stCondLst>
                                  <p:childTnLst>
                                    <p:set>
                                      <p:cBhvr>
                                        <p:cTn id="9" dur="1" fill="hold">
                                          <p:stCondLst>
                                            <p:cond delay="0"/>
                                          </p:stCondLst>
                                        </p:cTn>
                                        <p:tgtEl>
                                          <p:spTgt spid="1263"/>
                                        </p:tgtEl>
                                        <p:attrNameLst>
                                          <p:attrName>style.visibility</p:attrName>
                                        </p:attrNameLst>
                                      </p:cBhvr>
                                      <p:to>
                                        <p:strVal val="visible"/>
                                      </p:to>
                                    </p:set>
                                    <p:animEffect transition="in" filter="fade">
                                      <p:cBhvr>
                                        <p:cTn id="10" dur="1000"/>
                                        <p:tgtEl>
                                          <p:spTgt spid="1263"/>
                                        </p:tgtEl>
                                      </p:cBhvr>
                                    </p:animEffect>
                                  </p:childTnLst>
                                </p:cTn>
                              </p:par>
                              <p:par>
                                <p:cTn id="11" presetID="10" presetClass="entr" presetSubtype="0" fill="hold" nodeType="withEffect">
                                  <p:stCondLst>
                                    <p:cond delay="0"/>
                                  </p:stCondLst>
                                  <p:childTnLst>
                                    <p:set>
                                      <p:cBhvr>
                                        <p:cTn id="12" dur="1" fill="hold">
                                          <p:stCondLst>
                                            <p:cond delay="0"/>
                                          </p:stCondLst>
                                        </p:cTn>
                                        <p:tgtEl>
                                          <p:spTgt spid="1264"/>
                                        </p:tgtEl>
                                        <p:attrNameLst>
                                          <p:attrName>style.visibility</p:attrName>
                                        </p:attrNameLst>
                                      </p:cBhvr>
                                      <p:to>
                                        <p:strVal val="visible"/>
                                      </p:to>
                                    </p:set>
                                    <p:animEffect transition="in" filter="fade">
                                      <p:cBhvr>
                                        <p:cTn id="13" dur="1000"/>
                                        <p:tgtEl>
                                          <p:spTgt spid="1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pic>
        <p:nvPicPr>
          <p:cNvPr id="1269" name="Google Shape;1269;gcf643488d1_0_4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270" name="Google Shape;1270;gcf643488d1_0_42"/>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271" name="Google Shape;1271;gcf643488d1_0_42"/>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272" name="Google Shape;1272;gcf643488d1_0_42"/>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Device Session Statistics</a:t>
            </a:r>
            <a:endParaRPr sz="2100" b="0" i="0" u="none" strike="noStrike" cap="none">
              <a:solidFill>
                <a:srgbClr val="000000"/>
              </a:solidFill>
              <a:latin typeface="Nunito ExtraBold"/>
              <a:ea typeface="Nunito ExtraBold"/>
              <a:cs typeface="Nunito ExtraBold"/>
              <a:sym typeface="Nunito ExtraBold"/>
            </a:endParaRPr>
          </a:p>
        </p:txBody>
      </p:sp>
      <p:sp>
        <p:nvSpPr>
          <p:cNvPr id="1273" name="Google Shape;1273;gcf643488d1_0_42"/>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DESIGN ITERATION</a:t>
            </a:r>
            <a:endParaRPr sz="1400" b="1" i="0" u="none" strike="noStrike" cap="none">
              <a:solidFill>
                <a:srgbClr val="3D85C6"/>
              </a:solidFill>
              <a:latin typeface="Nunito"/>
              <a:ea typeface="Nunito"/>
              <a:cs typeface="Nunito"/>
              <a:sym typeface="Nunito"/>
            </a:endParaRPr>
          </a:p>
        </p:txBody>
      </p:sp>
      <p:sp>
        <p:nvSpPr>
          <p:cNvPr id="1274" name="Google Shape;1274;gcf643488d1_0_42"/>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pic>
        <p:nvPicPr>
          <p:cNvPr id="1275" name="Google Shape;1275;gcf643488d1_0_42"/>
          <p:cNvPicPr preferRelativeResize="0"/>
          <p:nvPr/>
        </p:nvPicPr>
        <p:blipFill rotWithShape="1">
          <a:blip r:embed="rId6">
            <a:alphaModFix/>
          </a:blip>
          <a:srcRect/>
          <a:stretch/>
        </p:blipFill>
        <p:spPr>
          <a:xfrm>
            <a:off x="4381713" y="1373925"/>
            <a:ext cx="3428574" cy="4641275"/>
          </a:xfrm>
          <a:prstGeom prst="rect">
            <a:avLst/>
          </a:prstGeom>
          <a:noFill/>
          <a:ln>
            <a:noFill/>
          </a:ln>
        </p:spPr>
      </p:pic>
      <p:sp>
        <p:nvSpPr>
          <p:cNvPr id="1276" name="Google Shape;1276;gcf643488d1_0_42"/>
          <p:cNvSpPr/>
          <p:nvPr/>
        </p:nvSpPr>
        <p:spPr>
          <a:xfrm>
            <a:off x="5650350" y="5068450"/>
            <a:ext cx="912300" cy="91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pic>
        <p:nvPicPr>
          <p:cNvPr id="1281" name="Google Shape;1281;gd2a2832246_0_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82" name="Google Shape;1282;gd2a2832246_0_5"/>
          <p:cNvSpPr/>
          <p:nvPr/>
        </p:nvSpPr>
        <p:spPr>
          <a:xfrm>
            <a:off x="1596111" y="5074268"/>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gd2a2832246_0_5"/>
          <p:cNvSpPr/>
          <p:nvPr/>
        </p:nvSpPr>
        <p:spPr>
          <a:xfrm>
            <a:off x="1596111" y="3769532"/>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gd2a2832246_0_5"/>
          <p:cNvSpPr/>
          <p:nvPr/>
        </p:nvSpPr>
        <p:spPr>
          <a:xfrm>
            <a:off x="1596111" y="2478518"/>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5" name="Google Shape;1285;gd2a2832246_0_5"/>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286" name="Google Shape;1286;gd2a2832246_0_5"/>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287" name="Google Shape;1287;gd2a2832246_0_5"/>
          <p:cNvSpPr/>
          <p:nvPr/>
        </p:nvSpPr>
        <p:spPr>
          <a:xfrm>
            <a:off x="3224950" y="5062025"/>
            <a:ext cx="7359300" cy="12114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gd2a2832246_0_5"/>
          <p:cNvSpPr/>
          <p:nvPr/>
        </p:nvSpPr>
        <p:spPr>
          <a:xfrm>
            <a:off x="3224958" y="3770271"/>
            <a:ext cx="7431600" cy="11991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gd2a2832246_0_5"/>
          <p:cNvSpPr txBox="1"/>
          <p:nvPr/>
        </p:nvSpPr>
        <p:spPr>
          <a:xfrm>
            <a:off x="3976850" y="3975300"/>
            <a:ext cx="6123300" cy="809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Change the orientation of our information presentation, reduce length through omission of redundancies and whitespace</a:t>
            </a:r>
            <a:endParaRPr sz="1400" b="0" i="0" u="none" strike="noStrike" cap="none">
              <a:solidFill>
                <a:srgbClr val="FFFFFF"/>
              </a:solidFill>
              <a:latin typeface="Nunito"/>
              <a:ea typeface="Nunito"/>
              <a:cs typeface="Nunito"/>
              <a:sym typeface="Nunito"/>
            </a:endParaRPr>
          </a:p>
        </p:txBody>
      </p:sp>
      <p:sp>
        <p:nvSpPr>
          <p:cNvPr id="1290" name="Google Shape;1290;gd2a2832246_0_5"/>
          <p:cNvSpPr txBox="1"/>
          <p:nvPr/>
        </p:nvSpPr>
        <p:spPr>
          <a:xfrm>
            <a:off x="3976850" y="4958400"/>
            <a:ext cx="6354900" cy="135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Bounce rate, </a:t>
            </a:r>
            <a:r>
              <a:rPr lang="en-US" sz="1400" b="0" i="0" u="none" strike="noStrike" cap="none">
                <a:solidFill>
                  <a:schemeClr val="lt1"/>
                </a:solidFill>
                <a:latin typeface="Nunito"/>
                <a:ea typeface="Nunito"/>
                <a:cs typeface="Nunito"/>
                <a:sym typeface="Nunito"/>
              </a:rPr>
              <a:t>session duration</a:t>
            </a:r>
            <a:endParaRPr sz="1400" b="1" i="0" u="none" strike="noStrike" cap="none">
              <a:solidFill>
                <a:srgbClr val="FFFFFF"/>
              </a:solidFill>
              <a:latin typeface="Nunito"/>
              <a:ea typeface="Nunito"/>
              <a:cs typeface="Nunito"/>
              <a:sym typeface="Nunito"/>
            </a:endParaRPr>
          </a:p>
        </p:txBody>
      </p:sp>
      <p:sp>
        <p:nvSpPr>
          <p:cNvPr id="1291" name="Google Shape;1291;gd2a2832246_0_5"/>
          <p:cNvSpPr/>
          <p:nvPr/>
        </p:nvSpPr>
        <p:spPr>
          <a:xfrm>
            <a:off x="3239778" y="2477330"/>
            <a:ext cx="7431600" cy="11991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gd2a2832246_0_5"/>
          <p:cNvSpPr txBox="1"/>
          <p:nvPr/>
        </p:nvSpPr>
        <p:spPr>
          <a:xfrm>
            <a:off x="3976850" y="2745375"/>
            <a:ext cx="6123300" cy="663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Test whether design iteration will decrease bounce rate and keep users engaged</a:t>
            </a:r>
            <a:endParaRPr sz="1400" b="0" i="0" u="none" strike="noStrike" cap="none">
              <a:solidFill>
                <a:srgbClr val="FFFFFF"/>
              </a:solidFill>
              <a:latin typeface="Nunito"/>
              <a:ea typeface="Nunito"/>
              <a:cs typeface="Nunito"/>
              <a:sym typeface="Nunito"/>
            </a:endParaRPr>
          </a:p>
        </p:txBody>
      </p:sp>
      <p:sp>
        <p:nvSpPr>
          <p:cNvPr id="1293" name="Google Shape;1293;gd2a2832246_0_5"/>
          <p:cNvSpPr txBox="1"/>
          <p:nvPr/>
        </p:nvSpPr>
        <p:spPr>
          <a:xfrm>
            <a:off x="1423175" y="5257917"/>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Metrics</a:t>
            </a:r>
            <a:endParaRPr sz="1800" b="0" i="0" u="none" strike="noStrike" cap="none">
              <a:solidFill>
                <a:srgbClr val="FFFFFF"/>
              </a:solidFill>
              <a:latin typeface="Nunito"/>
              <a:ea typeface="Nunito"/>
              <a:cs typeface="Nunito"/>
              <a:sym typeface="Nunito"/>
            </a:endParaRPr>
          </a:p>
        </p:txBody>
      </p:sp>
      <p:sp>
        <p:nvSpPr>
          <p:cNvPr id="1294" name="Google Shape;1294;gd2a2832246_0_5"/>
          <p:cNvSpPr txBox="1"/>
          <p:nvPr/>
        </p:nvSpPr>
        <p:spPr>
          <a:xfrm>
            <a:off x="1367500" y="2684934"/>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Test</a:t>
            </a:r>
            <a:r>
              <a:rPr lang="en-US" sz="1800" b="0" i="0" u="none" strike="noStrike" cap="none">
                <a:solidFill>
                  <a:srgbClr val="FFFFFF"/>
                </a:solidFill>
                <a:latin typeface="Oswald"/>
                <a:ea typeface="Oswald"/>
                <a:cs typeface="Oswald"/>
                <a:sym typeface="Oswald"/>
              </a:rPr>
              <a:t> </a:t>
            </a:r>
            <a:endParaRPr sz="1800" b="0" i="0" u="none" strike="noStrike" cap="none">
              <a:solidFill>
                <a:srgbClr val="FFFFFF"/>
              </a:solidFill>
              <a:latin typeface="Oswald"/>
              <a:ea typeface="Oswald"/>
              <a:cs typeface="Oswald"/>
              <a:sym typeface="Oswald"/>
            </a:endParaRPr>
          </a:p>
        </p:txBody>
      </p:sp>
      <p:sp>
        <p:nvSpPr>
          <p:cNvPr id="1295" name="Google Shape;1295;gd2a2832246_0_5"/>
          <p:cNvSpPr txBox="1"/>
          <p:nvPr/>
        </p:nvSpPr>
        <p:spPr>
          <a:xfrm>
            <a:off x="1423175" y="3964976"/>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Experiment</a:t>
            </a:r>
            <a:endParaRPr sz="1800" b="0" i="0" u="none" strike="noStrike" cap="none">
              <a:solidFill>
                <a:srgbClr val="FFFFFF"/>
              </a:solidFill>
              <a:latin typeface="Nunito"/>
              <a:ea typeface="Nunito"/>
              <a:cs typeface="Nunito"/>
              <a:sym typeface="Nunito"/>
            </a:endParaRPr>
          </a:p>
        </p:txBody>
      </p:sp>
      <p:sp>
        <p:nvSpPr>
          <p:cNvPr id="1296" name="Google Shape;1296;gd2a2832246_0_5"/>
          <p:cNvSpPr/>
          <p:nvPr/>
        </p:nvSpPr>
        <p:spPr>
          <a:xfrm>
            <a:off x="3239778" y="1192708"/>
            <a:ext cx="7431600" cy="11991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gd2a2832246_0_5"/>
          <p:cNvSpPr txBox="1"/>
          <p:nvPr/>
        </p:nvSpPr>
        <p:spPr>
          <a:xfrm>
            <a:off x="3976750" y="1460758"/>
            <a:ext cx="6123300" cy="663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Making our landing page optimised for mobile users would improve their user experience and lead to positive results</a:t>
            </a:r>
            <a:endParaRPr sz="1400" b="0" i="0" u="none" strike="noStrike" cap="none">
              <a:solidFill>
                <a:srgbClr val="FFFFFF"/>
              </a:solidFill>
              <a:latin typeface="Nunito"/>
              <a:ea typeface="Nunito"/>
              <a:cs typeface="Nunito"/>
              <a:sym typeface="Nunito"/>
            </a:endParaRPr>
          </a:p>
        </p:txBody>
      </p:sp>
      <p:sp>
        <p:nvSpPr>
          <p:cNvPr id="1298" name="Google Shape;1298;gd2a2832246_0_5"/>
          <p:cNvSpPr txBox="1"/>
          <p:nvPr/>
        </p:nvSpPr>
        <p:spPr>
          <a:xfrm>
            <a:off x="1795248" y="1463866"/>
            <a:ext cx="1920300" cy="47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mbria"/>
                <a:ea typeface="Cambria"/>
                <a:cs typeface="Cambria"/>
                <a:sym typeface="Cambria"/>
              </a:rPr>
              <a:t>First Round</a:t>
            </a:r>
            <a:endParaRPr sz="1800" b="0" i="0" u="none" strike="noStrike" cap="none">
              <a:solidFill>
                <a:srgbClr val="FFFFFF"/>
              </a:solidFill>
              <a:latin typeface="Cambria"/>
              <a:ea typeface="Cambria"/>
              <a:cs typeface="Cambria"/>
              <a:sym typeface="Cambria"/>
            </a:endParaRPr>
          </a:p>
        </p:txBody>
      </p:sp>
      <p:sp>
        <p:nvSpPr>
          <p:cNvPr id="1299" name="Google Shape;1299;gd2a2832246_0_5"/>
          <p:cNvSpPr/>
          <p:nvPr/>
        </p:nvSpPr>
        <p:spPr>
          <a:xfrm>
            <a:off x="1596111" y="1192708"/>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gd2a2832246_0_5"/>
          <p:cNvSpPr txBox="1"/>
          <p:nvPr/>
        </p:nvSpPr>
        <p:spPr>
          <a:xfrm>
            <a:off x="1423175" y="1387412"/>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Hypothesis</a:t>
            </a:r>
            <a:endParaRPr sz="1800" b="0" i="0" u="none" strike="noStrike" cap="none">
              <a:solidFill>
                <a:srgbClr val="FFFFFF"/>
              </a:solidFill>
              <a:latin typeface="Nunito"/>
              <a:ea typeface="Nunito"/>
              <a:cs typeface="Nunito"/>
              <a:sym typeface="Nunito"/>
            </a:endParaRPr>
          </a:p>
        </p:txBody>
      </p:sp>
      <p:sp>
        <p:nvSpPr>
          <p:cNvPr id="1301" name="Google Shape;1301;gd2a2832246_0_5"/>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A/B Testing Objectives</a:t>
            </a:r>
            <a:endParaRPr sz="2100" b="0" i="0" u="none" strike="noStrike" cap="none">
              <a:solidFill>
                <a:srgbClr val="000000"/>
              </a:solidFill>
              <a:latin typeface="Nunito ExtraBold"/>
              <a:ea typeface="Nunito ExtraBold"/>
              <a:cs typeface="Nunito ExtraBold"/>
              <a:sym typeface="Nunito ExtraBold"/>
            </a:endParaRPr>
          </a:p>
        </p:txBody>
      </p:sp>
      <p:sp>
        <p:nvSpPr>
          <p:cNvPr id="1302" name="Google Shape;1302;gd2a2832246_0_5"/>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DESIGN ITERATION</a:t>
            </a:r>
            <a:endParaRPr sz="1400" b="1" i="0" u="none" strike="noStrike" cap="none">
              <a:solidFill>
                <a:srgbClr val="3D85C6"/>
              </a:solidFill>
              <a:latin typeface="Nunito"/>
              <a:ea typeface="Nunito"/>
              <a:cs typeface="Nunito"/>
              <a:sym typeface="Nunito"/>
            </a:endParaRPr>
          </a:p>
        </p:txBody>
      </p:sp>
      <p:sp>
        <p:nvSpPr>
          <p:cNvPr id="1303" name="Google Shape;1303;gd2a2832246_0_5"/>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3"/>
                                        </p:tgtEl>
                                        <p:attrNameLst>
                                          <p:attrName>style.visibility</p:attrName>
                                        </p:attrNameLst>
                                      </p:cBhvr>
                                      <p:to>
                                        <p:strVal val="visible"/>
                                      </p:to>
                                    </p:set>
                                    <p:animEffect transition="in" filter="fade">
                                      <p:cBhvr>
                                        <p:cTn id="7" dur="1000"/>
                                        <p:tgtEl>
                                          <p:spTgt spid="1283"/>
                                        </p:tgtEl>
                                      </p:cBhvr>
                                    </p:animEffect>
                                  </p:childTnLst>
                                </p:cTn>
                              </p:par>
                              <p:par>
                                <p:cTn id="8" presetID="10" presetClass="entr" presetSubtype="0" fill="hold" nodeType="withEffect">
                                  <p:stCondLst>
                                    <p:cond delay="0"/>
                                  </p:stCondLst>
                                  <p:childTnLst>
                                    <p:set>
                                      <p:cBhvr>
                                        <p:cTn id="9" dur="1" fill="hold">
                                          <p:stCondLst>
                                            <p:cond delay="0"/>
                                          </p:stCondLst>
                                        </p:cTn>
                                        <p:tgtEl>
                                          <p:spTgt spid="1284"/>
                                        </p:tgtEl>
                                        <p:attrNameLst>
                                          <p:attrName>style.visibility</p:attrName>
                                        </p:attrNameLst>
                                      </p:cBhvr>
                                      <p:to>
                                        <p:strVal val="visible"/>
                                      </p:to>
                                    </p:set>
                                    <p:animEffect transition="in" filter="fade">
                                      <p:cBhvr>
                                        <p:cTn id="10" dur="1000"/>
                                        <p:tgtEl>
                                          <p:spTgt spid="1284"/>
                                        </p:tgtEl>
                                      </p:cBhvr>
                                    </p:animEffect>
                                  </p:childTnLst>
                                </p:cTn>
                              </p:par>
                              <p:par>
                                <p:cTn id="11" presetID="10" presetClass="entr" presetSubtype="0" fill="hold" nodeType="withEffect">
                                  <p:stCondLst>
                                    <p:cond delay="0"/>
                                  </p:stCondLst>
                                  <p:childTnLst>
                                    <p:set>
                                      <p:cBhvr>
                                        <p:cTn id="12" dur="1" fill="hold">
                                          <p:stCondLst>
                                            <p:cond delay="0"/>
                                          </p:stCondLst>
                                        </p:cTn>
                                        <p:tgtEl>
                                          <p:spTgt spid="1299"/>
                                        </p:tgtEl>
                                        <p:attrNameLst>
                                          <p:attrName>style.visibility</p:attrName>
                                        </p:attrNameLst>
                                      </p:cBhvr>
                                      <p:to>
                                        <p:strVal val="visible"/>
                                      </p:to>
                                    </p:set>
                                    <p:animEffect transition="in" filter="fade">
                                      <p:cBhvr>
                                        <p:cTn id="13" dur="1000"/>
                                        <p:tgtEl>
                                          <p:spTgt spid="1299"/>
                                        </p:tgtEl>
                                      </p:cBhvr>
                                    </p:animEffect>
                                  </p:childTnLst>
                                </p:cTn>
                              </p:par>
                              <p:par>
                                <p:cTn id="14" presetID="10" presetClass="entr" presetSubtype="0" fill="hold" nodeType="withEffect">
                                  <p:stCondLst>
                                    <p:cond delay="0"/>
                                  </p:stCondLst>
                                  <p:childTnLst>
                                    <p:set>
                                      <p:cBhvr>
                                        <p:cTn id="15" dur="1" fill="hold">
                                          <p:stCondLst>
                                            <p:cond delay="0"/>
                                          </p:stCondLst>
                                        </p:cTn>
                                        <p:tgtEl>
                                          <p:spTgt spid="1282"/>
                                        </p:tgtEl>
                                        <p:attrNameLst>
                                          <p:attrName>style.visibility</p:attrName>
                                        </p:attrNameLst>
                                      </p:cBhvr>
                                      <p:to>
                                        <p:strVal val="visible"/>
                                      </p:to>
                                    </p:set>
                                    <p:animEffect transition="in" filter="fade">
                                      <p:cBhvr>
                                        <p:cTn id="16" dur="1000"/>
                                        <p:tgtEl>
                                          <p:spTgt spid="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pic>
        <p:nvPicPr>
          <p:cNvPr id="1308" name="Google Shape;1308;gcf6ae351a1_1_2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09" name="Google Shape;1309;gcf6ae351a1_1_24"/>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310" name="Google Shape;1310;gcf6ae351a1_1_24"/>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311" name="Google Shape;1311;gcf6ae351a1_1_24"/>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312" name="Google Shape;1312;gcf6ae351a1_1_24"/>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A/B Testing</a:t>
            </a:r>
            <a:endParaRPr sz="2100" b="0" i="0" u="none" strike="noStrike" cap="none">
              <a:solidFill>
                <a:srgbClr val="000000"/>
              </a:solidFill>
              <a:latin typeface="Nunito ExtraBold"/>
              <a:ea typeface="Nunito ExtraBold"/>
              <a:cs typeface="Nunito ExtraBold"/>
              <a:sym typeface="Nunito ExtraBold"/>
            </a:endParaRPr>
          </a:p>
        </p:txBody>
      </p:sp>
      <p:pic>
        <p:nvPicPr>
          <p:cNvPr id="1313" name="Google Shape;1313;gcf6ae351a1_1_24"/>
          <p:cNvPicPr preferRelativeResize="0"/>
          <p:nvPr/>
        </p:nvPicPr>
        <p:blipFill rotWithShape="1">
          <a:blip r:embed="rId6">
            <a:alphaModFix/>
          </a:blip>
          <a:srcRect t="17837" b="8201"/>
          <a:stretch/>
        </p:blipFill>
        <p:spPr>
          <a:xfrm>
            <a:off x="7276475" y="1170300"/>
            <a:ext cx="2929751" cy="4993225"/>
          </a:xfrm>
          <a:prstGeom prst="rect">
            <a:avLst/>
          </a:prstGeom>
          <a:noFill/>
          <a:ln>
            <a:noFill/>
          </a:ln>
        </p:spPr>
      </p:pic>
      <p:sp>
        <p:nvSpPr>
          <p:cNvPr id="1314" name="Google Shape;1314;gcf6ae351a1_1_24"/>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DESIGN ITERATION</a:t>
            </a:r>
            <a:endParaRPr sz="1400" b="1" i="0" u="none" strike="noStrike" cap="none">
              <a:solidFill>
                <a:srgbClr val="3D85C6"/>
              </a:solidFill>
              <a:latin typeface="Nunito"/>
              <a:ea typeface="Nunito"/>
              <a:cs typeface="Nunito"/>
              <a:sym typeface="Nunito"/>
            </a:endParaRPr>
          </a:p>
        </p:txBody>
      </p:sp>
      <p:pic>
        <p:nvPicPr>
          <p:cNvPr id="1315" name="Google Shape;1315;gcf6ae351a1_1_24"/>
          <p:cNvPicPr preferRelativeResize="0"/>
          <p:nvPr/>
        </p:nvPicPr>
        <p:blipFill rotWithShape="1">
          <a:blip r:embed="rId7">
            <a:alphaModFix/>
          </a:blip>
          <a:srcRect l="15838" r="18276" b="12449"/>
          <a:stretch/>
        </p:blipFill>
        <p:spPr>
          <a:xfrm>
            <a:off x="590825" y="1061062"/>
            <a:ext cx="4847098" cy="5160875"/>
          </a:xfrm>
          <a:prstGeom prst="rect">
            <a:avLst/>
          </a:prstGeom>
          <a:noFill/>
          <a:ln>
            <a:noFill/>
          </a:ln>
        </p:spPr>
      </p:pic>
      <p:grpSp>
        <p:nvGrpSpPr>
          <p:cNvPr id="1316" name="Google Shape;1316;gcf6ae351a1_1_24"/>
          <p:cNvGrpSpPr/>
          <p:nvPr/>
        </p:nvGrpSpPr>
        <p:grpSpPr>
          <a:xfrm>
            <a:off x="961473" y="6119825"/>
            <a:ext cx="4104412" cy="119100"/>
            <a:chOff x="1983313" y="6181725"/>
            <a:chExt cx="3590912" cy="119100"/>
          </a:xfrm>
        </p:grpSpPr>
        <p:cxnSp>
          <p:nvCxnSpPr>
            <p:cNvPr id="1317" name="Google Shape;1317;gcf6ae351a1_1_24"/>
            <p:cNvCxnSpPr/>
            <p:nvPr/>
          </p:nvCxnSpPr>
          <p:spPr>
            <a:xfrm rot="10800000" flipH="1">
              <a:off x="1993425" y="6284675"/>
              <a:ext cx="3580800" cy="8700"/>
            </a:xfrm>
            <a:prstGeom prst="straightConnector1">
              <a:avLst/>
            </a:prstGeom>
            <a:noFill/>
            <a:ln w="9525" cap="flat" cmpd="sng">
              <a:solidFill>
                <a:srgbClr val="FF0000"/>
              </a:solidFill>
              <a:prstDash val="solid"/>
              <a:round/>
              <a:headEnd type="none" w="sm" len="sm"/>
              <a:tailEnd type="none" w="sm" len="sm"/>
            </a:ln>
          </p:spPr>
        </p:cxnSp>
        <p:cxnSp>
          <p:nvCxnSpPr>
            <p:cNvPr id="1318" name="Google Shape;1318;gcf6ae351a1_1_24"/>
            <p:cNvCxnSpPr/>
            <p:nvPr/>
          </p:nvCxnSpPr>
          <p:spPr>
            <a:xfrm>
              <a:off x="1983313" y="6181725"/>
              <a:ext cx="0" cy="119100"/>
            </a:xfrm>
            <a:prstGeom prst="straightConnector1">
              <a:avLst/>
            </a:prstGeom>
            <a:noFill/>
            <a:ln w="9525" cap="flat" cmpd="sng">
              <a:solidFill>
                <a:srgbClr val="FF0000"/>
              </a:solidFill>
              <a:prstDash val="solid"/>
              <a:round/>
              <a:headEnd type="none" w="sm" len="sm"/>
              <a:tailEnd type="none" w="sm" len="sm"/>
            </a:ln>
          </p:spPr>
        </p:cxnSp>
        <p:cxnSp>
          <p:nvCxnSpPr>
            <p:cNvPr id="1319" name="Google Shape;1319;gcf6ae351a1_1_24"/>
            <p:cNvCxnSpPr/>
            <p:nvPr/>
          </p:nvCxnSpPr>
          <p:spPr>
            <a:xfrm>
              <a:off x="5564713" y="6181725"/>
              <a:ext cx="0" cy="119100"/>
            </a:xfrm>
            <a:prstGeom prst="straightConnector1">
              <a:avLst/>
            </a:prstGeom>
            <a:noFill/>
            <a:ln w="9525" cap="flat" cmpd="sng">
              <a:solidFill>
                <a:srgbClr val="FF0000"/>
              </a:solidFill>
              <a:prstDash val="solid"/>
              <a:round/>
              <a:headEnd type="none" w="sm" len="sm"/>
              <a:tailEnd type="none" w="sm" len="sm"/>
            </a:ln>
          </p:spPr>
        </p:cxnSp>
      </p:grpSp>
      <p:grpSp>
        <p:nvGrpSpPr>
          <p:cNvPr id="1320" name="Google Shape;1320;gcf6ae351a1_1_24"/>
          <p:cNvGrpSpPr/>
          <p:nvPr/>
        </p:nvGrpSpPr>
        <p:grpSpPr>
          <a:xfrm>
            <a:off x="7402748" y="6119825"/>
            <a:ext cx="2595870" cy="119100"/>
            <a:chOff x="1983313" y="6181725"/>
            <a:chExt cx="3590912" cy="119100"/>
          </a:xfrm>
        </p:grpSpPr>
        <p:cxnSp>
          <p:nvCxnSpPr>
            <p:cNvPr id="1321" name="Google Shape;1321;gcf6ae351a1_1_24"/>
            <p:cNvCxnSpPr/>
            <p:nvPr/>
          </p:nvCxnSpPr>
          <p:spPr>
            <a:xfrm rot="10800000" flipH="1">
              <a:off x="1993425" y="6284675"/>
              <a:ext cx="3580800" cy="8700"/>
            </a:xfrm>
            <a:prstGeom prst="straightConnector1">
              <a:avLst/>
            </a:prstGeom>
            <a:noFill/>
            <a:ln w="9525" cap="flat" cmpd="sng">
              <a:solidFill>
                <a:srgbClr val="FF0000"/>
              </a:solidFill>
              <a:prstDash val="solid"/>
              <a:round/>
              <a:headEnd type="none" w="sm" len="sm"/>
              <a:tailEnd type="none" w="sm" len="sm"/>
            </a:ln>
          </p:spPr>
        </p:cxnSp>
        <p:cxnSp>
          <p:nvCxnSpPr>
            <p:cNvPr id="1322" name="Google Shape;1322;gcf6ae351a1_1_24"/>
            <p:cNvCxnSpPr/>
            <p:nvPr/>
          </p:nvCxnSpPr>
          <p:spPr>
            <a:xfrm>
              <a:off x="1983313" y="6181725"/>
              <a:ext cx="0" cy="119100"/>
            </a:xfrm>
            <a:prstGeom prst="straightConnector1">
              <a:avLst/>
            </a:prstGeom>
            <a:noFill/>
            <a:ln w="9525" cap="flat" cmpd="sng">
              <a:solidFill>
                <a:srgbClr val="FF0000"/>
              </a:solidFill>
              <a:prstDash val="solid"/>
              <a:round/>
              <a:headEnd type="none" w="sm" len="sm"/>
              <a:tailEnd type="none" w="sm" len="sm"/>
            </a:ln>
          </p:spPr>
        </p:cxnSp>
        <p:cxnSp>
          <p:nvCxnSpPr>
            <p:cNvPr id="1323" name="Google Shape;1323;gcf6ae351a1_1_24"/>
            <p:cNvCxnSpPr/>
            <p:nvPr/>
          </p:nvCxnSpPr>
          <p:spPr>
            <a:xfrm>
              <a:off x="5564713" y="6181725"/>
              <a:ext cx="0" cy="119100"/>
            </a:xfrm>
            <a:prstGeom prst="straightConnector1">
              <a:avLst/>
            </a:prstGeom>
            <a:noFill/>
            <a:ln w="9525" cap="flat" cmpd="sng">
              <a:solidFill>
                <a:srgbClr val="FF0000"/>
              </a:solidFill>
              <a:prstDash val="solid"/>
              <a:round/>
              <a:headEnd type="none" w="sm" len="sm"/>
              <a:tailEnd type="none" w="sm" len="sm"/>
            </a:ln>
          </p:spPr>
        </p:cxnSp>
      </p:grpSp>
      <p:cxnSp>
        <p:nvCxnSpPr>
          <p:cNvPr id="1324" name="Google Shape;1324;gcf6ae351a1_1_24"/>
          <p:cNvCxnSpPr/>
          <p:nvPr/>
        </p:nvCxnSpPr>
        <p:spPr>
          <a:xfrm rot="10800000" flipH="1">
            <a:off x="5676800" y="6165900"/>
            <a:ext cx="1449600" cy="8700"/>
          </a:xfrm>
          <a:prstGeom prst="straightConnector1">
            <a:avLst/>
          </a:prstGeom>
          <a:noFill/>
          <a:ln w="9525" cap="flat" cmpd="sng">
            <a:solidFill>
              <a:srgbClr val="FF0000"/>
            </a:solidFill>
            <a:prstDash val="solid"/>
            <a:round/>
            <a:headEnd type="none" w="sm" len="sm"/>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pic>
        <p:nvPicPr>
          <p:cNvPr id="1329" name="Google Shape;1329;gcf643488d1_0_8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30" name="Google Shape;1330;gcf643488d1_0_84"/>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331" name="Google Shape;1331;gcf643488d1_0_84"/>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332" name="Google Shape;1332;gcf643488d1_0_84"/>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333" name="Google Shape;1333;gcf643488d1_0_84"/>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A/B Testing Results</a:t>
            </a:r>
            <a:endParaRPr sz="2100" b="0" i="0" u="none" strike="noStrike" cap="none">
              <a:solidFill>
                <a:srgbClr val="000000"/>
              </a:solidFill>
              <a:latin typeface="Nunito ExtraBold"/>
              <a:ea typeface="Nunito ExtraBold"/>
              <a:cs typeface="Nunito ExtraBold"/>
              <a:sym typeface="Nunito ExtraBold"/>
            </a:endParaRPr>
          </a:p>
        </p:txBody>
      </p:sp>
      <p:pic>
        <p:nvPicPr>
          <p:cNvPr id="1334" name="Google Shape;1334;gcf643488d1_0_84"/>
          <p:cNvPicPr preferRelativeResize="0"/>
          <p:nvPr/>
        </p:nvPicPr>
        <p:blipFill rotWithShape="1">
          <a:blip r:embed="rId6">
            <a:alphaModFix/>
          </a:blip>
          <a:srcRect t="17837" b="8201"/>
          <a:stretch/>
        </p:blipFill>
        <p:spPr>
          <a:xfrm>
            <a:off x="7276475" y="1170300"/>
            <a:ext cx="2929751" cy="4993225"/>
          </a:xfrm>
          <a:prstGeom prst="rect">
            <a:avLst/>
          </a:prstGeom>
          <a:noFill/>
          <a:ln>
            <a:noFill/>
          </a:ln>
        </p:spPr>
      </p:pic>
      <p:sp>
        <p:nvSpPr>
          <p:cNvPr id="1335" name="Google Shape;1335;gcf643488d1_0_84"/>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DESIGN ITERATION</a:t>
            </a:r>
            <a:endParaRPr sz="1400" b="1" i="0" u="none" strike="noStrike" cap="none">
              <a:solidFill>
                <a:srgbClr val="3D85C6"/>
              </a:solidFill>
              <a:latin typeface="Nunito"/>
              <a:ea typeface="Nunito"/>
              <a:cs typeface="Nunito"/>
              <a:sym typeface="Nunito"/>
            </a:endParaRPr>
          </a:p>
        </p:txBody>
      </p:sp>
      <p:pic>
        <p:nvPicPr>
          <p:cNvPr id="1336" name="Google Shape;1336;gcf643488d1_0_84"/>
          <p:cNvPicPr preferRelativeResize="0"/>
          <p:nvPr/>
        </p:nvPicPr>
        <p:blipFill rotWithShape="1">
          <a:blip r:embed="rId7">
            <a:alphaModFix/>
          </a:blip>
          <a:srcRect l="15838" r="18276" b="12449"/>
          <a:stretch/>
        </p:blipFill>
        <p:spPr>
          <a:xfrm>
            <a:off x="590825" y="1061062"/>
            <a:ext cx="4847098" cy="5160875"/>
          </a:xfrm>
          <a:prstGeom prst="rect">
            <a:avLst/>
          </a:prstGeom>
          <a:noFill/>
          <a:ln>
            <a:noFill/>
          </a:ln>
        </p:spPr>
      </p:pic>
      <p:grpSp>
        <p:nvGrpSpPr>
          <p:cNvPr id="1337" name="Google Shape;1337;gcf643488d1_0_84"/>
          <p:cNvGrpSpPr/>
          <p:nvPr/>
        </p:nvGrpSpPr>
        <p:grpSpPr>
          <a:xfrm>
            <a:off x="961473" y="6119825"/>
            <a:ext cx="4104412" cy="119100"/>
            <a:chOff x="1983313" y="6181725"/>
            <a:chExt cx="3590912" cy="119100"/>
          </a:xfrm>
        </p:grpSpPr>
        <p:cxnSp>
          <p:nvCxnSpPr>
            <p:cNvPr id="1338" name="Google Shape;1338;gcf643488d1_0_84"/>
            <p:cNvCxnSpPr/>
            <p:nvPr/>
          </p:nvCxnSpPr>
          <p:spPr>
            <a:xfrm rot="10800000" flipH="1">
              <a:off x="1993425" y="6284675"/>
              <a:ext cx="3580800" cy="8700"/>
            </a:xfrm>
            <a:prstGeom prst="straightConnector1">
              <a:avLst/>
            </a:prstGeom>
            <a:noFill/>
            <a:ln w="9525" cap="flat" cmpd="sng">
              <a:solidFill>
                <a:srgbClr val="FF0000"/>
              </a:solidFill>
              <a:prstDash val="solid"/>
              <a:round/>
              <a:headEnd type="none" w="sm" len="sm"/>
              <a:tailEnd type="none" w="sm" len="sm"/>
            </a:ln>
          </p:spPr>
        </p:cxnSp>
        <p:cxnSp>
          <p:nvCxnSpPr>
            <p:cNvPr id="1339" name="Google Shape;1339;gcf643488d1_0_84"/>
            <p:cNvCxnSpPr/>
            <p:nvPr/>
          </p:nvCxnSpPr>
          <p:spPr>
            <a:xfrm>
              <a:off x="1983313" y="6181725"/>
              <a:ext cx="0" cy="119100"/>
            </a:xfrm>
            <a:prstGeom prst="straightConnector1">
              <a:avLst/>
            </a:prstGeom>
            <a:noFill/>
            <a:ln w="9525" cap="flat" cmpd="sng">
              <a:solidFill>
                <a:srgbClr val="FF0000"/>
              </a:solidFill>
              <a:prstDash val="solid"/>
              <a:round/>
              <a:headEnd type="none" w="sm" len="sm"/>
              <a:tailEnd type="none" w="sm" len="sm"/>
            </a:ln>
          </p:spPr>
        </p:cxnSp>
        <p:cxnSp>
          <p:nvCxnSpPr>
            <p:cNvPr id="1340" name="Google Shape;1340;gcf643488d1_0_84"/>
            <p:cNvCxnSpPr/>
            <p:nvPr/>
          </p:nvCxnSpPr>
          <p:spPr>
            <a:xfrm>
              <a:off x="5564713" y="6181725"/>
              <a:ext cx="0" cy="119100"/>
            </a:xfrm>
            <a:prstGeom prst="straightConnector1">
              <a:avLst/>
            </a:prstGeom>
            <a:noFill/>
            <a:ln w="9525" cap="flat" cmpd="sng">
              <a:solidFill>
                <a:srgbClr val="FF0000"/>
              </a:solidFill>
              <a:prstDash val="solid"/>
              <a:round/>
              <a:headEnd type="none" w="sm" len="sm"/>
              <a:tailEnd type="none" w="sm" len="sm"/>
            </a:ln>
          </p:spPr>
        </p:cxnSp>
      </p:grpSp>
      <p:grpSp>
        <p:nvGrpSpPr>
          <p:cNvPr id="1341" name="Google Shape;1341;gcf643488d1_0_84"/>
          <p:cNvGrpSpPr/>
          <p:nvPr/>
        </p:nvGrpSpPr>
        <p:grpSpPr>
          <a:xfrm>
            <a:off x="7402748" y="6119825"/>
            <a:ext cx="2595870" cy="119100"/>
            <a:chOff x="1983313" y="6181725"/>
            <a:chExt cx="3590912" cy="119100"/>
          </a:xfrm>
        </p:grpSpPr>
        <p:cxnSp>
          <p:nvCxnSpPr>
            <p:cNvPr id="1342" name="Google Shape;1342;gcf643488d1_0_84"/>
            <p:cNvCxnSpPr/>
            <p:nvPr/>
          </p:nvCxnSpPr>
          <p:spPr>
            <a:xfrm rot="10800000" flipH="1">
              <a:off x="1993425" y="6284675"/>
              <a:ext cx="3580800" cy="8700"/>
            </a:xfrm>
            <a:prstGeom prst="straightConnector1">
              <a:avLst/>
            </a:prstGeom>
            <a:noFill/>
            <a:ln w="9525" cap="flat" cmpd="sng">
              <a:solidFill>
                <a:srgbClr val="FF0000"/>
              </a:solidFill>
              <a:prstDash val="solid"/>
              <a:round/>
              <a:headEnd type="none" w="sm" len="sm"/>
              <a:tailEnd type="none" w="sm" len="sm"/>
            </a:ln>
          </p:spPr>
        </p:cxnSp>
        <p:cxnSp>
          <p:nvCxnSpPr>
            <p:cNvPr id="1343" name="Google Shape;1343;gcf643488d1_0_84"/>
            <p:cNvCxnSpPr/>
            <p:nvPr/>
          </p:nvCxnSpPr>
          <p:spPr>
            <a:xfrm>
              <a:off x="1983313" y="6181725"/>
              <a:ext cx="0" cy="119100"/>
            </a:xfrm>
            <a:prstGeom prst="straightConnector1">
              <a:avLst/>
            </a:prstGeom>
            <a:noFill/>
            <a:ln w="9525" cap="flat" cmpd="sng">
              <a:solidFill>
                <a:srgbClr val="FF0000"/>
              </a:solidFill>
              <a:prstDash val="solid"/>
              <a:round/>
              <a:headEnd type="none" w="sm" len="sm"/>
              <a:tailEnd type="none" w="sm" len="sm"/>
            </a:ln>
          </p:spPr>
        </p:cxnSp>
        <p:cxnSp>
          <p:nvCxnSpPr>
            <p:cNvPr id="1344" name="Google Shape;1344;gcf643488d1_0_84"/>
            <p:cNvCxnSpPr/>
            <p:nvPr/>
          </p:nvCxnSpPr>
          <p:spPr>
            <a:xfrm>
              <a:off x="5564713" y="6181725"/>
              <a:ext cx="0" cy="119100"/>
            </a:xfrm>
            <a:prstGeom prst="straightConnector1">
              <a:avLst/>
            </a:prstGeom>
            <a:noFill/>
            <a:ln w="9525" cap="flat" cmpd="sng">
              <a:solidFill>
                <a:srgbClr val="FF0000"/>
              </a:solidFill>
              <a:prstDash val="solid"/>
              <a:round/>
              <a:headEnd type="none" w="sm" len="sm"/>
              <a:tailEnd type="none" w="sm" len="sm"/>
            </a:ln>
          </p:spPr>
        </p:cxnSp>
      </p:grpSp>
      <p:cxnSp>
        <p:nvCxnSpPr>
          <p:cNvPr id="1345" name="Google Shape;1345;gcf643488d1_0_84"/>
          <p:cNvCxnSpPr/>
          <p:nvPr/>
        </p:nvCxnSpPr>
        <p:spPr>
          <a:xfrm rot="10800000" flipH="1">
            <a:off x="5676800" y="6165900"/>
            <a:ext cx="1449600" cy="8700"/>
          </a:xfrm>
          <a:prstGeom prst="straightConnector1">
            <a:avLst/>
          </a:prstGeom>
          <a:noFill/>
          <a:ln w="9525" cap="flat" cmpd="sng">
            <a:solidFill>
              <a:srgbClr val="FF0000"/>
            </a:solidFill>
            <a:prstDash val="solid"/>
            <a:round/>
            <a:headEnd type="none" w="sm" len="sm"/>
            <a:tailEnd type="triangle" w="med" len="med"/>
          </a:ln>
        </p:spPr>
      </p:cxnSp>
      <p:sp>
        <p:nvSpPr>
          <p:cNvPr id="1346" name="Google Shape;1346;gcf643488d1_0_84"/>
          <p:cNvSpPr/>
          <p:nvPr/>
        </p:nvSpPr>
        <p:spPr>
          <a:xfrm>
            <a:off x="0" y="1085375"/>
            <a:ext cx="12192000" cy="5772600"/>
          </a:xfrm>
          <a:prstGeom prst="rect">
            <a:avLst/>
          </a:prstGeom>
          <a:gradFill>
            <a:gsLst>
              <a:gs pos="0">
                <a:srgbClr val="888888">
                  <a:alpha val="52549"/>
                </a:srgbClr>
              </a:gs>
              <a:gs pos="100000">
                <a:srgbClr val="888888">
                  <a:alpha val="52549"/>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gcf643488d1_0_84"/>
          <p:cNvSpPr/>
          <p:nvPr/>
        </p:nvSpPr>
        <p:spPr>
          <a:xfrm>
            <a:off x="3907450" y="1752338"/>
            <a:ext cx="3704100" cy="733500"/>
          </a:xfrm>
          <a:prstGeom prst="roundRect">
            <a:avLst>
              <a:gd name="adj" fmla="val 8374"/>
            </a:avLst>
          </a:prstGeom>
          <a:solidFill>
            <a:srgbClr val="2A5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Nunito"/>
                <a:ea typeface="Nunito"/>
                <a:cs typeface="Nunito"/>
                <a:sym typeface="Nunito"/>
              </a:rPr>
              <a:t>Bounce Rate: 				</a:t>
            </a:r>
            <a:r>
              <a:rPr lang="en-US" sz="1400" b="0" i="0" u="none" strike="noStrike" cap="none">
                <a:solidFill>
                  <a:srgbClr val="00FF00"/>
                </a:solidFill>
                <a:latin typeface="Nunito"/>
                <a:ea typeface="Nunito"/>
                <a:cs typeface="Nunito"/>
                <a:sym typeface="Nunito"/>
              </a:rPr>
              <a:t>- 4.12%</a:t>
            </a:r>
            <a:endParaRPr sz="1400" b="0" i="0" u="none" strike="noStrike" cap="none">
              <a:solidFill>
                <a:srgbClr val="00FF00"/>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Nunito"/>
                <a:ea typeface="Nunito"/>
                <a:cs typeface="Nunito"/>
                <a:sym typeface="Nunito"/>
              </a:rPr>
              <a:t>Session duration: 			</a:t>
            </a:r>
            <a:r>
              <a:rPr lang="en-US" sz="1400" b="0" i="0" u="none" strike="noStrike" cap="none">
                <a:solidFill>
                  <a:srgbClr val="FF0000"/>
                </a:solidFill>
                <a:latin typeface="Nunito"/>
                <a:ea typeface="Nunito"/>
                <a:cs typeface="Nunito"/>
                <a:sym typeface="Nunito"/>
              </a:rPr>
              <a:t>- 5s</a:t>
            </a:r>
            <a:endParaRPr sz="1400" b="0" i="0" u="none" strike="noStrike" cap="none">
              <a:solidFill>
                <a:srgbClr val="FF0000"/>
              </a:solidFill>
              <a:latin typeface="Nunito"/>
              <a:ea typeface="Nunito"/>
              <a:cs typeface="Nunito"/>
              <a:sym typeface="Nunito"/>
            </a:endParaRPr>
          </a:p>
        </p:txBody>
      </p:sp>
      <p:sp>
        <p:nvSpPr>
          <p:cNvPr id="1348" name="Google Shape;1348;gcf643488d1_0_84"/>
          <p:cNvSpPr/>
          <p:nvPr/>
        </p:nvSpPr>
        <p:spPr>
          <a:xfrm>
            <a:off x="3907450" y="2795610"/>
            <a:ext cx="3704100" cy="2791800"/>
          </a:xfrm>
          <a:prstGeom prst="roundRect">
            <a:avLst>
              <a:gd name="adj" fmla="val 4678"/>
            </a:avLst>
          </a:prstGeom>
          <a:solidFill>
            <a:srgbClr val="2A569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Nunito"/>
                <a:ea typeface="Nunito"/>
                <a:cs typeface="Nunito"/>
                <a:sym typeface="Nunito"/>
              </a:rPr>
              <a:t>Insights:</a:t>
            </a:r>
            <a:endParaRPr sz="1400" b="0" i="0" u="none" strike="noStrike" cap="none">
              <a:solidFill>
                <a:srgbClr val="FFFFFF"/>
              </a:solidFill>
              <a:latin typeface="Nunito"/>
              <a:ea typeface="Nunito"/>
              <a:cs typeface="Nunito"/>
              <a:sym typeface="Nunito"/>
            </a:endParaRPr>
          </a:p>
          <a:p>
            <a:pPr marL="457200" marR="0" lvl="0" indent="-317500" algn="l" rtl="0">
              <a:lnSpc>
                <a:spcPct val="100000"/>
              </a:lnSpc>
              <a:spcBef>
                <a:spcPts val="0"/>
              </a:spcBef>
              <a:spcAft>
                <a:spcPts val="0"/>
              </a:spcAft>
              <a:buClr>
                <a:srgbClr val="FFFFFF"/>
              </a:buClr>
              <a:buSzPts val="1400"/>
              <a:buFont typeface="Nunito"/>
              <a:buChar char="●"/>
            </a:pPr>
            <a:r>
              <a:rPr lang="en-US" sz="1400" b="0" i="0" u="none" strike="noStrike" cap="none">
                <a:solidFill>
                  <a:srgbClr val="FFFFFF"/>
                </a:solidFill>
                <a:latin typeface="Nunito"/>
                <a:ea typeface="Nunito"/>
                <a:cs typeface="Nunito"/>
                <a:sym typeface="Nunito"/>
              </a:rPr>
              <a:t>Design iterations resulted in the </a:t>
            </a:r>
            <a:r>
              <a:rPr lang="en-US" sz="1400" b="0" i="0" u="none" strike="noStrike" cap="none">
                <a:solidFill>
                  <a:srgbClr val="00FF00"/>
                </a:solidFill>
                <a:latin typeface="Nunito"/>
                <a:ea typeface="Nunito"/>
                <a:cs typeface="Nunito"/>
                <a:sym typeface="Nunito"/>
              </a:rPr>
              <a:t>decrease in bounce rate</a:t>
            </a:r>
            <a:r>
              <a:rPr lang="en-US" sz="1400" b="0" i="0" u="none" strike="noStrike" cap="none">
                <a:solidFill>
                  <a:srgbClr val="FFFFFF"/>
                </a:solidFill>
                <a:latin typeface="Nunito"/>
                <a:ea typeface="Nunito"/>
                <a:cs typeface="Nunito"/>
                <a:sym typeface="Nunito"/>
              </a:rPr>
              <a:t> and </a:t>
            </a:r>
            <a:r>
              <a:rPr lang="en-US" sz="1400" b="0" i="0" u="none" strike="noStrike" cap="none">
                <a:solidFill>
                  <a:srgbClr val="FF0000"/>
                </a:solidFill>
                <a:latin typeface="Nunito"/>
                <a:ea typeface="Nunito"/>
                <a:cs typeface="Nunito"/>
                <a:sym typeface="Nunito"/>
              </a:rPr>
              <a:t>decrease in session duration</a:t>
            </a:r>
            <a:endParaRPr sz="1400" b="0" i="0" u="none" strike="noStrike" cap="none">
              <a:solidFill>
                <a:srgbClr val="FF0000"/>
              </a:solidFill>
              <a:latin typeface="Nunito"/>
              <a:ea typeface="Nunito"/>
              <a:cs typeface="Nunito"/>
              <a:sym typeface="Nunito"/>
            </a:endParaRPr>
          </a:p>
          <a:p>
            <a:pPr marL="457200" marR="0" lvl="0" indent="-317500" algn="l" rtl="0">
              <a:lnSpc>
                <a:spcPct val="100000"/>
              </a:lnSpc>
              <a:spcBef>
                <a:spcPts val="0"/>
              </a:spcBef>
              <a:spcAft>
                <a:spcPts val="0"/>
              </a:spcAft>
              <a:buClr>
                <a:srgbClr val="FFFFFF"/>
              </a:buClr>
              <a:buSzPts val="1400"/>
              <a:buFont typeface="Nunito"/>
              <a:buChar char="●"/>
            </a:pPr>
            <a:r>
              <a:rPr lang="en-US" sz="1400" b="0" i="0" u="none" strike="noStrike" cap="none">
                <a:solidFill>
                  <a:srgbClr val="FFFFFF"/>
                </a:solidFill>
                <a:latin typeface="Nunito"/>
                <a:ea typeface="Nunito"/>
                <a:cs typeface="Nunito"/>
                <a:sym typeface="Nunito"/>
              </a:rPr>
              <a:t>This decrease in bounce rate could be indicative of better reception from mobile users</a:t>
            </a:r>
            <a:endParaRPr sz="1400" b="0" i="0" u="none" strike="noStrike" cap="none">
              <a:solidFill>
                <a:srgbClr val="FFFFFF"/>
              </a:solidFill>
              <a:latin typeface="Nunito"/>
              <a:ea typeface="Nunito"/>
              <a:cs typeface="Nunito"/>
              <a:sym typeface="Nunito"/>
            </a:endParaRPr>
          </a:p>
          <a:p>
            <a:pPr marL="457200" marR="0" lvl="0" indent="-317500" algn="l" rtl="0">
              <a:lnSpc>
                <a:spcPct val="100000"/>
              </a:lnSpc>
              <a:spcBef>
                <a:spcPts val="0"/>
              </a:spcBef>
              <a:spcAft>
                <a:spcPts val="0"/>
              </a:spcAft>
              <a:buClr>
                <a:srgbClr val="FFFFFF"/>
              </a:buClr>
              <a:buSzPts val="1400"/>
              <a:buFont typeface="Nunito"/>
              <a:buChar char="●"/>
            </a:pPr>
            <a:r>
              <a:rPr lang="en-US" sz="1400" b="0" i="0" u="none" strike="noStrike" cap="none">
                <a:solidFill>
                  <a:srgbClr val="FFFFFF"/>
                </a:solidFill>
                <a:latin typeface="Nunito"/>
                <a:ea typeface="Nunito"/>
                <a:cs typeface="Nunito"/>
                <a:sym typeface="Nunito"/>
              </a:rPr>
              <a:t>The decrease in session duration could be a result of less time taken to scroll through the content</a:t>
            </a:r>
            <a:endParaRPr sz="1400" b="0" i="0" u="none" strike="noStrike" cap="none">
              <a:solidFill>
                <a:srgbClr val="FFFFFF"/>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46"/>
                                        </p:tgtEl>
                                        <p:attrNameLst>
                                          <p:attrName>style.visibility</p:attrName>
                                        </p:attrNameLst>
                                      </p:cBhvr>
                                      <p:to>
                                        <p:strVal val="visible"/>
                                      </p:to>
                                    </p:set>
                                    <p:animEffect transition="in" filter="fade">
                                      <p:cBhvr>
                                        <p:cTn id="7" dur="1000"/>
                                        <p:tgtEl>
                                          <p:spTgt spid="1346"/>
                                        </p:tgtEl>
                                      </p:cBhvr>
                                    </p:animEffect>
                                  </p:childTnLst>
                                </p:cTn>
                              </p:par>
                              <p:par>
                                <p:cTn id="8" presetID="10" presetClass="entr" presetSubtype="0" fill="hold" nodeType="withEffect">
                                  <p:stCondLst>
                                    <p:cond delay="0"/>
                                  </p:stCondLst>
                                  <p:childTnLst>
                                    <p:set>
                                      <p:cBhvr>
                                        <p:cTn id="9" dur="1" fill="hold">
                                          <p:stCondLst>
                                            <p:cond delay="0"/>
                                          </p:stCondLst>
                                        </p:cTn>
                                        <p:tgtEl>
                                          <p:spTgt spid="1347"/>
                                        </p:tgtEl>
                                        <p:attrNameLst>
                                          <p:attrName>style.visibility</p:attrName>
                                        </p:attrNameLst>
                                      </p:cBhvr>
                                      <p:to>
                                        <p:strVal val="visible"/>
                                      </p:to>
                                    </p:set>
                                    <p:animEffect transition="in" filter="fade">
                                      <p:cBhvr>
                                        <p:cTn id="10" dur="1000"/>
                                        <p:tgtEl>
                                          <p:spTgt spid="1347"/>
                                        </p:tgtEl>
                                      </p:cBhvr>
                                    </p:animEffect>
                                  </p:childTnLst>
                                </p:cTn>
                              </p:par>
                              <p:par>
                                <p:cTn id="11" presetID="10" presetClass="entr" presetSubtype="0" fill="hold" nodeType="withEffect">
                                  <p:stCondLst>
                                    <p:cond delay="0"/>
                                  </p:stCondLst>
                                  <p:childTnLst>
                                    <p:set>
                                      <p:cBhvr>
                                        <p:cTn id="12" dur="1" fill="hold">
                                          <p:stCondLst>
                                            <p:cond delay="0"/>
                                          </p:stCondLst>
                                        </p:cTn>
                                        <p:tgtEl>
                                          <p:spTgt spid="1348"/>
                                        </p:tgtEl>
                                        <p:attrNameLst>
                                          <p:attrName>style.visibility</p:attrName>
                                        </p:attrNameLst>
                                      </p:cBhvr>
                                      <p:to>
                                        <p:strVal val="visible"/>
                                      </p:to>
                                    </p:set>
                                    <p:animEffect transition="in" filter="fade">
                                      <p:cBhvr>
                                        <p:cTn id="13" dur="1000"/>
                                        <p:tgtEl>
                                          <p:spTgt spid="1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pic>
        <p:nvPicPr>
          <p:cNvPr id="1353" name="Google Shape;1353;gcd2b5fe2da_0_13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54" name="Google Shape;1354;gcd2b5fe2da_0_136"/>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355" name="Google Shape;1355;gcd2b5fe2da_0_136"/>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356" name="Google Shape;1356;gcd2b5fe2da_0_136"/>
          <p:cNvSpPr txBox="1"/>
          <p:nvPr/>
        </p:nvSpPr>
        <p:spPr>
          <a:xfrm>
            <a:off x="438075" y="3429000"/>
            <a:ext cx="4308900" cy="1645200"/>
          </a:xfrm>
          <a:prstGeom prst="rect">
            <a:avLst/>
          </a:prstGeom>
          <a:noFill/>
          <a:ln>
            <a:noFill/>
          </a:ln>
        </p:spPr>
        <p:txBody>
          <a:bodyPr spcFirstLastPara="1" wrap="square" lIns="91425" tIns="91425" rIns="91425" bIns="91425" anchor="t" anchorCtr="0">
            <a:noAutofit/>
          </a:bodyPr>
          <a:lstStyle/>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Social Media</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Cold Emails</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Warm Introductions</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Conclusion of Product-Market Fit</a:t>
            </a:r>
            <a:endParaRPr sz="1600" b="0" i="0" u="none" strike="noStrike" cap="none">
              <a:solidFill>
                <a:srgbClr val="666666"/>
              </a:solidFill>
              <a:latin typeface="Karla"/>
              <a:ea typeface="Karla"/>
              <a:cs typeface="Karla"/>
              <a:sym typeface="Karla"/>
            </a:endParaRPr>
          </a:p>
          <a:p>
            <a:pPr marL="0" marR="0" lvl="0" indent="0" algn="l" rtl="0">
              <a:lnSpc>
                <a:spcPct val="115000"/>
              </a:lnSpc>
              <a:spcBef>
                <a:spcPts val="0"/>
              </a:spcBef>
              <a:spcAft>
                <a:spcPts val="0"/>
              </a:spcAft>
              <a:buClr>
                <a:srgbClr val="000000"/>
              </a:buClr>
              <a:buSzPts val="1900"/>
              <a:buFont typeface="Arial"/>
              <a:buNone/>
            </a:pPr>
            <a:endParaRPr sz="1900" b="0" i="0" u="none" strike="noStrike" cap="none">
              <a:solidFill>
                <a:srgbClr val="666666"/>
              </a:solidFill>
              <a:latin typeface="Karla"/>
              <a:ea typeface="Karla"/>
              <a:cs typeface="Karla"/>
              <a:sym typeface="Karla"/>
            </a:endParaRPr>
          </a:p>
          <a:p>
            <a:pPr marL="91440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666666"/>
              </a:solidFill>
              <a:latin typeface="Karla"/>
              <a:ea typeface="Karla"/>
              <a:cs typeface="Karla"/>
              <a:sym typeface="Karla"/>
            </a:endParaRPr>
          </a:p>
        </p:txBody>
      </p:sp>
      <p:sp>
        <p:nvSpPr>
          <p:cNvPr id="1357" name="Google Shape;1357;gcd2b5fe2da_0_136"/>
          <p:cNvSpPr/>
          <p:nvPr/>
        </p:nvSpPr>
        <p:spPr>
          <a:xfrm>
            <a:off x="1145475" y="3299200"/>
            <a:ext cx="957600" cy="50100"/>
          </a:xfrm>
          <a:prstGeom prst="rect">
            <a:avLst/>
          </a:prstGeom>
          <a:solidFill>
            <a:srgbClr val="F067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gcd2b5fe2da_0_136"/>
          <p:cNvSpPr txBox="1"/>
          <p:nvPr/>
        </p:nvSpPr>
        <p:spPr>
          <a:xfrm>
            <a:off x="928700" y="2619200"/>
            <a:ext cx="38184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000000"/>
                </a:solidFill>
                <a:latin typeface="Nunito ExtraBold"/>
                <a:ea typeface="Nunito ExtraBold"/>
                <a:cs typeface="Nunito ExtraBold"/>
                <a:sym typeface="Nunito ExtraBold"/>
              </a:rPr>
              <a:t>04 FIELD TESTS</a:t>
            </a:r>
            <a:endParaRPr sz="2700" b="0" i="0" u="none" strike="noStrike" cap="none">
              <a:solidFill>
                <a:srgbClr val="000000"/>
              </a:solidFill>
              <a:latin typeface="Nunito ExtraBold"/>
              <a:ea typeface="Nunito ExtraBold"/>
              <a:cs typeface="Nunito ExtraBold"/>
              <a:sym typeface="Nunito ExtraBold"/>
            </a:endParaRPr>
          </a:p>
        </p:txBody>
      </p:sp>
      <p:pic>
        <p:nvPicPr>
          <p:cNvPr id="1359" name="Google Shape;1359;gcd2b5fe2da_0_136"/>
          <p:cNvPicPr preferRelativeResize="0"/>
          <p:nvPr/>
        </p:nvPicPr>
        <p:blipFill rotWithShape="1">
          <a:blip r:embed="rId6">
            <a:alphaModFix/>
          </a:blip>
          <a:srcRect/>
          <a:stretch/>
        </p:blipFill>
        <p:spPr>
          <a:xfrm>
            <a:off x="5657850" y="1624550"/>
            <a:ext cx="5436425" cy="5171950"/>
          </a:xfrm>
          <a:prstGeom prst="rect">
            <a:avLst/>
          </a:prstGeom>
          <a:noFill/>
          <a:ln>
            <a:noFill/>
          </a:ln>
        </p:spPr>
      </p:pic>
      <p:sp>
        <p:nvSpPr>
          <p:cNvPr id="1360" name="Google Shape;1360;gcd2b5fe2da_0_136"/>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pic>
        <p:nvPicPr>
          <p:cNvPr id="1365" name="Google Shape;1365;gcbf1427c35_3_76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66" name="Google Shape;1366;gcbf1427c35_3_762"/>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367" name="Google Shape;1367;gcbf1427c35_3_762"/>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368" name="Google Shape;1368;gcbf1427c35_3_762"/>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369" name="Google Shape;1369;gcbf1427c35_3_762"/>
          <p:cNvSpPr/>
          <p:nvPr/>
        </p:nvSpPr>
        <p:spPr>
          <a:xfrm>
            <a:off x="4534100" y="3602625"/>
            <a:ext cx="2401200" cy="153900"/>
          </a:xfrm>
          <a:prstGeom prst="roundRect">
            <a:avLst>
              <a:gd name="adj" fmla="val 50000"/>
            </a:avLst>
          </a:prstGeom>
          <a:solidFill>
            <a:srgbClr val="D9D9D9"/>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p:txBody>
      </p:sp>
      <p:sp>
        <p:nvSpPr>
          <p:cNvPr id="1370" name="Google Shape;1370;gcbf1427c35_3_762"/>
          <p:cNvSpPr/>
          <p:nvPr/>
        </p:nvSpPr>
        <p:spPr>
          <a:xfrm>
            <a:off x="2901350" y="3602625"/>
            <a:ext cx="5735400" cy="153900"/>
          </a:xfrm>
          <a:prstGeom prst="roundRect">
            <a:avLst>
              <a:gd name="adj" fmla="val 50000"/>
            </a:avLst>
          </a:prstGeom>
          <a:solidFill>
            <a:srgbClr val="4285F4"/>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p:txBody>
      </p:sp>
      <p:sp>
        <p:nvSpPr>
          <p:cNvPr id="1371" name="Google Shape;1371;gcbf1427c35_3_762"/>
          <p:cNvSpPr/>
          <p:nvPr/>
        </p:nvSpPr>
        <p:spPr>
          <a:xfrm>
            <a:off x="2968825" y="3031125"/>
            <a:ext cx="249264"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4285F4"/>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Gill Sans"/>
              <a:ea typeface="Gill Sans"/>
              <a:cs typeface="Gill Sans"/>
              <a:sym typeface="Gill Sans"/>
            </a:endParaRPr>
          </a:p>
        </p:txBody>
      </p:sp>
      <p:sp>
        <p:nvSpPr>
          <p:cNvPr id="1372" name="Google Shape;1372;gcbf1427c35_3_762"/>
          <p:cNvSpPr/>
          <p:nvPr/>
        </p:nvSpPr>
        <p:spPr>
          <a:xfrm rot="10800000">
            <a:off x="5814655" y="4227297"/>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4285F4"/>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Gill Sans"/>
              <a:ea typeface="Gill Sans"/>
              <a:cs typeface="Gill Sans"/>
              <a:sym typeface="Gill Sans"/>
            </a:endParaRPr>
          </a:p>
        </p:txBody>
      </p:sp>
      <p:sp>
        <p:nvSpPr>
          <p:cNvPr id="1373" name="Google Shape;1373;gcbf1427c35_3_762"/>
          <p:cNvSpPr txBox="1"/>
          <p:nvPr/>
        </p:nvSpPr>
        <p:spPr>
          <a:xfrm>
            <a:off x="1899757" y="2381525"/>
            <a:ext cx="2377200" cy="3309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000"/>
              <a:buFont typeface="Arial"/>
              <a:buNone/>
            </a:pPr>
            <a:r>
              <a:rPr lang="en-US" sz="1000" b="0" i="0" u="none" strike="noStrike" cap="none">
                <a:solidFill>
                  <a:srgbClr val="000000"/>
                </a:solidFill>
                <a:latin typeface="Roboto Light"/>
                <a:ea typeface="Roboto Light"/>
                <a:cs typeface="Roboto Light"/>
                <a:sym typeface="Roboto Light"/>
              </a:rPr>
              <a:t>Decision makers in the  healthcare sector on LinkedIn and Clubhouse</a:t>
            </a:r>
            <a:endParaRPr sz="1400" b="0" i="0" u="none" strike="noStrike" cap="none">
              <a:solidFill>
                <a:srgbClr val="000000"/>
              </a:solidFill>
              <a:latin typeface="Arial"/>
              <a:ea typeface="Arial"/>
              <a:cs typeface="Arial"/>
              <a:sym typeface="Arial"/>
            </a:endParaRPr>
          </a:p>
        </p:txBody>
      </p:sp>
      <p:sp>
        <p:nvSpPr>
          <p:cNvPr id="1374" name="Google Shape;1374;gcbf1427c35_3_762"/>
          <p:cNvSpPr txBox="1"/>
          <p:nvPr/>
        </p:nvSpPr>
        <p:spPr>
          <a:xfrm>
            <a:off x="2021999" y="2113550"/>
            <a:ext cx="21327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SOCIAL MEDIA </a:t>
            </a:r>
            <a:endParaRPr sz="1400" b="0" i="0" u="none" strike="noStrike" cap="none">
              <a:solidFill>
                <a:srgbClr val="000000"/>
              </a:solidFill>
              <a:latin typeface="Nunito ExtraBold"/>
              <a:ea typeface="Nunito ExtraBold"/>
              <a:cs typeface="Nunito ExtraBold"/>
              <a:sym typeface="Nunito ExtraBold"/>
            </a:endParaRPr>
          </a:p>
        </p:txBody>
      </p:sp>
      <p:sp>
        <p:nvSpPr>
          <p:cNvPr id="1375" name="Google Shape;1375;gcbf1427c35_3_762"/>
          <p:cNvSpPr txBox="1"/>
          <p:nvPr/>
        </p:nvSpPr>
        <p:spPr>
          <a:xfrm>
            <a:off x="4051210" y="4604338"/>
            <a:ext cx="37635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COLD EMAILS</a:t>
            </a:r>
            <a:endParaRPr sz="1400" b="0" i="0" u="none" strike="noStrike" cap="none">
              <a:solidFill>
                <a:srgbClr val="000000"/>
              </a:solidFill>
              <a:latin typeface="Nunito ExtraBold"/>
              <a:ea typeface="Nunito ExtraBold"/>
              <a:cs typeface="Nunito ExtraBold"/>
              <a:sym typeface="Nunito ExtraBold"/>
            </a:endParaRPr>
          </a:p>
        </p:txBody>
      </p:sp>
      <p:sp>
        <p:nvSpPr>
          <p:cNvPr id="1376" name="Google Shape;1376;gcbf1427c35_3_762"/>
          <p:cNvSpPr txBox="1"/>
          <p:nvPr/>
        </p:nvSpPr>
        <p:spPr>
          <a:xfrm>
            <a:off x="6920680" y="2069950"/>
            <a:ext cx="37635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WARM INTRODUCTIONS</a:t>
            </a:r>
            <a:endParaRPr sz="1400" b="0" i="0" u="none" strike="noStrike" cap="none">
              <a:solidFill>
                <a:srgbClr val="000000"/>
              </a:solidFill>
              <a:latin typeface="Nunito ExtraBold"/>
              <a:ea typeface="Nunito ExtraBold"/>
              <a:cs typeface="Nunito ExtraBold"/>
              <a:sym typeface="Nunito ExtraBold"/>
            </a:endParaRPr>
          </a:p>
        </p:txBody>
      </p:sp>
      <p:pic>
        <p:nvPicPr>
          <p:cNvPr id="1377" name="Google Shape;1377;gcbf1427c35_3_762"/>
          <p:cNvPicPr preferRelativeResize="0"/>
          <p:nvPr/>
        </p:nvPicPr>
        <p:blipFill rotWithShape="1">
          <a:blip r:embed="rId6">
            <a:alphaModFix/>
          </a:blip>
          <a:srcRect/>
          <a:stretch/>
        </p:blipFill>
        <p:spPr>
          <a:xfrm>
            <a:off x="5020620" y="2738513"/>
            <a:ext cx="1874993" cy="1874998"/>
          </a:xfrm>
          <a:prstGeom prst="rect">
            <a:avLst/>
          </a:prstGeom>
          <a:noFill/>
          <a:ln>
            <a:noFill/>
          </a:ln>
        </p:spPr>
      </p:pic>
      <p:pic>
        <p:nvPicPr>
          <p:cNvPr id="1378" name="Google Shape;1378;gcbf1427c35_3_762"/>
          <p:cNvPicPr preferRelativeResize="0"/>
          <p:nvPr/>
        </p:nvPicPr>
        <p:blipFill rotWithShape="1">
          <a:blip r:embed="rId7">
            <a:alphaModFix/>
          </a:blip>
          <a:srcRect/>
          <a:stretch/>
        </p:blipFill>
        <p:spPr>
          <a:xfrm>
            <a:off x="2193047" y="2743991"/>
            <a:ext cx="1871308" cy="1871313"/>
          </a:xfrm>
          <a:prstGeom prst="rect">
            <a:avLst/>
          </a:prstGeom>
          <a:noFill/>
          <a:ln>
            <a:noFill/>
          </a:ln>
        </p:spPr>
      </p:pic>
      <p:sp>
        <p:nvSpPr>
          <p:cNvPr id="1379" name="Google Shape;1379;gcbf1427c35_3_762"/>
          <p:cNvSpPr/>
          <p:nvPr/>
        </p:nvSpPr>
        <p:spPr>
          <a:xfrm>
            <a:off x="8636620" y="3037038"/>
            <a:ext cx="249264"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4285F4"/>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Gill Sans"/>
              <a:ea typeface="Gill Sans"/>
              <a:cs typeface="Gill Sans"/>
              <a:sym typeface="Gill Sans"/>
            </a:endParaRPr>
          </a:p>
        </p:txBody>
      </p:sp>
      <p:sp>
        <p:nvSpPr>
          <p:cNvPr id="1380" name="Google Shape;1380;gcbf1427c35_3_762"/>
          <p:cNvSpPr txBox="1"/>
          <p:nvPr/>
        </p:nvSpPr>
        <p:spPr>
          <a:xfrm>
            <a:off x="4751062" y="4864775"/>
            <a:ext cx="2377200" cy="3309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000"/>
              <a:buFont typeface="Arial"/>
              <a:buNone/>
            </a:pPr>
            <a:r>
              <a:rPr lang="en-US" sz="1000" b="0" i="0" u="none" strike="noStrike" cap="none">
                <a:solidFill>
                  <a:srgbClr val="000000"/>
                </a:solidFill>
                <a:latin typeface="Roboto Light"/>
                <a:ea typeface="Roboto Light"/>
                <a:cs typeface="Roboto Light"/>
                <a:sym typeface="Roboto Light"/>
              </a:rPr>
              <a:t>IHIS staff, hospital IT, </a:t>
            </a:r>
            <a:br>
              <a:rPr lang="en-US" sz="1000" b="0" i="0" u="none" strike="noStrike" cap="none">
                <a:solidFill>
                  <a:srgbClr val="000000"/>
                </a:solidFill>
                <a:latin typeface="Roboto Light"/>
                <a:ea typeface="Roboto Light"/>
                <a:cs typeface="Roboto Light"/>
                <a:sym typeface="Roboto Light"/>
              </a:rPr>
            </a:br>
            <a:r>
              <a:rPr lang="en-US" sz="1000" b="0" i="0" u="none" strike="noStrike" cap="none">
                <a:solidFill>
                  <a:srgbClr val="000000"/>
                </a:solidFill>
                <a:latin typeface="Roboto Light"/>
                <a:ea typeface="Roboto Light"/>
                <a:cs typeface="Roboto Light"/>
                <a:sym typeface="Roboto Light"/>
              </a:rPr>
              <a:t>and hospital management</a:t>
            </a:r>
            <a:endParaRPr sz="1400" b="0" i="0" u="none" strike="noStrike" cap="none">
              <a:solidFill>
                <a:srgbClr val="000000"/>
              </a:solidFill>
              <a:latin typeface="Arial"/>
              <a:ea typeface="Arial"/>
              <a:cs typeface="Arial"/>
              <a:sym typeface="Arial"/>
            </a:endParaRPr>
          </a:p>
        </p:txBody>
      </p:sp>
      <p:sp>
        <p:nvSpPr>
          <p:cNvPr id="1381" name="Google Shape;1381;gcbf1427c35_3_762"/>
          <p:cNvSpPr txBox="1"/>
          <p:nvPr/>
        </p:nvSpPr>
        <p:spPr>
          <a:xfrm>
            <a:off x="7604695" y="2328775"/>
            <a:ext cx="2377200" cy="5079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IHIS staff, hospital IT, </a:t>
            </a:r>
            <a:br>
              <a:rPr lang="en-US" sz="1000" b="0" i="0" u="none" strike="noStrike" cap="none">
                <a:solidFill>
                  <a:schemeClr val="dk1"/>
                </a:solidFill>
                <a:latin typeface="Roboto Light"/>
                <a:ea typeface="Roboto Light"/>
                <a:cs typeface="Roboto Light"/>
                <a:sym typeface="Roboto Light"/>
              </a:rPr>
            </a:br>
            <a:r>
              <a:rPr lang="en-US" sz="1000" b="0" i="0" u="none" strike="noStrike" cap="none">
                <a:solidFill>
                  <a:schemeClr val="dk1"/>
                </a:solidFill>
                <a:latin typeface="Roboto Light"/>
                <a:ea typeface="Roboto Light"/>
                <a:cs typeface="Roboto Light"/>
                <a:sym typeface="Roboto Light"/>
              </a:rPr>
              <a:t>and hospital management</a:t>
            </a:r>
            <a:endParaRPr sz="1400" b="0" i="0" u="none" strike="noStrike" cap="none">
              <a:solidFill>
                <a:schemeClr val="dk1"/>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000"/>
              <a:buFont typeface="Arial"/>
              <a:buNone/>
            </a:pPr>
            <a:endParaRPr sz="1000" b="0" i="0" u="none" strike="noStrike" cap="none">
              <a:solidFill>
                <a:srgbClr val="000000"/>
              </a:solidFill>
              <a:latin typeface="Roboto Light"/>
              <a:ea typeface="Roboto Light"/>
              <a:cs typeface="Roboto Light"/>
              <a:sym typeface="Roboto Light"/>
            </a:endParaRPr>
          </a:p>
        </p:txBody>
      </p:sp>
      <p:sp>
        <p:nvSpPr>
          <p:cNvPr id="1382" name="Google Shape;1382;gcbf1427c35_3_762"/>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Field Test Action Plan</a:t>
            </a:r>
            <a:endParaRPr sz="2100" b="0" i="0" u="none" strike="noStrike" cap="none">
              <a:solidFill>
                <a:srgbClr val="000000"/>
              </a:solidFill>
              <a:latin typeface="Nunito ExtraBold"/>
              <a:ea typeface="Nunito ExtraBold"/>
              <a:cs typeface="Nunito ExtraBold"/>
              <a:sym typeface="Nunito ExtraBold"/>
            </a:endParaRPr>
          </a:p>
        </p:txBody>
      </p:sp>
      <p:sp>
        <p:nvSpPr>
          <p:cNvPr id="1383" name="Google Shape;1383;gcbf1427c35_3_762"/>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pic>
        <p:nvPicPr>
          <p:cNvPr id="1384" name="Google Shape;1384;gcbf1427c35_3_762"/>
          <p:cNvPicPr preferRelativeResize="0"/>
          <p:nvPr/>
        </p:nvPicPr>
        <p:blipFill rotWithShape="1">
          <a:blip r:embed="rId8">
            <a:alphaModFix/>
          </a:blip>
          <a:srcRect l="17573" t="16873" r="18843" b="18153"/>
          <a:stretch/>
        </p:blipFill>
        <p:spPr>
          <a:xfrm>
            <a:off x="7876475" y="2775475"/>
            <a:ext cx="1769550" cy="1808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pic>
        <p:nvPicPr>
          <p:cNvPr id="1390" name="Google Shape;1390;gcbf1427c35_3_1120"/>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391" name="Google Shape;1391;gcbf1427c35_3_1120"/>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392" name="Google Shape;1392;gcbf1427c35_3_1120"/>
          <p:cNvSpPr/>
          <p:nvPr/>
        </p:nvSpPr>
        <p:spPr>
          <a:xfrm>
            <a:off x="558275" y="1399575"/>
            <a:ext cx="4713900" cy="1248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Promote MEDCO on LinkedIn and Clubhouse to decision makers in the healthcare sector </a:t>
            </a:r>
            <a:endParaRPr sz="1500" b="1" i="0" u="none" strike="noStrike" cap="none">
              <a:solidFill>
                <a:srgbClr val="353A85"/>
              </a:solidFill>
              <a:latin typeface="Karla"/>
              <a:ea typeface="Karla"/>
              <a:cs typeface="Karla"/>
              <a:sym typeface="Karla"/>
            </a:endParaRPr>
          </a:p>
        </p:txBody>
      </p:sp>
      <p:sp>
        <p:nvSpPr>
          <p:cNvPr id="1393" name="Google Shape;1393;gcbf1427c35_3_1120"/>
          <p:cNvSpPr txBox="1"/>
          <p:nvPr/>
        </p:nvSpPr>
        <p:spPr>
          <a:xfrm>
            <a:off x="558275" y="1215875"/>
            <a:ext cx="15984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OBJECTIVE</a:t>
            </a:r>
            <a:endParaRPr sz="1400" b="0" i="0" u="none" strike="noStrike" cap="none">
              <a:solidFill>
                <a:srgbClr val="FFFFFF"/>
              </a:solidFill>
              <a:latin typeface="Karla ExtraBold"/>
              <a:ea typeface="Karla ExtraBold"/>
              <a:cs typeface="Karla ExtraBold"/>
              <a:sym typeface="Karla ExtraBold"/>
            </a:endParaRPr>
          </a:p>
        </p:txBody>
      </p:sp>
      <p:sp>
        <p:nvSpPr>
          <p:cNvPr id="1394" name="Google Shape;1394;gcbf1427c35_3_1120"/>
          <p:cNvSpPr/>
          <p:nvPr/>
        </p:nvSpPr>
        <p:spPr>
          <a:xfrm>
            <a:off x="558275" y="3007775"/>
            <a:ext cx="4713900" cy="1593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Users of such platforms are interested in exploring new opportunities, increasing their willingness to have a visit our landing page and have a call with us</a:t>
            </a:r>
            <a:endParaRPr sz="1500" b="1" i="0" u="none" strike="noStrike" cap="none">
              <a:solidFill>
                <a:srgbClr val="353A85"/>
              </a:solidFill>
              <a:latin typeface="Karla"/>
              <a:ea typeface="Karla"/>
              <a:cs typeface="Karla"/>
              <a:sym typeface="Karla"/>
            </a:endParaRPr>
          </a:p>
        </p:txBody>
      </p:sp>
      <p:sp>
        <p:nvSpPr>
          <p:cNvPr id="1395" name="Google Shape;1395;gcbf1427c35_3_1120"/>
          <p:cNvSpPr txBox="1"/>
          <p:nvPr/>
        </p:nvSpPr>
        <p:spPr>
          <a:xfrm>
            <a:off x="558275" y="2824075"/>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HYPOTHESIS (TO TEST)</a:t>
            </a:r>
            <a:endParaRPr sz="1400" b="0" i="0" u="none" strike="noStrike" cap="none">
              <a:solidFill>
                <a:srgbClr val="FFFFFF"/>
              </a:solidFill>
              <a:latin typeface="Karla ExtraBold"/>
              <a:ea typeface="Karla ExtraBold"/>
              <a:cs typeface="Karla ExtraBold"/>
              <a:sym typeface="Karla ExtraBold"/>
            </a:endParaRPr>
          </a:p>
        </p:txBody>
      </p:sp>
      <p:sp>
        <p:nvSpPr>
          <p:cNvPr id="1396" name="Google Shape;1396;gcbf1427c35_3_1120"/>
          <p:cNvSpPr/>
          <p:nvPr/>
        </p:nvSpPr>
        <p:spPr>
          <a:xfrm>
            <a:off x="558275" y="4955375"/>
            <a:ext cx="4713900" cy="1593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10 new unique visitors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2 calls from IHIS or hospital management</a:t>
            </a:r>
            <a:endParaRPr sz="1500" b="1" i="0" u="none" strike="noStrike" cap="none">
              <a:solidFill>
                <a:srgbClr val="353A85"/>
              </a:solidFill>
              <a:latin typeface="Karla"/>
              <a:ea typeface="Karla"/>
              <a:cs typeface="Karla"/>
              <a:sym typeface="Karla"/>
            </a:endParaRPr>
          </a:p>
        </p:txBody>
      </p:sp>
      <p:sp>
        <p:nvSpPr>
          <p:cNvPr id="1397" name="Google Shape;1397;gcbf1427c35_3_1120"/>
          <p:cNvSpPr txBox="1"/>
          <p:nvPr/>
        </p:nvSpPr>
        <p:spPr>
          <a:xfrm>
            <a:off x="558275" y="4771675"/>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KPI</a:t>
            </a:r>
            <a:endParaRPr sz="1400" b="0" i="0" u="none" strike="noStrike" cap="none">
              <a:solidFill>
                <a:srgbClr val="FFFFFF"/>
              </a:solidFill>
              <a:latin typeface="Karla ExtraBold"/>
              <a:ea typeface="Karla ExtraBold"/>
              <a:cs typeface="Karla ExtraBold"/>
              <a:sym typeface="Karla ExtraBold"/>
            </a:endParaRPr>
          </a:p>
        </p:txBody>
      </p:sp>
      <p:sp>
        <p:nvSpPr>
          <p:cNvPr id="1398" name="Google Shape;1398;gcbf1427c35_3_1120"/>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SOCIAL MEDIA</a:t>
            </a:r>
            <a:endParaRPr sz="2100" b="0" i="0" u="none" strike="noStrike" cap="none">
              <a:solidFill>
                <a:srgbClr val="000000"/>
              </a:solidFill>
              <a:latin typeface="Nunito ExtraBold"/>
              <a:ea typeface="Nunito ExtraBold"/>
              <a:cs typeface="Nunito ExtraBold"/>
              <a:sym typeface="Nunito ExtraBold"/>
            </a:endParaRPr>
          </a:p>
        </p:txBody>
      </p:sp>
      <p:sp>
        <p:nvSpPr>
          <p:cNvPr id="1399" name="Google Shape;1399;gcbf1427c35_3_1120"/>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pic>
        <p:nvPicPr>
          <p:cNvPr id="1400" name="Google Shape;1400;gcbf1427c35_3_1120"/>
          <p:cNvPicPr preferRelativeResize="0"/>
          <p:nvPr/>
        </p:nvPicPr>
        <p:blipFill rotWithShape="1">
          <a:blip r:embed="rId4">
            <a:alphaModFix/>
          </a:blip>
          <a:srcRect t="3447" b="14449"/>
          <a:stretch/>
        </p:blipFill>
        <p:spPr>
          <a:xfrm>
            <a:off x="5721300" y="2244525"/>
            <a:ext cx="2342850" cy="4165901"/>
          </a:xfrm>
          <a:prstGeom prst="rect">
            <a:avLst/>
          </a:prstGeom>
          <a:noFill/>
          <a:ln>
            <a:noFill/>
          </a:ln>
        </p:spPr>
      </p:pic>
      <p:pic>
        <p:nvPicPr>
          <p:cNvPr id="1401" name="Google Shape;1401;gcbf1427c35_3_1120"/>
          <p:cNvPicPr preferRelativeResize="0"/>
          <p:nvPr/>
        </p:nvPicPr>
        <p:blipFill rotWithShape="1">
          <a:blip r:embed="rId5">
            <a:alphaModFix/>
          </a:blip>
          <a:srcRect/>
          <a:stretch/>
        </p:blipFill>
        <p:spPr>
          <a:xfrm>
            <a:off x="8261344" y="1336225"/>
            <a:ext cx="2945412" cy="5074202"/>
          </a:xfrm>
          <a:prstGeom prst="rect">
            <a:avLst/>
          </a:prstGeom>
          <a:noFill/>
          <a:ln>
            <a:noFill/>
          </a:ln>
        </p:spPr>
      </p:pic>
      <p:pic>
        <p:nvPicPr>
          <p:cNvPr id="1402" name="Google Shape;1402;gcbf1427c35_3_1120"/>
          <p:cNvPicPr preferRelativeResize="0"/>
          <p:nvPr/>
        </p:nvPicPr>
        <p:blipFill rotWithShape="1">
          <a:blip r:embed="rId6">
            <a:alphaModFix/>
          </a:blip>
          <a:srcRect/>
          <a:stretch/>
        </p:blipFill>
        <p:spPr>
          <a:xfrm>
            <a:off x="5713975" y="1336225"/>
            <a:ext cx="2342851" cy="10261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pic>
        <p:nvPicPr>
          <p:cNvPr id="1408" name="Google Shape;1408;gcc3a99e6ac_0_30"/>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409" name="Google Shape;1409;gcc3a99e6ac_0_30"/>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410" name="Google Shape;1410;gcc3a99e6ac_0_30"/>
          <p:cNvSpPr/>
          <p:nvPr/>
        </p:nvSpPr>
        <p:spPr>
          <a:xfrm>
            <a:off x="558275" y="1438625"/>
            <a:ext cx="4713900" cy="1967400"/>
          </a:xfrm>
          <a:prstGeom prst="roundRect">
            <a:avLst>
              <a:gd name="adj" fmla="val 16667"/>
            </a:avLst>
          </a:prstGeom>
          <a:solidFill>
            <a:srgbClr val="ACCBF9">
              <a:alpha val="50196"/>
            </a:srgbClr>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br>
              <a:rPr lang="en-US" sz="1500" b="1" i="0" u="none" strike="noStrike" cap="none">
                <a:solidFill>
                  <a:srgbClr val="353A85"/>
                </a:solidFill>
                <a:latin typeface="Karla"/>
                <a:ea typeface="Karla"/>
                <a:cs typeface="Karla"/>
                <a:sym typeface="Karla"/>
              </a:rPr>
            </a:br>
            <a:r>
              <a:rPr lang="en-US" sz="1500" b="1" i="0" u="none" strike="noStrike" cap="none">
                <a:solidFill>
                  <a:srgbClr val="353A85"/>
                </a:solidFill>
                <a:latin typeface="Karla"/>
                <a:ea typeface="Karla"/>
                <a:cs typeface="Karla"/>
                <a:sym typeface="Karla"/>
              </a:rPr>
              <a:t>+ 3 new visitors </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0 calls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18 connections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1 response from these connections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Poor perception of social media channels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353A85"/>
              </a:solidFill>
              <a:latin typeface="Karla"/>
              <a:ea typeface="Karla"/>
              <a:cs typeface="Karla"/>
              <a:sym typeface="Karla"/>
            </a:endParaRPr>
          </a:p>
        </p:txBody>
      </p:sp>
      <p:sp>
        <p:nvSpPr>
          <p:cNvPr id="1411" name="Google Shape;1411;gcc3a99e6ac_0_30"/>
          <p:cNvSpPr txBox="1"/>
          <p:nvPr/>
        </p:nvSpPr>
        <p:spPr>
          <a:xfrm>
            <a:off x="558275" y="1223875"/>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WHAT DID NOT WORK</a:t>
            </a:r>
            <a:endParaRPr sz="1400" b="0" i="0" u="none" strike="noStrike" cap="none">
              <a:solidFill>
                <a:srgbClr val="FFFFFF"/>
              </a:solidFill>
              <a:latin typeface="Karla ExtraBold"/>
              <a:ea typeface="Karla ExtraBold"/>
              <a:cs typeface="Karla ExtraBold"/>
              <a:sym typeface="Karla ExtraBold"/>
            </a:endParaRPr>
          </a:p>
        </p:txBody>
      </p:sp>
      <p:sp>
        <p:nvSpPr>
          <p:cNvPr id="1412" name="Google Shape;1412;gcc3a99e6ac_0_30"/>
          <p:cNvSpPr/>
          <p:nvPr/>
        </p:nvSpPr>
        <p:spPr>
          <a:xfrm>
            <a:off x="558275" y="4040975"/>
            <a:ext cx="4713900" cy="1593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Social media is not the most effective outreach method to corporate level decision makers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We posit that this could be due to social media platforms being viewed as informal channels</a:t>
            </a:r>
            <a:endParaRPr sz="1500" b="1" i="0" u="none" strike="noStrike" cap="none">
              <a:solidFill>
                <a:srgbClr val="353A85"/>
              </a:solidFill>
              <a:latin typeface="Karla"/>
              <a:ea typeface="Karla"/>
              <a:cs typeface="Karla"/>
              <a:sym typeface="Karla"/>
            </a:endParaRPr>
          </a:p>
        </p:txBody>
      </p:sp>
      <p:sp>
        <p:nvSpPr>
          <p:cNvPr id="1413" name="Google Shape;1413;gcc3a99e6ac_0_30"/>
          <p:cNvSpPr txBox="1"/>
          <p:nvPr/>
        </p:nvSpPr>
        <p:spPr>
          <a:xfrm>
            <a:off x="558275" y="3857275"/>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CONCLUSION</a:t>
            </a:r>
            <a:endParaRPr sz="1400" b="0" i="0" u="none" strike="noStrike" cap="none">
              <a:solidFill>
                <a:srgbClr val="FFFFFF"/>
              </a:solidFill>
              <a:latin typeface="Karla ExtraBold"/>
              <a:ea typeface="Karla ExtraBold"/>
              <a:cs typeface="Karla ExtraBold"/>
              <a:sym typeface="Karla ExtraBold"/>
            </a:endParaRPr>
          </a:p>
        </p:txBody>
      </p:sp>
      <p:sp>
        <p:nvSpPr>
          <p:cNvPr id="1414" name="Google Shape;1414;gcc3a99e6ac_0_30"/>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SOCIAL MEDIA</a:t>
            </a:r>
            <a:endParaRPr sz="2100" b="0" i="0" u="none" strike="noStrike" cap="none">
              <a:solidFill>
                <a:srgbClr val="000000"/>
              </a:solidFill>
              <a:latin typeface="Nunito ExtraBold"/>
              <a:ea typeface="Nunito ExtraBold"/>
              <a:cs typeface="Nunito ExtraBold"/>
              <a:sym typeface="Nunito ExtraBold"/>
            </a:endParaRPr>
          </a:p>
        </p:txBody>
      </p:sp>
      <p:sp>
        <p:nvSpPr>
          <p:cNvPr id="1415" name="Google Shape;1415;gcc3a99e6ac_0_30"/>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pic>
        <p:nvPicPr>
          <p:cNvPr id="1416" name="Google Shape;1416;gcc3a99e6ac_0_30"/>
          <p:cNvPicPr preferRelativeResize="0"/>
          <p:nvPr/>
        </p:nvPicPr>
        <p:blipFill rotWithShape="1">
          <a:blip r:embed="rId4">
            <a:alphaModFix/>
          </a:blip>
          <a:srcRect t="26616"/>
          <a:stretch/>
        </p:blipFill>
        <p:spPr>
          <a:xfrm>
            <a:off x="5820500" y="1438625"/>
            <a:ext cx="3166475" cy="5032701"/>
          </a:xfrm>
          <a:prstGeom prst="rect">
            <a:avLst/>
          </a:prstGeom>
          <a:noFill/>
          <a:ln>
            <a:noFill/>
          </a:ln>
        </p:spPr>
      </p:pic>
      <p:sp>
        <p:nvSpPr>
          <p:cNvPr id="1417" name="Google Shape;1417;gcc3a99e6ac_0_30"/>
          <p:cNvSpPr/>
          <p:nvPr/>
        </p:nvSpPr>
        <p:spPr>
          <a:xfrm>
            <a:off x="5737925" y="5121075"/>
            <a:ext cx="2576400" cy="49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pic>
        <p:nvPicPr>
          <p:cNvPr id="1423" name="Google Shape;1423;gcf643488d1_0_126"/>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424" name="Google Shape;1424;gcf643488d1_0_126"/>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425" name="Google Shape;1425;gcf643488d1_0_126"/>
          <p:cNvSpPr/>
          <p:nvPr/>
        </p:nvSpPr>
        <p:spPr>
          <a:xfrm>
            <a:off x="558275" y="1399575"/>
            <a:ext cx="4713900" cy="1248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Get access to a connections in IHIS and hospital management beyond our networks</a:t>
            </a:r>
            <a:endParaRPr sz="1500" b="1" i="0" u="none" strike="noStrike" cap="none">
              <a:solidFill>
                <a:srgbClr val="353A85"/>
              </a:solidFill>
              <a:latin typeface="Karla"/>
              <a:ea typeface="Karla"/>
              <a:cs typeface="Karla"/>
              <a:sym typeface="Karla"/>
            </a:endParaRPr>
          </a:p>
        </p:txBody>
      </p:sp>
      <p:sp>
        <p:nvSpPr>
          <p:cNvPr id="1426" name="Google Shape;1426;gcf643488d1_0_126"/>
          <p:cNvSpPr txBox="1"/>
          <p:nvPr/>
        </p:nvSpPr>
        <p:spPr>
          <a:xfrm>
            <a:off x="558275" y="1215875"/>
            <a:ext cx="15984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OBJECTIVE</a:t>
            </a:r>
            <a:endParaRPr sz="1400" b="0" i="0" u="none" strike="noStrike" cap="none">
              <a:solidFill>
                <a:srgbClr val="FFFFFF"/>
              </a:solidFill>
              <a:latin typeface="Karla ExtraBold"/>
              <a:ea typeface="Karla ExtraBold"/>
              <a:cs typeface="Karla ExtraBold"/>
              <a:sym typeface="Karla ExtraBold"/>
            </a:endParaRPr>
          </a:p>
        </p:txBody>
      </p:sp>
      <p:sp>
        <p:nvSpPr>
          <p:cNvPr id="1427" name="Google Shape;1427;gcf643488d1_0_126"/>
          <p:cNvSpPr/>
          <p:nvPr/>
        </p:nvSpPr>
        <p:spPr>
          <a:xfrm>
            <a:off x="558275" y="3007775"/>
            <a:ext cx="4713900" cy="1593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IHIS and hospital management staff are interested in increasing productivity and gaining data-driven insights, increasing their willingness to visit our landing page and have a call with us</a:t>
            </a:r>
            <a:endParaRPr sz="1500" b="1" i="0" u="none" strike="noStrike" cap="none">
              <a:solidFill>
                <a:srgbClr val="353A85"/>
              </a:solidFill>
              <a:latin typeface="Karla"/>
              <a:ea typeface="Karla"/>
              <a:cs typeface="Karla"/>
              <a:sym typeface="Karla"/>
            </a:endParaRPr>
          </a:p>
        </p:txBody>
      </p:sp>
      <p:sp>
        <p:nvSpPr>
          <p:cNvPr id="1428" name="Google Shape;1428;gcf643488d1_0_126"/>
          <p:cNvSpPr txBox="1"/>
          <p:nvPr/>
        </p:nvSpPr>
        <p:spPr>
          <a:xfrm>
            <a:off x="558275" y="2824075"/>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HYPOTHESIS (TO TEST)</a:t>
            </a:r>
            <a:endParaRPr sz="1400" b="0" i="0" u="none" strike="noStrike" cap="none">
              <a:solidFill>
                <a:srgbClr val="FFFFFF"/>
              </a:solidFill>
              <a:latin typeface="Karla ExtraBold"/>
              <a:ea typeface="Karla ExtraBold"/>
              <a:cs typeface="Karla ExtraBold"/>
              <a:sym typeface="Karla ExtraBold"/>
            </a:endParaRPr>
          </a:p>
        </p:txBody>
      </p:sp>
      <p:sp>
        <p:nvSpPr>
          <p:cNvPr id="1429" name="Google Shape;1429;gcf643488d1_0_126"/>
          <p:cNvSpPr/>
          <p:nvPr/>
        </p:nvSpPr>
        <p:spPr>
          <a:xfrm>
            <a:off x="558275" y="4955375"/>
            <a:ext cx="4713900" cy="1593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10 new unique visitors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2 calls from IHIS or hospital management</a:t>
            </a:r>
            <a:endParaRPr sz="1500" b="1" i="0" u="none" strike="noStrike" cap="none">
              <a:solidFill>
                <a:srgbClr val="353A85"/>
              </a:solidFill>
              <a:latin typeface="Karla"/>
              <a:ea typeface="Karla"/>
              <a:cs typeface="Karla"/>
              <a:sym typeface="Karla"/>
            </a:endParaRPr>
          </a:p>
        </p:txBody>
      </p:sp>
      <p:sp>
        <p:nvSpPr>
          <p:cNvPr id="1430" name="Google Shape;1430;gcf643488d1_0_126"/>
          <p:cNvSpPr txBox="1"/>
          <p:nvPr/>
        </p:nvSpPr>
        <p:spPr>
          <a:xfrm>
            <a:off x="558275" y="4771675"/>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KPI</a:t>
            </a:r>
            <a:endParaRPr sz="1400" b="0" i="0" u="none" strike="noStrike" cap="none">
              <a:solidFill>
                <a:srgbClr val="FFFFFF"/>
              </a:solidFill>
              <a:latin typeface="Karla ExtraBold"/>
              <a:ea typeface="Karla ExtraBold"/>
              <a:cs typeface="Karla ExtraBold"/>
              <a:sym typeface="Karla ExtraBold"/>
            </a:endParaRPr>
          </a:p>
        </p:txBody>
      </p:sp>
      <p:sp>
        <p:nvSpPr>
          <p:cNvPr id="1431" name="Google Shape;1431;gcf643488d1_0_126"/>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COLD EMAILS</a:t>
            </a:r>
            <a:endParaRPr sz="2100" b="0" i="0" u="none" strike="noStrike" cap="none">
              <a:solidFill>
                <a:srgbClr val="000000"/>
              </a:solidFill>
              <a:latin typeface="Nunito ExtraBold"/>
              <a:ea typeface="Nunito ExtraBold"/>
              <a:cs typeface="Nunito ExtraBold"/>
              <a:sym typeface="Nunito ExtraBold"/>
            </a:endParaRPr>
          </a:p>
        </p:txBody>
      </p:sp>
      <p:sp>
        <p:nvSpPr>
          <p:cNvPr id="1432" name="Google Shape;1432;gcf643488d1_0_126"/>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pic>
        <p:nvPicPr>
          <p:cNvPr id="1433" name="Google Shape;1433;gcf643488d1_0_126"/>
          <p:cNvPicPr preferRelativeResize="0"/>
          <p:nvPr/>
        </p:nvPicPr>
        <p:blipFill rotWithShape="1">
          <a:blip r:embed="rId4">
            <a:alphaModFix/>
          </a:blip>
          <a:srcRect l="45925" t="29404" r="2053" b="6988"/>
          <a:stretch/>
        </p:blipFill>
        <p:spPr>
          <a:xfrm>
            <a:off x="5868925" y="1399575"/>
            <a:ext cx="5169728" cy="3555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13eb53ee5b9_1_145"/>
          <p:cNvSpPr/>
          <p:nvPr/>
        </p:nvSpPr>
        <p:spPr>
          <a:xfrm>
            <a:off x="558275" y="1399575"/>
            <a:ext cx="6032700" cy="15441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222222"/>
              </a:buClr>
              <a:buSzPts val="1600"/>
              <a:buFont typeface="Arial"/>
              <a:buNone/>
            </a:pPr>
            <a:r>
              <a:rPr lang="en-US">
                <a:solidFill>
                  <a:srgbClr val="222222"/>
                </a:solidFill>
                <a:latin typeface="Lato"/>
                <a:ea typeface="Lato"/>
                <a:cs typeface="Lato"/>
                <a:sym typeface="Lato"/>
              </a:rPr>
              <a:t>According to a research paper titled “Selective Recognition:</a:t>
            </a:r>
            <a:endParaRPr sz="1200">
              <a:solidFill>
                <a:schemeClr val="dk1"/>
              </a:solidFill>
            </a:endParaRPr>
          </a:p>
          <a:p>
            <a:pPr marL="0" lvl="0" indent="0" algn="l" rtl="0">
              <a:spcBef>
                <a:spcPts val="0"/>
              </a:spcBef>
              <a:spcAft>
                <a:spcPts val="0"/>
              </a:spcAft>
              <a:buClr>
                <a:srgbClr val="222222"/>
              </a:buClr>
              <a:buSzPts val="1600"/>
              <a:buFont typeface="Arial"/>
              <a:buNone/>
            </a:pPr>
            <a:r>
              <a:rPr lang="en-US">
                <a:solidFill>
                  <a:srgbClr val="222222"/>
                </a:solidFill>
                <a:latin typeface="Lato"/>
                <a:ea typeface="Lato"/>
                <a:cs typeface="Lato"/>
                <a:sym typeface="Lato"/>
              </a:rPr>
              <a:t>How to Recognize Donors to Increase Charitable Giving”, it was observed that </a:t>
            </a:r>
            <a:r>
              <a:rPr lang="en-US" b="1">
                <a:solidFill>
                  <a:srgbClr val="222222"/>
                </a:solidFill>
                <a:latin typeface="Lato"/>
                <a:ea typeface="Lato"/>
                <a:cs typeface="Lato"/>
                <a:sym typeface="Lato"/>
              </a:rPr>
              <a:t>all forms of recognition </a:t>
            </a:r>
            <a:r>
              <a:rPr lang="en-US">
                <a:solidFill>
                  <a:srgbClr val="222222"/>
                </a:solidFill>
                <a:latin typeface="Lato"/>
                <a:ea typeface="Lato"/>
                <a:cs typeface="Lato"/>
                <a:sym typeface="Lato"/>
              </a:rPr>
              <a:t>have a </a:t>
            </a:r>
            <a:r>
              <a:rPr lang="en-US" b="1">
                <a:solidFill>
                  <a:srgbClr val="222222"/>
                </a:solidFill>
                <a:latin typeface="Lato"/>
                <a:ea typeface="Lato"/>
                <a:cs typeface="Lato"/>
                <a:sym typeface="Lato"/>
              </a:rPr>
              <a:t>positive impact on increasing donations</a:t>
            </a:r>
            <a:r>
              <a:rPr lang="en-US">
                <a:solidFill>
                  <a:srgbClr val="222222"/>
                </a:solidFill>
                <a:latin typeface="Lato"/>
                <a:ea typeface="Lato"/>
                <a:cs typeface="Lato"/>
                <a:sym typeface="Lato"/>
              </a:rPr>
              <a:t>,</a:t>
            </a:r>
            <a:endParaRPr sz="1200">
              <a:solidFill>
                <a:schemeClr val="dk1"/>
              </a:solidFill>
            </a:endParaRPr>
          </a:p>
          <a:p>
            <a:pPr marL="0" lvl="0" indent="0" algn="l" rtl="0">
              <a:spcBef>
                <a:spcPts val="0"/>
              </a:spcBef>
              <a:spcAft>
                <a:spcPts val="0"/>
              </a:spcAft>
              <a:buClr>
                <a:srgbClr val="222222"/>
              </a:buClr>
              <a:buSzPts val="1600"/>
              <a:buFont typeface="Arial"/>
              <a:buNone/>
            </a:pPr>
            <a:r>
              <a:rPr lang="en-US">
                <a:solidFill>
                  <a:srgbClr val="222222"/>
                </a:solidFill>
                <a:latin typeface="Lato"/>
                <a:ea typeface="Lato"/>
                <a:cs typeface="Lato"/>
                <a:sym typeface="Lato"/>
              </a:rPr>
              <a:t>with selective recognition having the most significant effect.</a:t>
            </a:r>
            <a:endParaRPr sz="1500">
              <a:solidFill>
                <a:srgbClr val="222222"/>
              </a:solidFill>
              <a:latin typeface="Lato"/>
              <a:ea typeface="Lato"/>
              <a:cs typeface="Lato"/>
              <a:sym typeface="Lato"/>
            </a:endParaRPr>
          </a:p>
        </p:txBody>
      </p:sp>
      <p:sp>
        <p:nvSpPr>
          <p:cNvPr id="391" name="Google Shape;391;g13eb53ee5b9_1_145"/>
          <p:cNvSpPr txBox="1"/>
          <p:nvPr/>
        </p:nvSpPr>
        <p:spPr>
          <a:xfrm>
            <a:off x="558275" y="1215875"/>
            <a:ext cx="15984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olidFill>
                  <a:srgbClr val="FFFFFF"/>
                </a:solidFill>
                <a:latin typeface="Karla ExtraBold"/>
                <a:ea typeface="Karla ExtraBold"/>
                <a:cs typeface="Karla ExtraBold"/>
                <a:sym typeface="Karla ExtraBold"/>
              </a:rPr>
              <a:t>Insight 1</a:t>
            </a:r>
            <a:endParaRPr sz="1400" b="0" i="0" u="none" strike="noStrike" cap="none">
              <a:solidFill>
                <a:srgbClr val="FFFFFF"/>
              </a:solidFill>
              <a:latin typeface="Karla ExtraBold"/>
              <a:ea typeface="Karla ExtraBold"/>
              <a:cs typeface="Karla ExtraBold"/>
              <a:sym typeface="Karla ExtraBold"/>
            </a:endParaRPr>
          </a:p>
        </p:txBody>
      </p:sp>
      <p:sp>
        <p:nvSpPr>
          <p:cNvPr id="392" name="Google Shape;392;g13eb53ee5b9_1_145"/>
          <p:cNvSpPr/>
          <p:nvPr/>
        </p:nvSpPr>
        <p:spPr>
          <a:xfrm>
            <a:off x="558275" y="3245050"/>
            <a:ext cx="6032700" cy="16518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600"/>
              <a:buFont typeface="Arial"/>
              <a:buNone/>
            </a:pPr>
            <a:r>
              <a:rPr lang="en-US">
                <a:solidFill>
                  <a:schemeClr val="dk1"/>
                </a:solidFill>
                <a:latin typeface="Lato"/>
                <a:ea typeface="Lato"/>
                <a:cs typeface="Lato"/>
                <a:sym typeface="Lato"/>
              </a:rPr>
              <a:t>In another study titled “When Does Recognition Increase Charitable Behavior?”, individuals are </a:t>
            </a:r>
            <a:r>
              <a:rPr lang="en-US" b="1">
                <a:solidFill>
                  <a:schemeClr val="dk1"/>
                </a:solidFill>
                <a:latin typeface="Lato"/>
                <a:ea typeface="Lato"/>
                <a:cs typeface="Lato"/>
                <a:sym typeface="Lato"/>
              </a:rPr>
              <a:t>3-15%</a:t>
            </a:r>
            <a:r>
              <a:rPr lang="en-US">
                <a:solidFill>
                  <a:schemeClr val="dk1"/>
                </a:solidFill>
                <a:latin typeface="Lato"/>
                <a:ea typeface="Lato"/>
                <a:cs typeface="Lato"/>
                <a:sym typeface="Lato"/>
              </a:rPr>
              <a:t> more likely to volunteer their time when they receive </a:t>
            </a:r>
            <a:r>
              <a:rPr lang="en-US" b="1">
                <a:solidFill>
                  <a:schemeClr val="dk1"/>
                </a:solidFill>
                <a:latin typeface="Lato"/>
                <a:ea typeface="Lato"/>
                <a:cs typeface="Lato"/>
                <a:sym typeface="Lato"/>
              </a:rPr>
              <a:t>recognition</a:t>
            </a:r>
            <a:r>
              <a:rPr lang="en-US">
                <a:solidFill>
                  <a:schemeClr val="dk1"/>
                </a:solidFill>
                <a:latin typeface="Lato"/>
                <a:ea typeface="Lato"/>
                <a:cs typeface="Lato"/>
                <a:sym typeface="Lato"/>
              </a:rPr>
              <a:t>. </a:t>
            </a:r>
            <a:r>
              <a:rPr lang="en-US" sz="1300">
                <a:solidFill>
                  <a:schemeClr val="dk1"/>
                </a:solidFill>
                <a:latin typeface="Lato"/>
                <a:ea typeface="Lato"/>
                <a:cs typeface="Lato"/>
                <a:sym typeface="Lato"/>
              </a:rPr>
              <a:t>s might </a:t>
            </a:r>
            <a:r>
              <a:rPr lang="en-US" sz="1300" b="1">
                <a:solidFill>
                  <a:schemeClr val="dk1"/>
                </a:solidFill>
                <a:latin typeface="Lato"/>
                <a:ea typeface="Lato"/>
                <a:cs typeface="Lato"/>
                <a:sym typeface="Lato"/>
              </a:rPr>
              <a:t>not want to be associated with </a:t>
            </a:r>
            <a:r>
              <a:rPr lang="en-US" sz="1300">
                <a:solidFill>
                  <a:schemeClr val="dk1"/>
                </a:solidFill>
                <a:latin typeface="Lato"/>
                <a:ea typeface="Lato"/>
                <a:cs typeface="Lato"/>
                <a:sym typeface="Lato"/>
              </a:rPr>
              <a:t>controversial organizations they support or causes that are not widely endorsed by their community</a:t>
            </a:r>
            <a:r>
              <a:rPr lang="en-US" sz="1500">
                <a:solidFill>
                  <a:schemeClr val="dk1"/>
                </a:solidFill>
                <a:latin typeface="Lato"/>
                <a:ea typeface="Lato"/>
                <a:cs typeface="Lato"/>
                <a:sym typeface="Lato"/>
              </a:rPr>
              <a:t>.</a:t>
            </a:r>
            <a:endParaRPr sz="900" b="1" i="0" u="none" strike="noStrike" cap="none">
              <a:solidFill>
                <a:srgbClr val="353A85"/>
              </a:solidFill>
              <a:latin typeface="Karla"/>
              <a:ea typeface="Karla"/>
              <a:cs typeface="Karla"/>
              <a:sym typeface="Karla"/>
            </a:endParaRPr>
          </a:p>
        </p:txBody>
      </p:sp>
      <p:sp>
        <p:nvSpPr>
          <p:cNvPr id="393" name="Google Shape;393;g13eb53ee5b9_1_145"/>
          <p:cNvSpPr txBox="1"/>
          <p:nvPr/>
        </p:nvSpPr>
        <p:spPr>
          <a:xfrm>
            <a:off x="558275" y="3061359"/>
            <a:ext cx="15984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olidFill>
                  <a:srgbClr val="FFFFFF"/>
                </a:solidFill>
                <a:latin typeface="Karla ExtraBold"/>
                <a:ea typeface="Karla ExtraBold"/>
                <a:cs typeface="Karla ExtraBold"/>
                <a:sym typeface="Karla ExtraBold"/>
              </a:rPr>
              <a:t>Insight 2</a:t>
            </a:r>
            <a:endParaRPr sz="1400" b="0" i="0" u="none" strike="noStrike" cap="none">
              <a:solidFill>
                <a:srgbClr val="FFFFFF"/>
              </a:solidFill>
              <a:latin typeface="Karla ExtraBold"/>
              <a:ea typeface="Karla ExtraBold"/>
              <a:cs typeface="Karla ExtraBold"/>
              <a:sym typeface="Karla ExtraBold"/>
            </a:endParaRPr>
          </a:p>
        </p:txBody>
      </p:sp>
      <p:sp>
        <p:nvSpPr>
          <p:cNvPr id="394" name="Google Shape;394;g13eb53ee5b9_1_145"/>
          <p:cNvSpPr/>
          <p:nvPr/>
        </p:nvSpPr>
        <p:spPr>
          <a:xfrm>
            <a:off x="7198850" y="1247175"/>
            <a:ext cx="4295400" cy="3649800"/>
          </a:xfrm>
          <a:prstGeom prst="roundRect">
            <a:avLst>
              <a:gd name="adj" fmla="val 16667"/>
            </a:avLst>
          </a:prstGeom>
          <a:solidFill>
            <a:srgbClr val="ACCBF9">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800"/>
              <a:buFont typeface="Arial"/>
              <a:buNone/>
            </a:pPr>
            <a:endParaRPr b="1">
              <a:solidFill>
                <a:srgbClr val="353A85"/>
              </a:solidFill>
              <a:latin typeface="Karla"/>
              <a:ea typeface="Karla"/>
              <a:cs typeface="Karla"/>
              <a:sym typeface="Karla"/>
            </a:endParaRPr>
          </a:p>
        </p:txBody>
      </p:sp>
      <p:sp>
        <p:nvSpPr>
          <p:cNvPr id="395" name="Google Shape;395;g13eb53ee5b9_1_145"/>
          <p:cNvSpPr/>
          <p:nvPr/>
        </p:nvSpPr>
        <p:spPr>
          <a:xfrm>
            <a:off x="558275" y="5068614"/>
            <a:ext cx="10935900" cy="1192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800"/>
              <a:buFont typeface="Arial"/>
              <a:buNone/>
            </a:pPr>
            <a:r>
              <a:rPr lang="en-US" sz="1800">
                <a:solidFill>
                  <a:schemeClr val="dk1"/>
                </a:solidFill>
                <a:latin typeface="Lato"/>
                <a:ea typeface="Lato"/>
                <a:cs typeface="Lato"/>
                <a:sym typeface="Lato"/>
              </a:rPr>
              <a:t>Giv3 rewards donors with a </a:t>
            </a:r>
            <a:r>
              <a:rPr lang="en-US" sz="1800" b="1">
                <a:solidFill>
                  <a:schemeClr val="dk1"/>
                </a:solidFill>
                <a:latin typeface="Lato"/>
                <a:ea typeface="Lato"/>
                <a:cs typeface="Lato"/>
                <a:sym typeface="Lato"/>
              </a:rPr>
              <a:t>dynamic NFT </a:t>
            </a:r>
            <a:r>
              <a:rPr lang="en-US" sz="1800">
                <a:solidFill>
                  <a:schemeClr val="dk1"/>
                </a:solidFill>
                <a:latin typeface="Lato"/>
                <a:ea typeface="Lato"/>
                <a:cs typeface="Lato"/>
                <a:sym typeface="Lato"/>
              </a:rPr>
              <a:t>when they join our platform and </a:t>
            </a:r>
            <a:r>
              <a:rPr lang="en-US" sz="1800" b="1">
                <a:solidFill>
                  <a:schemeClr val="dk1"/>
                </a:solidFill>
                <a:latin typeface="Lato"/>
                <a:ea typeface="Lato"/>
                <a:cs typeface="Lato"/>
                <a:sym typeface="Lato"/>
              </a:rPr>
              <a:t>additional accessories </a:t>
            </a:r>
            <a:r>
              <a:rPr lang="en-US" sz="1800">
                <a:solidFill>
                  <a:schemeClr val="dk1"/>
                </a:solidFill>
                <a:latin typeface="Lato"/>
                <a:ea typeface="Lato"/>
                <a:cs typeface="Lato"/>
                <a:sym typeface="Lato"/>
              </a:rPr>
              <a:t>when they make donations, which they can </a:t>
            </a:r>
            <a:r>
              <a:rPr lang="en-US" sz="1800" b="1">
                <a:solidFill>
                  <a:schemeClr val="dk1"/>
                </a:solidFill>
                <a:latin typeface="Lato"/>
                <a:ea typeface="Lato"/>
                <a:cs typeface="Lato"/>
                <a:sym typeface="Lato"/>
              </a:rPr>
              <a:t>upload and display </a:t>
            </a:r>
            <a:r>
              <a:rPr lang="en-US" sz="1800">
                <a:solidFill>
                  <a:schemeClr val="dk1"/>
                </a:solidFill>
                <a:latin typeface="Lato"/>
                <a:ea typeface="Lato"/>
                <a:cs typeface="Lato"/>
                <a:sym typeface="Lato"/>
              </a:rPr>
              <a:t>on their social media accounts.</a:t>
            </a:r>
            <a:endParaRPr b="1">
              <a:solidFill>
                <a:schemeClr val="lt1"/>
              </a:solidFill>
              <a:latin typeface="Karla"/>
              <a:ea typeface="Karla"/>
              <a:cs typeface="Karla"/>
              <a:sym typeface="Karla"/>
            </a:endParaRPr>
          </a:p>
        </p:txBody>
      </p:sp>
      <p:grpSp>
        <p:nvGrpSpPr>
          <p:cNvPr id="396" name="Google Shape;396;g13eb53ee5b9_1_145"/>
          <p:cNvGrpSpPr/>
          <p:nvPr/>
        </p:nvGrpSpPr>
        <p:grpSpPr>
          <a:xfrm>
            <a:off x="310434" y="6542305"/>
            <a:ext cx="7814989" cy="183066"/>
            <a:chOff x="1239529" y="6482972"/>
            <a:chExt cx="7094861" cy="182719"/>
          </a:xfrm>
        </p:grpSpPr>
        <p:sp>
          <p:nvSpPr>
            <p:cNvPr id="397" name="Google Shape;397;g13eb53ee5b9_1_145"/>
            <p:cNvSpPr/>
            <p:nvPr/>
          </p:nvSpPr>
          <p:spPr>
            <a:xfrm>
              <a:off x="1239529" y="6482972"/>
              <a:ext cx="1830300" cy="1827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398" name="Google Shape;398;g13eb53ee5b9_1_145"/>
            <p:cNvSpPr/>
            <p:nvPr/>
          </p:nvSpPr>
          <p:spPr>
            <a:xfrm>
              <a:off x="2995949" y="6482972"/>
              <a:ext cx="1828800" cy="182700"/>
            </a:xfrm>
            <a:prstGeom prst="chevron">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399" name="Google Shape;399;g13eb53ee5b9_1_145"/>
            <p:cNvSpPr/>
            <p:nvPr/>
          </p:nvSpPr>
          <p:spPr>
            <a:xfrm>
              <a:off x="4750770" y="6482972"/>
              <a:ext cx="1828800" cy="1827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400" name="Google Shape;400;g13eb53ee5b9_1_145"/>
            <p:cNvSpPr/>
            <p:nvPr/>
          </p:nvSpPr>
          <p:spPr>
            <a:xfrm>
              <a:off x="6505590" y="6482991"/>
              <a:ext cx="1828800" cy="1827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401" name="Google Shape;401;g13eb53ee5b9_1_145"/>
          <p:cNvSpPr/>
          <p:nvPr/>
        </p:nvSpPr>
        <p:spPr>
          <a:xfrm>
            <a:off x="8044177" y="6541999"/>
            <a:ext cx="2014500" cy="1833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402" name="Google Shape;402;g13eb53ee5b9_1_145"/>
          <p:cNvSpPr/>
          <p:nvPr/>
        </p:nvSpPr>
        <p:spPr>
          <a:xfrm>
            <a:off x="9977162" y="6541340"/>
            <a:ext cx="2014500" cy="1833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cxnSp>
        <p:nvCxnSpPr>
          <p:cNvPr id="403" name="Google Shape;403;g13eb53ee5b9_1_145"/>
          <p:cNvCxnSpPr>
            <a:stCxn id="390" idx="3"/>
            <a:endCxn id="394" idx="1"/>
          </p:cNvCxnSpPr>
          <p:nvPr/>
        </p:nvCxnSpPr>
        <p:spPr>
          <a:xfrm>
            <a:off x="6590975" y="2171625"/>
            <a:ext cx="607800" cy="900600"/>
          </a:xfrm>
          <a:prstGeom prst="curvedConnector3">
            <a:avLst>
              <a:gd name="adj1" fmla="val 50006"/>
            </a:avLst>
          </a:prstGeom>
          <a:noFill/>
          <a:ln w="19050" cap="flat" cmpd="sng">
            <a:solidFill>
              <a:schemeClr val="dk2"/>
            </a:solidFill>
            <a:prstDash val="solid"/>
            <a:round/>
            <a:headEnd type="none" w="med" len="med"/>
            <a:tailEnd type="none" w="med" len="med"/>
          </a:ln>
        </p:spPr>
      </p:cxnSp>
      <p:cxnSp>
        <p:nvCxnSpPr>
          <p:cNvPr id="404" name="Google Shape;404;g13eb53ee5b9_1_145"/>
          <p:cNvCxnSpPr>
            <a:stCxn id="392" idx="3"/>
            <a:endCxn id="394" idx="1"/>
          </p:cNvCxnSpPr>
          <p:nvPr/>
        </p:nvCxnSpPr>
        <p:spPr>
          <a:xfrm rot="10800000" flipH="1">
            <a:off x="6590975" y="3071950"/>
            <a:ext cx="607800" cy="999000"/>
          </a:xfrm>
          <a:prstGeom prst="curvedConnector3">
            <a:avLst>
              <a:gd name="adj1" fmla="val 50006"/>
            </a:avLst>
          </a:prstGeom>
          <a:noFill/>
          <a:ln w="19050" cap="flat" cmpd="sng">
            <a:solidFill>
              <a:schemeClr val="dk2"/>
            </a:solidFill>
            <a:prstDash val="solid"/>
            <a:round/>
            <a:headEnd type="none" w="med" len="med"/>
            <a:tailEnd type="none" w="med" len="med"/>
          </a:ln>
        </p:spPr>
      </p:cxnSp>
      <p:sp>
        <p:nvSpPr>
          <p:cNvPr id="405" name="Google Shape;405;g13eb53ee5b9_1_145"/>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The lack of social recognition and a sense of belonging discourage donors from making donations</a:t>
            </a:r>
            <a:endParaRPr sz="1800" b="1">
              <a:solidFill>
                <a:schemeClr val="dk1"/>
              </a:solidFill>
              <a:latin typeface="Lato"/>
              <a:ea typeface="Lato"/>
              <a:cs typeface="Lato"/>
              <a:sym typeface="Lato"/>
            </a:endParaRPr>
          </a:p>
        </p:txBody>
      </p:sp>
      <p:sp>
        <p:nvSpPr>
          <p:cNvPr id="406" name="Google Shape;406;g13eb53ee5b9_1_145"/>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Problem</a:t>
            </a:r>
            <a:endParaRPr sz="1400" b="1" i="0" u="none" strike="noStrike" cap="none">
              <a:solidFill>
                <a:srgbClr val="3D85C6"/>
              </a:solidFill>
              <a:latin typeface="Nunito"/>
              <a:ea typeface="Nunito"/>
              <a:cs typeface="Nunito"/>
              <a:sym typeface="Nunito"/>
            </a:endParaRPr>
          </a:p>
        </p:txBody>
      </p:sp>
      <p:pic>
        <p:nvPicPr>
          <p:cNvPr id="407" name="Google Shape;407;g13eb53ee5b9_1_145"/>
          <p:cNvPicPr preferRelativeResize="0"/>
          <p:nvPr/>
        </p:nvPicPr>
        <p:blipFill rotWithShape="1">
          <a:blip r:embed="rId3">
            <a:alphaModFix/>
          </a:blip>
          <a:srcRect/>
          <a:stretch/>
        </p:blipFill>
        <p:spPr>
          <a:xfrm>
            <a:off x="7494500" y="1573209"/>
            <a:ext cx="3704101" cy="29977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10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5"/>
                                        </p:tgtEl>
                                        <p:attrNameLst>
                                          <p:attrName>style.visibility</p:attrName>
                                        </p:attrNameLst>
                                      </p:cBhvr>
                                      <p:to>
                                        <p:strVal val="visible"/>
                                      </p:to>
                                    </p:set>
                                    <p:animEffect transition="in" filter="fade">
                                      <p:cBhvr>
                                        <p:cTn id="12" dur="1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pic>
        <p:nvPicPr>
          <p:cNvPr id="1439" name="Google Shape;1439;gcf643488d1_0_141"/>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440" name="Google Shape;1440;gcf643488d1_0_141"/>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441" name="Google Shape;1441;gcf643488d1_0_141"/>
          <p:cNvSpPr/>
          <p:nvPr/>
        </p:nvSpPr>
        <p:spPr>
          <a:xfrm>
            <a:off x="558275" y="1399575"/>
            <a:ext cx="4713900" cy="1248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Received 1 serious response with further enquiries</a:t>
            </a:r>
            <a:endParaRPr sz="1500" b="1" i="0" u="none" strike="noStrike" cap="none">
              <a:solidFill>
                <a:srgbClr val="353A85"/>
              </a:solidFill>
              <a:latin typeface="Karla"/>
              <a:ea typeface="Karla"/>
              <a:cs typeface="Karla"/>
              <a:sym typeface="Karla"/>
            </a:endParaRPr>
          </a:p>
        </p:txBody>
      </p:sp>
      <p:sp>
        <p:nvSpPr>
          <p:cNvPr id="1442" name="Google Shape;1442;gcf643488d1_0_141"/>
          <p:cNvSpPr txBox="1"/>
          <p:nvPr/>
        </p:nvSpPr>
        <p:spPr>
          <a:xfrm>
            <a:off x="558275" y="1215875"/>
            <a:ext cx="2742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WHAT WORKED/INSIGHTS</a:t>
            </a:r>
            <a:endParaRPr sz="1400" b="0" i="0" u="none" strike="noStrike" cap="none">
              <a:solidFill>
                <a:srgbClr val="FFFFFF"/>
              </a:solidFill>
              <a:latin typeface="Karla ExtraBold"/>
              <a:ea typeface="Karla ExtraBold"/>
              <a:cs typeface="Karla ExtraBold"/>
              <a:sym typeface="Karla ExtraBold"/>
            </a:endParaRPr>
          </a:p>
        </p:txBody>
      </p:sp>
      <p:sp>
        <p:nvSpPr>
          <p:cNvPr id="1443" name="Google Shape;1443;gcf643488d1_0_141"/>
          <p:cNvSpPr/>
          <p:nvPr/>
        </p:nvSpPr>
        <p:spPr>
          <a:xfrm>
            <a:off x="558275" y="3007775"/>
            <a:ext cx="4713900" cy="1593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+ 5 new visitors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0 calls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21 emails sent</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353A85"/>
              </a:solidFill>
              <a:latin typeface="Karla"/>
              <a:ea typeface="Karla"/>
              <a:cs typeface="Karla"/>
              <a:sym typeface="Karla"/>
            </a:endParaRPr>
          </a:p>
        </p:txBody>
      </p:sp>
      <p:sp>
        <p:nvSpPr>
          <p:cNvPr id="1444" name="Google Shape;1444;gcf643488d1_0_141"/>
          <p:cNvSpPr txBox="1"/>
          <p:nvPr/>
        </p:nvSpPr>
        <p:spPr>
          <a:xfrm>
            <a:off x="558275" y="2824075"/>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WHAT DID NOT WORK</a:t>
            </a:r>
            <a:endParaRPr sz="1400" b="0" i="0" u="none" strike="noStrike" cap="none">
              <a:solidFill>
                <a:srgbClr val="FFFFFF"/>
              </a:solidFill>
              <a:latin typeface="Karla ExtraBold"/>
              <a:ea typeface="Karla ExtraBold"/>
              <a:cs typeface="Karla ExtraBold"/>
              <a:sym typeface="Karla ExtraBold"/>
            </a:endParaRPr>
          </a:p>
        </p:txBody>
      </p:sp>
      <p:sp>
        <p:nvSpPr>
          <p:cNvPr id="1445" name="Google Shape;1445;gcf643488d1_0_141"/>
          <p:cNvSpPr/>
          <p:nvPr/>
        </p:nvSpPr>
        <p:spPr>
          <a:xfrm>
            <a:off x="558275" y="4955375"/>
            <a:ext cx="4713900" cy="1593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Cold emails are not the most effective outreach method, as it can come across as spam, causing them to disregard our email </a:t>
            </a:r>
            <a:endParaRPr sz="1500" b="1" i="0" u="none" strike="noStrike" cap="none">
              <a:solidFill>
                <a:srgbClr val="353A85"/>
              </a:solidFill>
              <a:latin typeface="Karla"/>
              <a:ea typeface="Karla"/>
              <a:cs typeface="Karla"/>
              <a:sym typeface="Karla"/>
            </a:endParaRPr>
          </a:p>
        </p:txBody>
      </p:sp>
      <p:sp>
        <p:nvSpPr>
          <p:cNvPr id="1446" name="Google Shape;1446;gcf643488d1_0_141"/>
          <p:cNvSpPr txBox="1"/>
          <p:nvPr/>
        </p:nvSpPr>
        <p:spPr>
          <a:xfrm>
            <a:off x="558275" y="4771675"/>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CONCLUSION</a:t>
            </a:r>
            <a:endParaRPr sz="1400" b="0" i="0" u="none" strike="noStrike" cap="none">
              <a:solidFill>
                <a:srgbClr val="FFFFFF"/>
              </a:solidFill>
              <a:latin typeface="Karla ExtraBold"/>
              <a:ea typeface="Karla ExtraBold"/>
              <a:cs typeface="Karla ExtraBold"/>
              <a:sym typeface="Karla ExtraBold"/>
            </a:endParaRPr>
          </a:p>
        </p:txBody>
      </p:sp>
      <p:sp>
        <p:nvSpPr>
          <p:cNvPr id="1447" name="Google Shape;1447;gcf643488d1_0_141"/>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COLD EMAILS</a:t>
            </a:r>
            <a:endParaRPr sz="2100" b="0" i="0" u="none" strike="noStrike" cap="none">
              <a:solidFill>
                <a:srgbClr val="000000"/>
              </a:solidFill>
              <a:latin typeface="Nunito ExtraBold"/>
              <a:ea typeface="Nunito ExtraBold"/>
              <a:cs typeface="Nunito ExtraBold"/>
              <a:sym typeface="Nunito ExtraBold"/>
            </a:endParaRPr>
          </a:p>
        </p:txBody>
      </p:sp>
      <p:sp>
        <p:nvSpPr>
          <p:cNvPr id="1448" name="Google Shape;1448;gcf643488d1_0_141"/>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pic>
        <p:nvPicPr>
          <p:cNvPr id="1449" name="Google Shape;1449;gcf643488d1_0_141"/>
          <p:cNvPicPr preferRelativeResize="0"/>
          <p:nvPr/>
        </p:nvPicPr>
        <p:blipFill rotWithShape="1">
          <a:blip r:embed="rId4">
            <a:alphaModFix/>
          </a:blip>
          <a:srcRect t="11894"/>
          <a:stretch/>
        </p:blipFill>
        <p:spPr>
          <a:xfrm>
            <a:off x="5921325" y="1311275"/>
            <a:ext cx="5126699" cy="2072850"/>
          </a:xfrm>
          <a:prstGeom prst="rect">
            <a:avLst/>
          </a:prstGeom>
          <a:noFill/>
          <a:ln>
            <a:noFill/>
          </a:ln>
        </p:spPr>
      </p:pic>
      <p:sp>
        <p:nvSpPr>
          <p:cNvPr id="1450" name="Google Shape;1450;gcf643488d1_0_141"/>
          <p:cNvSpPr/>
          <p:nvPr/>
        </p:nvSpPr>
        <p:spPr>
          <a:xfrm>
            <a:off x="6307650" y="2439900"/>
            <a:ext cx="4478400" cy="712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51" name="Google Shape;1451;gcf643488d1_0_141"/>
          <p:cNvPicPr preferRelativeResize="0"/>
          <p:nvPr/>
        </p:nvPicPr>
        <p:blipFill rotWithShape="1">
          <a:blip r:embed="rId5">
            <a:alphaModFix/>
          </a:blip>
          <a:srcRect l="46054" t="39570" r="1859" b="7068"/>
          <a:stretch/>
        </p:blipFill>
        <p:spPr>
          <a:xfrm>
            <a:off x="5921325" y="3384125"/>
            <a:ext cx="5126701" cy="29543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pic>
        <p:nvPicPr>
          <p:cNvPr id="1457" name="Google Shape;1457;gcf643488d1_0_190"/>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458" name="Google Shape;1458;gcf643488d1_0_190"/>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459" name="Google Shape;1459;gcf643488d1_0_190"/>
          <p:cNvSpPr/>
          <p:nvPr/>
        </p:nvSpPr>
        <p:spPr>
          <a:xfrm>
            <a:off x="558275" y="1399575"/>
            <a:ext cx="4713900" cy="1248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Promote MEDCO to doctors and decision makers in the healthcare sector through warm introductions</a:t>
            </a:r>
            <a:endParaRPr sz="1500" b="1" i="0" u="none" strike="noStrike" cap="none">
              <a:solidFill>
                <a:srgbClr val="353A85"/>
              </a:solidFill>
              <a:latin typeface="Karla"/>
              <a:ea typeface="Karla"/>
              <a:cs typeface="Karla"/>
              <a:sym typeface="Karla"/>
            </a:endParaRPr>
          </a:p>
        </p:txBody>
      </p:sp>
      <p:sp>
        <p:nvSpPr>
          <p:cNvPr id="1460" name="Google Shape;1460;gcf643488d1_0_190"/>
          <p:cNvSpPr txBox="1"/>
          <p:nvPr/>
        </p:nvSpPr>
        <p:spPr>
          <a:xfrm>
            <a:off x="558275" y="1215875"/>
            <a:ext cx="15984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OBJECTIVE</a:t>
            </a:r>
            <a:endParaRPr sz="1400" b="0" i="0" u="none" strike="noStrike" cap="none">
              <a:solidFill>
                <a:srgbClr val="FFFFFF"/>
              </a:solidFill>
              <a:latin typeface="Karla ExtraBold"/>
              <a:ea typeface="Karla ExtraBold"/>
              <a:cs typeface="Karla ExtraBold"/>
              <a:sym typeface="Karla ExtraBold"/>
            </a:endParaRPr>
          </a:p>
        </p:txBody>
      </p:sp>
      <p:sp>
        <p:nvSpPr>
          <p:cNvPr id="1461" name="Google Shape;1461;gcf643488d1_0_190"/>
          <p:cNvSpPr/>
          <p:nvPr/>
        </p:nvSpPr>
        <p:spPr>
          <a:xfrm>
            <a:off x="558275" y="3007775"/>
            <a:ext cx="4713900" cy="1593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Warm introductions improve users’ receptiveness to learn more about MEDCO, increasing traffic to our landing page, gaining feedback via our surveys, and increasing their willingness to have a call with us</a:t>
            </a:r>
            <a:endParaRPr sz="1500" b="1" i="0" u="none" strike="noStrike" cap="none">
              <a:solidFill>
                <a:srgbClr val="353A85"/>
              </a:solidFill>
              <a:latin typeface="Karla"/>
              <a:ea typeface="Karla"/>
              <a:cs typeface="Karla"/>
              <a:sym typeface="Karla"/>
            </a:endParaRPr>
          </a:p>
        </p:txBody>
      </p:sp>
      <p:sp>
        <p:nvSpPr>
          <p:cNvPr id="1462" name="Google Shape;1462;gcf643488d1_0_190"/>
          <p:cNvSpPr txBox="1"/>
          <p:nvPr/>
        </p:nvSpPr>
        <p:spPr>
          <a:xfrm>
            <a:off x="558275" y="2824075"/>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HYPOTHESIS (TO TEST)</a:t>
            </a:r>
            <a:endParaRPr sz="1400" b="0" i="0" u="none" strike="noStrike" cap="none">
              <a:solidFill>
                <a:srgbClr val="FFFFFF"/>
              </a:solidFill>
              <a:latin typeface="Karla ExtraBold"/>
              <a:ea typeface="Karla ExtraBold"/>
              <a:cs typeface="Karla ExtraBold"/>
              <a:sym typeface="Karla ExtraBold"/>
            </a:endParaRPr>
          </a:p>
        </p:txBody>
      </p:sp>
      <p:sp>
        <p:nvSpPr>
          <p:cNvPr id="1463" name="Google Shape;1463;gcf643488d1_0_190"/>
          <p:cNvSpPr/>
          <p:nvPr/>
        </p:nvSpPr>
        <p:spPr>
          <a:xfrm>
            <a:off x="558275" y="4955375"/>
            <a:ext cx="4713900" cy="1593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100 new unique visitors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10 surveys completed</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1 call from IHIS or hospital management</a:t>
            </a:r>
            <a:endParaRPr sz="1500" b="1" i="0" u="none" strike="noStrike" cap="none">
              <a:solidFill>
                <a:srgbClr val="353A85"/>
              </a:solidFill>
              <a:latin typeface="Karla"/>
              <a:ea typeface="Karla"/>
              <a:cs typeface="Karla"/>
              <a:sym typeface="Karla"/>
            </a:endParaRPr>
          </a:p>
        </p:txBody>
      </p:sp>
      <p:sp>
        <p:nvSpPr>
          <p:cNvPr id="1464" name="Google Shape;1464;gcf643488d1_0_190"/>
          <p:cNvSpPr txBox="1"/>
          <p:nvPr/>
        </p:nvSpPr>
        <p:spPr>
          <a:xfrm>
            <a:off x="558275" y="4771675"/>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KPI</a:t>
            </a:r>
            <a:endParaRPr sz="1400" b="0" i="0" u="none" strike="noStrike" cap="none">
              <a:solidFill>
                <a:srgbClr val="FFFFFF"/>
              </a:solidFill>
              <a:latin typeface="Karla ExtraBold"/>
              <a:ea typeface="Karla ExtraBold"/>
              <a:cs typeface="Karla ExtraBold"/>
              <a:sym typeface="Karla ExtraBold"/>
            </a:endParaRPr>
          </a:p>
        </p:txBody>
      </p:sp>
      <p:sp>
        <p:nvSpPr>
          <p:cNvPr id="1465" name="Google Shape;1465;gcf643488d1_0_190"/>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WARM INTRODUCTIONS</a:t>
            </a:r>
            <a:endParaRPr sz="2100" b="0" i="0" u="none" strike="noStrike" cap="none">
              <a:solidFill>
                <a:srgbClr val="000000"/>
              </a:solidFill>
              <a:latin typeface="Nunito ExtraBold"/>
              <a:ea typeface="Nunito ExtraBold"/>
              <a:cs typeface="Nunito ExtraBold"/>
              <a:sym typeface="Nunito ExtraBold"/>
            </a:endParaRPr>
          </a:p>
        </p:txBody>
      </p:sp>
      <p:sp>
        <p:nvSpPr>
          <p:cNvPr id="1466" name="Google Shape;1466;gcf643488d1_0_190"/>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pic>
        <p:nvPicPr>
          <p:cNvPr id="1467" name="Google Shape;1467;gcf643488d1_0_190"/>
          <p:cNvPicPr preferRelativeResize="0"/>
          <p:nvPr/>
        </p:nvPicPr>
        <p:blipFill rotWithShape="1">
          <a:blip r:embed="rId4">
            <a:alphaModFix/>
          </a:blip>
          <a:srcRect t="3410" b="27959"/>
          <a:stretch/>
        </p:blipFill>
        <p:spPr>
          <a:xfrm>
            <a:off x="5627100" y="1399575"/>
            <a:ext cx="3189575" cy="4497750"/>
          </a:xfrm>
          <a:prstGeom prst="rect">
            <a:avLst/>
          </a:prstGeom>
          <a:noFill/>
          <a:ln>
            <a:noFill/>
          </a:ln>
        </p:spPr>
      </p:pic>
      <p:pic>
        <p:nvPicPr>
          <p:cNvPr id="1468" name="Google Shape;1468;gcf643488d1_0_190"/>
          <p:cNvPicPr preferRelativeResize="0"/>
          <p:nvPr/>
        </p:nvPicPr>
        <p:blipFill rotWithShape="1">
          <a:blip r:embed="rId5">
            <a:alphaModFix/>
          </a:blip>
          <a:srcRect t="3372" b="13155"/>
          <a:stretch/>
        </p:blipFill>
        <p:spPr>
          <a:xfrm>
            <a:off x="8826225" y="1399574"/>
            <a:ext cx="2906924" cy="4985600"/>
          </a:xfrm>
          <a:prstGeom prst="rect">
            <a:avLst/>
          </a:prstGeom>
          <a:noFill/>
          <a:ln>
            <a:noFill/>
          </a:ln>
        </p:spPr>
      </p:pic>
      <p:sp>
        <p:nvSpPr>
          <p:cNvPr id="1469" name="Google Shape;1469;gcf643488d1_0_190"/>
          <p:cNvSpPr/>
          <p:nvPr/>
        </p:nvSpPr>
        <p:spPr>
          <a:xfrm>
            <a:off x="6345050" y="1550025"/>
            <a:ext cx="1124700" cy="15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gcf643488d1_0_190"/>
          <p:cNvSpPr/>
          <p:nvPr/>
        </p:nvSpPr>
        <p:spPr>
          <a:xfrm>
            <a:off x="9542425" y="1460675"/>
            <a:ext cx="1326000" cy="15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gcf643488d1_0_190"/>
          <p:cNvSpPr/>
          <p:nvPr/>
        </p:nvSpPr>
        <p:spPr>
          <a:xfrm>
            <a:off x="8969375" y="3351300"/>
            <a:ext cx="996600" cy="15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gcf643488d1_0_190"/>
          <p:cNvSpPr/>
          <p:nvPr/>
        </p:nvSpPr>
        <p:spPr>
          <a:xfrm>
            <a:off x="9873075" y="3984025"/>
            <a:ext cx="554700" cy="15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pic>
        <p:nvPicPr>
          <p:cNvPr id="1477" name="Google Shape;1477;gcd2b5fe2da_0_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78" name="Google Shape;1478;gcd2b5fe2da_0_4"/>
          <p:cNvSpPr/>
          <p:nvPr/>
        </p:nvSpPr>
        <p:spPr>
          <a:xfrm>
            <a:off x="1596111" y="5074268"/>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gcd2b5fe2da_0_4"/>
          <p:cNvSpPr/>
          <p:nvPr/>
        </p:nvSpPr>
        <p:spPr>
          <a:xfrm>
            <a:off x="1596111" y="3769532"/>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gcd2b5fe2da_0_4"/>
          <p:cNvSpPr/>
          <p:nvPr/>
        </p:nvSpPr>
        <p:spPr>
          <a:xfrm>
            <a:off x="1596111" y="2478518"/>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1" name="Google Shape;1481;gcd2b5fe2da_0_4"/>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482" name="Google Shape;1482;gcd2b5fe2da_0_4"/>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483" name="Google Shape;1483;gcd2b5fe2da_0_4"/>
          <p:cNvSpPr/>
          <p:nvPr/>
        </p:nvSpPr>
        <p:spPr>
          <a:xfrm>
            <a:off x="3224950" y="5062025"/>
            <a:ext cx="7359300" cy="12114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gcd2b5fe2da_0_4"/>
          <p:cNvSpPr/>
          <p:nvPr/>
        </p:nvSpPr>
        <p:spPr>
          <a:xfrm>
            <a:off x="3224958" y="3770271"/>
            <a:ext cx="7431600" cy="11991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gcd2b5fe2da_0_4"/>
          <p:cNvSpPr txBox="1"/>
          <p:nvPr/>
        </p:nvSpPr>
        <p:spPr>
          <a:xfrm>
            <a:off x="3976850" y="3975300"/>
            <a:ext cx="6123300" cy="809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A/B Test on our landing page. Video A is 2min 30s long, Video B is 4min 11s long. Video A was on our landing page for the 1st 50 users, while Video B was shown on our page to the next 50 users.</a:t>
            </a:r>
            <a:endParaRPr sz="1400" b="0" i="0" u="none" strike="noStrike" cap="none">
              <a:solidFill>
                <a:srgbClr val="FFFFFF"/>
              </a:solidFill>
              <a:latin typeface="Nunito"/>
              <a:ea typeface="Nunito"/>
              <a:cs typeface="Nunito"/>
              <a:sym typeface="Nunito"/>
            </a:endParaRPr>
          </a:p>
        </p:txBody>
      </p:sp>
      <p:sp>
        <p:nvSpPr>
          <p:cNvPr id="1486" name="Google Shape;1486;gcd2b5fe2da_0_4"/>
          <p:cNvSpPr txBox="1"/>
          <p:nvPr/>
        </p:nvSpPr>
        <p:spPr>
          <a:xfrm>
            <a:off x="3976850" y="4958400"/>
            <a:ext cx="6354900" cy="135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Video Views</a:t>
            </a:r>
            <a:endParaRPr sz="1400" b="1" i="0" u="none" strike="noStrike" cap="none">
              <a:solidFill>
                <a:srgbClr val="FFFFFF"/>
              </a:solidFill>
              <a:latin typeface="Nunito"/>
              <a:ea typeface="Nunito"/>
              <a:cs typeface="Nunito"/>
              <a:sym typeface="Nunito"/>
            </a:endParaRPr>
          </a:p>
        </p:txBody>
      </p:sp>
      <p:sp>
        <p:nvSpPr>
          <p:cNvPr id="1487" name="Google Shape;1487;gcd2b5fe2da_0_4"/>
          <p:cNvSpPr/>
          <p:nvPr/>
        </p:nvSpPr>
        <p:spPr>
          <a:xfrm>
            <a:off x="3239778" y="2477330"/>
            <a:ext cx="7431600" cy="11991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gcd2b5fe2da_0_4"/>
          <p:cNvSpPr txBox="1"/>
          <p:nvPr/>
        </p:nvSpPr>
        <p:spPr>
          <a:xfrm>
            <a:off x="3976850" y="2745375"/>
            <a:ext cx="6123300" cy="663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Test the optimal video length to maximise viewer retention, engagement, and video views</a:t>
            </a:r>
            <a:endParaRPr sz="1400" b="0" i="0" u="none" strike="noStrike" cap="none">
              <a:solidFill>
                <a:srgbClr val="FFFFFF"/>
              </a:solidFill>
              <a:latin typeface="Nunito"/>
              <a:ea typeface="Nunito"/>
              <a:cs typeface="Nunito"/>
              <a:sym typeface="Nunito"/>
            </a:endParaRPr>
          </a:p>
        </p:txBody>
      </p:sp>
      <p:sp>
        <p:nvSpPr>
          <p:cNvPr id="1489" name="Google Shape;1489;gcd2b5fe2da_0_4"/>
          <p:cNvSpPr txBox="1"/>
          <p:nvPr/>
        </p:nvSpPr>
        <p:spPr>
          <a:xfrm>
            <a:off x="1423175" y="5257917"/>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Metrics</a:t>
            </a:r>
            <a:endParaRPr sz="1800" b="0" i="0" u="none" strike="noStrike" cap="none">
              <a:solidFill>
                <a:srgbClr val="FFFFFF"/>
              </a:solidFill>
              <a:latin typeface="Nunito"/>
              <a:ea typeface="Nunito"/>
              <a:cs typeface="Nunito"/>
              <a:sym typeface="Nunito"/>
            </a:endParaRPr>
          </a:p>
        </p:txBody>
      </p:sp>
      <p:sp>
        <p:nvSpPr>
          <p:cNvPr id="1490" name="Google Shape;1490;gcd2b5fe2da_0_4"/>
          <p:cNvSpPr txBox="1"/>
          <p:nvPr/>
        </p:nvSpPr>
        <p:spPr>
          <a:xfrm>
            <a:off x="1367500" y="2684934"/>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Test</a:t>
            </a:r>
            <a:r>
              <a:rPr lang="en-US" sz="1800" b="0" i="0" u="none" strike="noStrike" cap="none">
                <a:solidFill>
                  <a:srgbClr val="FFFFFF"/>
                </a:solidFill>
                <a:latin typeface="Oswald"/>
                <a:ea typeface="Oswald"/>
                <a:cs typeface="Oswald"/>
                <a:sym typeface="Oswald"/>
              </a:rPr>
              <a:t> </a:t>
            </a:r>
            <a:endParaRPr sz="1800" b="0" i="0" u="none" strike="noStrike" cap="none">
              <a:solidFill>
                <a:srgbClr val="FFFFFF"/>
              </a:solidFill>
              <a:latin typeface="Oswald"/>
              <a:ea typeface="Oswald"/>
              <a:cs typeface="Oswald"/>
              <a:sym typeface="Oswald"/>
            </a:endParaRPr>
          </a:p>
        </p:txBody>
      </p:sp>
      <p:sp>
        <p:nvSpPr>
          <p:cNvPr id="1491" name="Google Shape;1491;gcd2b5fe2da_0_4"/>
          <p:cNvSpPr txBox="1"/>
          <p:nvPr/>
        </p:nvSpPr>
        <p:spPr>
          <a:xfrm>
            <a:off x="1423175" y="3964976"/>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Experiment</a:t>
            </a:r>
            <a:endParaRPr sz="1800" b="0" i="0" u="none" strike="noStrike" cap="none">
              <a:solidFill>
                <a:srgbClr val="FFFFFF"/>
              </a:solidFill>
              <a:latin typeface="Nunito"/>
              <a:ea typeface="Nunito"/>
              <a:cs typeface="Nunito"/>
              <a:sym typeface="Nunito"/>
            </a:endParaRPr>
          </a:p>
        </p:txBody>
      </p:sp>
      <p:sp>
        <p:nvSpPr>
          <p:cNvPr id="1492" name="Google Shape;1492;gcd2b5fe2da_0_4"/>
          <p:cNvSpPr/>
          <p:nvPr/>
        </p:nvSpPr>
        <p:spPr>
          <a:xfrm>
            <a:off x="3239778" y="1192708"/>
            <a:ext cx="7431600" cy="1199100"/>
          </a:xfrm>
          <a:prstGeom prst="chevron">
            <a:avLst>
              <a:gd name="adj" fmla="val 50000"/>
            </a:avLst>
          </a:prstGeom>
          <a:solidFill>
            <a:srgbClr val="2A569F"/>
          </a:solidFill>
          <a:ln w="9525" cap="flat" cmpd="sng">
            <a:solidFill>
              <a:srgbClr val="71A3E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gcd2b5fe2da_0_4"/>
          <p:cNvSpPr txBox="1"/>
          <p:nvPr/>
        </p:nvSpPr>
        <p:spPr>
          <a:xfrm>
            <a:off x="3976750" y="1460758"/>
            <a:ext cx="6123300" cy="663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FFFFFF"/>
                </a:solidFill>
                <a:latin typeface="Nunito"/>
                <a:ea typeface="Nunito"/>
                <a:cs typeface="Nunito"/>
                <a:sym typeface="Nunito"/>
              </a:rPr>
              <a:t>Video duration affects number of video views</a:t>
            </a:r>
            <a:endParaRPr sz="1400" b="0" i="0" u="none" strike="noStrike" cap="none">
              <a:solidFill>
                <a:srgbClr val="FFFFFF"/>
              </a:solidFill>
              <a:latin typeface="Nunito"/>
              <a:ea typeface="Nunito"/>
              <a:cs typeface="Nunito"/>
              <a:sym typeface="Nunito"/>
            </a:endParaRPr>
          </a:p>
        </p:txBody>
      </p:sp>
      <p:sp>
        <p:nvSpPr>
          <p:cNvPr id="1494" name="Google Shape;1494;gcd2b5fe2da_0_4"/>
          <p:cNvSpPr txBox="1"/>
          <p:nvPr/>
        </p:nvSpPr>
        <p:spPr>
          <a:xfrm>
            <a:off x="1795248" y="1463866"/>
            <a:ext cx="1920300" cy="47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mbria"/>
                <a:ea typeface="Cambria"/>
                <a:cs typeface="Cambria"/>
                <a:sym typeface="Cambria"/>
              </a:rPr>
              <a:t>First Round</a:t>
            </a:r>
            <a:endParaRPr sz="1800" b="0" i="0" u="none" strike="noStrike" cap="none">
              <a:solidFill>
                <a:srgbClr val="FFFFFF"/>
              </a:solidFill>
              <a:latin typeface="Cambria"/>
              <a:ea typeface="Cambria"/>
              <a:cs typeface="Cambria"/>
              <a:sym typeface="Cambria"/>
            </a:endParaRPr>
          </a:p>
        </p:txBody>
      </p:sp>
      <p:sp>
        <p:nvSpPr>
          <p:cNvPr id="1495" name="Google Shape;1495;gcd2b5fe2da_0_4"/>
          <p:cNvSpPr/>
          <p:nvPr/>
        </p:nvSpPr>
        <p:spPr>
          <a:xfrm>
            <a:off x="1596111" y="1192708"/>
            <a:ext cx="2107500" cy="1199100"/>
          </a:xfrm>
          <a:prstGeom prst="homePlate">
            <a:avLst>
              <a:gd name="adj" fmla="val 50000"/>
            </a:avLst>
          </a:prstGeom>
          <a:solidFill>
            <a:srgbClr val="71A3EC"/>
          </a:solidFill>
          <a:ln>
            <a:noFill/>
          </a:ln>
          <a:effectLst>
            <a:outerShdw blurRad="57150" dist="19050" dir="5400000" algn="bl" rotWithShape="0">
              <a:srgbClr val="D8D8D8">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gcd2b5fe2da_0_4"/>
          <p:cNvSpPr txBox="1"/>
          <p:nvPr/>
        </p:nvSpPr>
        <p:spPr>
          <a:xfrm>
            <a:off x="1423175" y="1387412"/>
            <a:ext cx="2107500" cy="80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Nunito"/>
                <a:ea typeface="Nunito"/>
                <a:cs typeface="Nunito"/>
                <a:sym typeface="Nunito"/>
              </a:rPr>
              <a:t>Hypothesis</a:t>
            </a:r>
            <a:endParaRPr sz="1800" b="0" i="0" u="none" strike="noStrike" cap="none">
              <a:solidFill>
                <a:srgbClr val="FFFFFF"/>
              </a:solidFill>
              <a:latin typeface="Nunito"/>
              <a:ea typeface="Nunito"/>
              <a:cs typeface="Nunito"/>
              <a:sym typeface="Nunito"/>
            </a:endParaRPr>
          </a:p>
        </p:txBody>
      </p:sp>
      <p:sp>
        <p:nvSpPr>
          <p:cNvPr id="1497" name="Google Shape;1497;gcd2b5fe2da_0_4"/>
          <p:cNvSpPr/>
          <p:nvPr/>
        </p:nvSpPr>
        <p:spPr>
          <a:xfrm>
            <a:off x="615425" y="593075"/>
            <a:ext cx="69939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WARM INTRODUCTIONS - A/B Testing Objectives</a:t>
            </a:r>
            <a:endParaRPr sz="2100" b="0" i="0" u="none" strike="noStrike" cap="none">
              <a:solidFill>
                <a:srgbClr val="000000"/>
              </a:solidFill>
              <a:latin typeface="Nunito ExtraBold"/>
              <a:ea typeface="Nunito ExtraBold"/>
              <a:cs typeface="Nunito ExtraBold"/>
              <a:sym typeface="Nunito ExtraBold"/>
            </a:endParaRPr>
          </a:p>
        </p:txBody>
      </p:sp>
      <p:sp>
        <p:nvSpPr>
          <p:cNvPr id="1498" name="Google Shape;1498;gcd2b5fe2da_0_4"/>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sp>
        <p:nvSpPr>
          <p:cNvPr id="1499" name="Google Shape;1499;gcd2b5fe2da_0_4"/>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9"/>
                                        </p:tgtEl>
                                        <p:attrNameLst>
                                          <p:attrName>style.visibility</p:attrName>
                                        </p:attrNameLst>
                                      </p:cBhvr>
                                      <p:to>
                                        <p:strVal val="visible"/>
                                      </p:to>
                                    </p:set>
                                    <p:animEffect transition="in" filter="fade">
                                      <p:cBhvr>
                                        <p:cTn id="7" dur="1000"/>
                                        <p:tgtEl>
                                          <p:spTgt spid="1479"/>
                                        </p:tgtEl>
                                      </p:cBhvr>
                                    </p:animEffect>
                                  </p:childTnLst>
                                </p:cTn>
                              </p:par>
                              <p:par>
                                <p:cTn id="8" presetID="10" presetClass="entr" presetSubtype="0" fill="hold" nodeType="withEffect">
                                  <p:stCondLst>
                                    <p:cond delay="0"/>
                                  </p:stCondLst>
                                  <p:childTnLst>
                                    <p:set>
                                      <p:cBhvr>
                                        <p:cTn id="9" dur="1" fill="hold">
                                          <p:stCondLst>
                                            <p:cond delay="0"/>
                                          </p:stCondLst>
                                        </p:cTn>
                                        <p:tgtEl>
                                          <p:spTgt spid="1480"/>
                                        </p:tgtEl>
                                        <p:attrNameLst>
                                          <p:attrName>style.visibility</p:attrName>
                                        </p:attrNameLst>
                                      </p:cBhvr>
                                      <p:to>
                                        <p:strVal val="visible"/>
                                      </p:to>
                                    </p:set>
                                    <p:animEffect transition="in" filter="fade">
                                      <p:cBhvr>
                                        <p:cTn id="10" dur="1000"/>
                                        <p:tgtEl>
                                          <p:spTgt spid="1480"/>
                                        </p:tgtEl>
                                      </p:cBhvr>
                                    </p:animEffect>
                                  </p:childTnLst>
                                </p:cTn>
                              </p:par>
                              <p:par>
                                <p:cTn id="11" presetID="10" presetClass="entr" presetSubtype="0" fill="hold" nodeType="withEffect">
                                  <p:stCondLst>
                                    <p:cond delay="0"/>
                                  </p:stCondLst>
                                  <p:childTnLst>
                                    <p:set>
                                      <p:cBhvr>
                                        <p:cTn id="12" dur="1" fill="hold">
                                          <p:stCondLst>
                                            <p:cond delay="0"/>
                                          </p:stCondLst>
                                        </p:cTn>
                                        <p:tgtEl>
                                          <p:spTgt spid="1495"/>
                                        </p:tgtEl>
                                        <p:attrNameLst>
                                          <p:attrName>style.visibility</p:attrName>
                                        </p:attrNameLst>
                                      </p:cBhvr>
                                      <p:to>
                                        <p:strVal val="visible"/>
                                      </p:to>
                                    </p:set>
                                    <p:animEffect transition="in" filter="fade">
                                      <p:cBhvr>
                                        <p:cTn id="13" dur="1000"/>
                                        <p:tgtEl>
                                          <p:spTgt spid="1495"/>
                                        </p:tgtEl>
                                      </p:cBhvr>
                                    </p:animEffect>
                                  </p:childTnLst>
                                </p:cTn>
                              </p:par>
                              <p:par>
                                <p:cTn id="14" presetID="10" presetClass="entr" presetSubtype="0" fill="hold" nodeType="withEffect">
                                  <p:stCondLst>
                                    <p:cond delay="0"/>
                                  </p:stCondLst>
                                  <p:childTnLst>
                                    <p:set>
                                      <p:cBhvr>
                                        <p:cTn id="15" dur="1" fill="hold">
                                          <p:stCondLst>
                                            <p:cond delay="0"/>
                                          </p:stCondLst>
                                        </p:cTn>
                                        <p:tgtEl>
                                          <p:spTgt spid="1478"/>
                                        </p:tgtEl>
                                        <p:attrNameLst>
                                          <p:attrName>style.visibility</p:attrName>
                                        </p:attrNameLst>
                                      </p:cBhvr>
                                      <p:to>
                                        <p:strVal val="visible"/>
                                      </p:to>
                                    </p:set>
                                    <p:animEffect transition="in" filter="fade">
                                      <p:cBhvr>
                                        <p:cTn id="16" dur="1000"/>
                                        <p:tgtEl>
                                          <p:spTgt spid="1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pic>
        <p:nvPicPr>
          <p:cNvPr id="1504" name="Google Shape;1504;gc7edd2d175_0_174"/>
          <p:cNvPicPr preferRelativeResize="0"/>
          <p:nvPr/>
        </p:nvPicPr>
        <p:blipFill rotWithShape="1">
          <a:blip r:embed="rId3">
            <a:alphaModFix/>
          </a:blip>
          <a:srcRect/>
          <a:stretch/>
        </p:blipFill>
        <p:spPr>
          <a:xfrm>
            <a:off x="-24300" y="0"/>
            <a:ext cx="12192000" cy="6858000"/>
          </a:xfrm>
          <a:prstGeom prst="rect">
            <a:avLst/>
          </a:prstGeom>
          <a:noFill/>
          <a:ln>
            <a:noFill/>
          </a:ln>
        </p:spPr>
      </p:pic>
      <p:pic>
        <p:nvPicPr>
          <p:cNvPr id="1505" name="Google Shape;1505;gc7edd2d175_0_174"/>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506" name="Google Shape;1506;gc7edd2d175_0_174"/>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507" name="Google Shape;1507;gc7edd2d175_0_174"/>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508" name="Google Shape;1508;gc7edd2d175_0_174"/>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WARM INTRODUCTIONS - A/B Testing Results</a:t>
            </a:r>
            <a:endParaRPr sz="2100" b="0" i="0" u="none" strike="noStrike" cap="none">
              <a:solidFill>
                <a:srgbClr val="000000"/>
              </a:solidFill>
              <a:latin typeface="Nunito ExtraBold"/>
              <a:ea typeface="Nunito ExtraBold"/>
              <a:cs typeface="Nunito ExtraBold"/>
              <a:sym typeface="Nunito ExtraBold"/>
            </a:endParaRPr>
          </a:p>
        </p:txBody>
      </p:sp>
      <p:sp>
        <p:nvSpPr>
          <p:cNvPr id="1509" name="Google Shape;1509;gc7edd2d175_0_174"/>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grpSp>
        <p:nvGrpSpPr>
          <p:cNvPr id="1510" name="Google Shape;1510;gc7edd2d175_0_174"/>
          <p:cNvGrpSpPr/>
          <p:nvPr/>
        </p:nvGrpSpPr>
        <p:grpSpPr>
          <a:xfrm>
            <a:off x="6741575" y="1497775"/>
            <a:ext cx="3110126" cy="1640275"/>
            <a:chOff x="1671275" y="2447925"/>
            <a:chExt cx="3110126" cy="1640275"/>
          </a:xfrm>
        </p:grpSpPr>
        <p:pic>
          <p:nvPicPr>
            <p:cNvPr id="1511" name="Google Shape;1511;gc7edd2d175_0_174"/>
            <p:cNvPicPr preferRelativeResize="0"/>
            <p:nvPr/>
          </p:nvPicPr>
          <p:blipFill rotWithShape="1">
            <a:blip r:embed="rId6">
              <a:alphaModFix/>
            </a:blip>
            <a:srcRect l="92308" b="16401"/>
            <a:stretch/>
          </p:blipFill>
          <p:spPr>
            <a:xfrm>
              <a:off x="4271525" y="2447925"/>
              <a:ext cx="509876" cy="1640275"/>
            </a:xfrm>
            <a:prstGeom prst="rect">
              <a:avLst/>
            </a:prstGeom>
            <a:noFill/>
            <a:ln>
              <a:noFill/>
            </a:ln>
          </p:spPr>
        </p:pic>
        <p:pic>
          <p:nvPicPr>
            <p:cNvPr id="1512" name="Google Shape;1512;gc7edd2d175_0_174"/>
            <p:cNvPicPr preferRelativeResize="0"/>
            <p:nvPr/>
          </p:nvPicPr>
          <p:blipFill rotWithShape="1">
            <a:blip r:embed="rId6">
              <a:alphaModFix/>
            </a:blip>
            <a:srcRect r="60776" b="16401"/>
            <a:stretch/>
          </p:blipFill>
          <p:spPr>
            <a:xfrm>
              <a:off x="1671275" y="2447925"/>
              <a:ext cx="2600251" cy="1640275"/>
            </a:xfrm>
            <a:prstGeom prst="rect">
              <a:avLst/>
            </a:prstGeom>
            <a:noFill/>
            <a:ln>
              <a:noFill/>
            </a:ln>
          </p:spPr>
        </p:pic>
      </p:grpSp>
      <p:grpSp>
        <p:nvGrpSpPr>
          <p:cNvPr id="1513" name="Google Shape;1513;gc7edd2d175_0_174"/>
          <p:cNvGrpSpPr/>
          <p:nvPr/>
        </p:nvGrpSpPr>
        <p:grpSpPr>
          <a:xfrm>
            <a:off x="6904625" y="4108650"/>
            <a:ext cx="2784001" cy="1640275"/>
            <a:chOff x="1997400" y="4410075"/>
            <a:chExt cx="2784001" cy="1640275"/>
          </a:xfrm>
        </p:grpSpPr>
        <p:pic>
          <p:nvPicPr>
            <p:cNvPr id="1514" name="Google Shape;1514;gc7edd2d175_0_174"/>
            <p:cNvPicPr preferRelativeResize="0"/>
            <p:nvPr/>
          </p:nvPicPr>
          <p:blipFill rotWithShape="1">
            <a:blip r:embed="rId6">
              <a:alphaModFix/>
            </a:blip>
            <a:srcRect l="37836" r="27858" b="16401"/>
            <a:stretch/>
          </p:blipFill>
          <p:spPr>
            <a:xfrm>
              <a:off x="1997400" y="4410075"/>
              <a:ext cx="2274124" cy="1640275"/>
            </a:xfrm>
            <a:prstGeom prst="rect">
              <a:avLst/>
            </a:prstGeom>
            <a:noFill/>
            <a:ln>
              <a:noFill/>
            </a:ln>
          </p:spPr>
        </p:pic>
        <p:pic>
          <p:nvPicPr>
            <p:cNvPr id="1515" name="Google Shape;1515;gc7edd2d175_0_174"/>
            <p:cNvPicPr preferRelativeResize="0"/>
            <p:nvPr/>
          </p:nvPicPr>
          <p:blipFill rotWithShape="1">
            <a:blip r:embed="rId6">
              <a:alphaModFix/>
            </a:blip>
            <a:srcRect l="92308" b="16401"/>
            <a:stretch/>
          </p:blipFill>
          <p:spPr>
            <a:xfrm>
              <a:off x="4271525" y="4410075"/>
              <a:ext cx="509876" cy="1640275"/>
            </a:xfrm>
            <a:prstGeom prst="rect">
              <a:avLst/>
            </a:prstGeom>
            <a:noFill/>
            <a:ln>
              <a:noFill/>
            </a:ln>
          </p:spPr>
        </p:pic>
      </p:grpSp>
      <p:sp>
        <p:nvSpPr>
          <p:cNvPr id="1516" name="Google Shape;1516;gc7edd2d175_0_174"/>
          <p:cNvSpPr txBox="1"/>
          <p:nvPr/>
        </p:nvSpPr>
        <p:spPr>
          <a:xfrm>
            <a:off x="6967344" y="3237175"/>
            <a:ext cx="26586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unito"/>
                <a:ea typeface="Nunito"/>
                <a:cs typeface="Nunito"/>
                <a:sym typeface="Nunito"/>
              </a:rPr>
              <a:t>Video A (2min 30s)</a:t>
            </a:r>
            <a:endParaRPr sz="1400" b="0" i="0" u="none" strike="noStrike" cap="none">
              <a:solidFill>
                <a:srgbClr val="000000"/>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unito"/>
                <a:ea typeface="Nunito"/>
                <a:cs typeface="Nunito"/>
                <a:sym typeface="Nunito"/>
              </a:rPr>
              <a:t>28% watched our video</a:t>
            </a:r>
            <a:endParaRPr sz="1400" b="0" i="0" u="none" strike="noStrike" cap="none">
              <a:solidFill>
                <a:srgbClr val="000000"/>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
        <p:nvSpPr>
          <p:cNvPr id="1517" name="Google Shape;1517;gc7edd2d175_0_174"/>
          <p:cNvSpPr txBox="1"/>
          <p:nvPr/>
        </p:nvSpPr>
        <p:spPr>
          <a:xfrm>
            <a:off x="7168179" y="5842200"/>
            <a:ext cx="22569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unito"/>
                <a:ea typeface="Nunito"/>
                <a:cs typeface="Nunito"/>
                <a:sym typeface="Nunito"/>
              </a:rPr>
              <a:t>Video B (4min 11s)</a:t>
            </a:r>
            <a:endParaRPr sz="1400" b="0" i="0" u="none" strike="noStrike" cap="none">
              <a:solidFill>
                <a:srgbClr val="000000"/>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unito"/>
                <a:ea typeface="Nunito"/>
                <a:cs typeface="Nunito"/>
                <a:sym typeface="Nunito"/>
              </a:rPr>
              <a:t>8% watched our video</a:t>
            </a:r>
            <a:endParaRPr sz="1400" b="0" i="0" u="none" strike="noStrike" cap="none">
              <a:solidFill>
                <a:srgbClr val="000000"/>
              </a:solidFill>
              <a:latin typeface="Nunito"/>
              <a:ea typeface="Nunito"/>
              <a:cs typeface="Nunito"/>
              <a:sym typeface="Nunito"/>
            </a:endParaRPr>
          </a:p>
        </p:txBody>
      </p:sp>
      <p:sp>
        <p:nvSpPr>
          <p:cNvPr id="1518" name="Google Shape;1518;gc7edd2d175_0_174"/>
          <p:cNvSpPr/>
          <p:nvPr/>
        </p:nvSpPr>
        <p:spPr>
          <a:xfrm>
            <a:off x="506375" y="1860975"/>
            <a:ext cx="4713900" cy="1775700"/>
          </a:xfrm>
          <a:prstGeom prst="roundRect">
            <a:avLst>
              <a:gd name="adj" fmla="val 16667"/>
            </a:avLst>
          </a:prstGeom>
          <a:solidFill>
            <a:srgbClr val="ACCBF9">
              <a:alpha val="50196"/>
            </a:srgbClr>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r>
              <a:rPr lang="en-US" sz="1500" b="1" i="0" u="none" strike="noStrike" cap="none">
                <a:solidFill>
                  <a:srgbClr val="353A85"/>
                </a:solidFill>
                <a:latin typeface="Karla"/>
                <a:ea typeface="Karla"/>
                <a:cs typeface="Karla"/>
                <a:sym typeface="Karla"/>
              </a:rPr>
              <a:t>Shorter video of MEDCO’s use cases gains more views than longer videos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The average view duration across all viewers was 1min 10s</a:t>
            </a:r>
            <a:endParaRPr sz="1500" b="1" i="0" u="none" strike="noStrike" cap="none">
              <a:solidFill>
                <a:srgbClr val="353A85"/>
              </a:solidFill>
              <a:latin typeface="Karla"/>
              <a:ea typeface="Karla"/>
              <a:cs typeface="Karla"/>
              <a:sym typeface="Karla"/>
            </a:endParaRPr>
          </a:p>
        </p:txBody>
      </p:sp>
      <p:sp>
        <p:nvSpPr>
          <p:cNvPr id="1519" name="Google Shape;1519;gc7edd2d175_0_174"/>
          <p:cNvSpPr txBox="1"/>
          <p:nvPr/>
        </p:nvSpPr>
        <p:spPr>
          <a:xfrm>
            <a:off x="506375" y="1677275"/>
            <a:ext cx="19395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INSIGHTS</a:t>
            </a:r>
            <a:endParaRPr sz="1400" b="0" i="0" u="none" strike="noStrike" cap="none">
              <a:solidFill>
                <a:srgbClr val="FFFFFF"/>
              </a:solidFill>
              <a:latin typeface="Karla ExtraBold"/>
              <a:ea typeface="Karla ExtraBold"/>
              <a:cs typeface="Karla ExtraBold"/>
              <a:sym typeface="Karla ExtraBo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pic>
        <p:nvPicPr>
          <p:cNvPr id="1525" name="Google Shape;1525;gcf643488d1_0_205"/>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526" name="Google Shape;1526;gcf643488d1_0_205"/>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527" name="Google Shape;1527;gcf643488d1_0_205"/>
          <p:cNvSpPr/>
          <p:nvPr/>
        </p:nvSpPr>
        <p:spPr>
          <a:xfrm>
            <a:off x="558275" y="1356505"/>
            <a:ext cx="4713900" cy="1990800"/>
          </a:xfrm>
          <a:prstGeom prst="roundRect">
            <a:avLst>
              <a:gd name="adj" fmla="val 16667"/>
            </a:avLst>
          </a:prstGeom>
          <a:solidFill>
            <a:srgbClr val="ACCBF9">
              <a:alpha val="50196"/>
            </a:srgbClr>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+ 107 unique visitors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+ 12 surveys </a:t>
            </a:r>
            <a:r>
              <a:rPr lang="en-US" sz="1500" b="1" i="0" u="none" strike="noStrike" cap="none">
                <a:solidFill>
                  <a:srgbClr val="353A85"/>
                </a:solidFill>
                <a:latin typeface="Karla"/>
                <a:ea typeface="Karla"/>
                <a:cs typeface="Karla"/>
                <a:sym typeface="Karl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completed</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Through messaging platforms like Telegram and WhatsApp, with the aid of warm introductions, potential users gained a better understanding of our product</a:t>
            </a:r>
            <a:endParaRPr sz="1500" b="1" i="0" u="none" strike="noStrike" cap="none">
              <a:solidFill>
                <a:srgbClr val="353A85"/>
              </a:solidFill>
              <a:latin typeface="Karla"/>
              <a:ea typeface="Karla"/>
              <a:cs typeface="Karla"/>
              <a:sym typeface="Karla"/>
            </a:endParaRPr>
          </a:p>
        </p:txBody>
      </p:sp>
      <p:sp>
        <p:nvSpPr>
          <p:cNvPr id="1528" name="Google Shape;1528;gcf643488d1_0_205"/>
          <p:cNvSpPr txBox="1"/>
          <p:nvPr/>
        </p:nvSpPr>
        <p:spPr>
          <a:xfrm>
            <a:off x="558275" y="1139675"/>
            <a:ext cx="2742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WHAT WORKED/INSIGHTS</a:t>
            </a:r>
            <a:endParaRPr sz="1400" b="0" i="0" u="none" strike="noStrike" cap="none">
              <a:solidFill>
                <a:srgbClr val="FFFFFF"/>
              </a:solidFill>
              <a:latin typeface="Karla ExtraBold"/>
              <a:ea typeface="Karla ExtraBold"/>
              <a:cs typeface="Karla ExtraBold"/>
              <a:sym typeface="Karla ExtraBold"/>
            </a:endParaRPr>
          </a:p>
        </p:txBody>
      </p:sp>
      <p:sp>
        <p:nvSpPr>
          <p:cNvPr id="1529" name="Google Shape;1529;gcf643488d1_0_205"/>
          <p:cNvSpPr/>
          <p:nvPr/>
        </p:nvSpPr>
        <p:spPr>
          <a:xfrm>
            <a:off x="558275" y="4912305"/>
            <a:ext cx="4713900" cy="15933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Warm introductions is an effective outreach method to potential users</a:t>
            </a:r>
            <a:endParaRPr sz="15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More work needs to be done to make our content more concise and our solution easier to understand</a:t>
            </a:r>
            <a:endParaRPr sz="1500" b="1" i="0" u="none" strike="noStrike" cap="none">
              <a:solidFill>
                <a:srgbClr val="353A85"/>
              </a:solidFill>
              <a:latin typeface="Karla"/>
              <a:ea typeface="Karla"/>
              <a:cs typeface="Karla"/>
              <a:sym typeface="Karla"/>
            </a:endParaRPr>
          </a:p>
        </p:txBody>
      </p:sp>
      <p:sp>
        <p:nvSpPr>
          <p:cNvPr id="1530" name="Google Shape;1530;gcf643488d1_0_205"/>
          <p:cNvSpPr txBox="1"/>
          <p:nvPr/>
        </p:nvSpPr>
        <p:spPr>
          <a:xfrm>
            <a:off x="558275" y="4695475"/>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CONCLUSION</a:t>
            </a:r>
            <a:endParaRPr sz="1400" b="0" i="0" u="none" strike="noStrike" cap="none">
              <a:solidFill>
                <a:srgbClr val="FFFFFF"/>
              </a:solidFill>
              <a:latin typeface="Karla ExtraBold"/>
              <a:ea typeface="Karla ExtraBold"/>
              <a:cs typeface="Karla ExtraBold"/>
              <a:sym typeface="Karla ExtraBold"/>
            </a:endParaRPr>
          </a:p>
        </p:txBody>
      </p:sp>
      <p:sp>
        <p:nvSpPr>
          <p:cNvPr id="1531" name="Google Shape;1531;gcf643488d1_0_205"/>
          <p:cNvSpPr/>
          <p:nvPr/>
        </p:nvSpPr>
        <p:spPr>
          <a:xfrm>
            <a:off x="615425" y="593075"/>
            <a:ext cx="62145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WARM </a:t>
            </a:r>
            <a:r>
              <a:rPr lang="en-US" sz="2100" b="0" i="0" u="none" strike="noStrike" cap="none">
                <a:solidFill>
                  <a:srgbClr val="000000"/>
                </a:solidFill>
                <a:latin typeface="Nunito ExtraBold"/>
                <a:ea typeface="Nunito ExtraBold"/>
                <a:cs typeface="Nunito ExtraBold"/>
                <a:sym typeface="Nunito ExtraBold"/>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INTRODUCTIONS</a:t>
            </a:r>
            <a:endParaRPr sz="2100" b="0" i="0" u="none" strike="noStrike" cap="none">
              <a:solidFill>
                <a:srgbClr val="000000"/>
              </a:solidFill>
              <a:latin typeface="Nunito ExtraBold"/>
              <a:ea typeface="Nunito ExtraBold"/>
              <a:cs typeface="Nunito ExtraBold"/>
              <a:sym typeface="Nunito ExtraBold"/>
            </a:endParaRPr>
          </a:p>
        </p:txBody>
      </p:sp>
      <p:sp>
        <p:nvSpPr>
          <p:cNvPr id="1532" name="Google Shape;1532;gcf643488d1_0_205"/>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sp>
        <p:nvSpPr>
          <p:cNvPr id="1533" name="Google Shape;1533;gcf643488d1_0_205"/>
          <p:cNvSpPr/>
          <p:nvPr/>
        </p:nvSpPr>
        <p:spPr>
          <a:xfrm>
            <a:off x="558275" y="3698626"/>
            <a:ext cx="4713900" cy="8469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5715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353A85"/>
                </a:solidFill>
                <a:latin typeface="Karla"/>
                <a:ea typeface="Karla"/>
                <a:cs typeface="Karla"/>
                <a:sym typeface="Karla"/>
              </a:rPr>
              <a:t>Still in the process of arranging a call with hospital decision makers</a:t>
            </a:r>
            <a:endParaRPr sz="1500" b="1" i="0" u="none" strike="noStrike" cap="none">
              <a:solidFill>
                <a:srgbClr val="353A85"/>
              </a:solidFill>
              <a:latin typeface="Karla"/>
              <a:ea typeface="Karla"/>
              <a:cs typeface="Karla"/>
              <a:sym typeface="Karla"/>
            </a:endParaRPr>
          </a:p>
        </p:txBody>
      </p:sp>
      <p:sp>
        <p:nvSpPr>
          <p:cNvPr id="1534" name="Google Shape;1534;gcf643488d1_0_205"/>
          <p:cNvSpPr txBox="1"/>
          <p:nvPr/>
        </p:nvSpPr>
        <p:spPr>
          <a:xfrm>
            <a:off x="558275" y="3487788"/>
            <a:ext cx="2688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WHAT DID NOT WORK</a:t>
            </a:r>
            <a:endParaRPr sz="1400" b="0" i="0" u="none" strike="noStrike" cap="none">
              <a:solidFill>
                <a:srgbClr val="FFFFFF"/>
              </a:solidFill>
              <a:latin typeface="Karla ExtraBold"/>
              <a:ea typeface="Karla ExtraBold"/>
              <a:cs typeface="Karla ExtraBold"/>
              <a:sym typeface="Karla ExtraBold"/>
            </a:endParaRPr>
          </a:p>
        </p:txBody>
      </p:sp>
      <p:sp>
        <p:nvSpPr>
          <p:cNvPr id="1535" name="Google Shape;1535;gcf643488d1_0_205"/>
          <p:cNvSpPr/>
          <p:nvPr/>
        </p:nvSpPr>
        <p:spPr>
          <a:xfrm>
            <a:off x="6484675" y="-5646700"/>
            <a:ext cx="1196400" cy="174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6" name="Google Shape;1536;gcf643488d1_0_205"/>
          <p:cNvGrpSpPr/>
          <p:nvPr/>
        </p:nvGrpSpPr>
        <p:grpSpPr>
          <a:xfrm>
            <a:off x="5903838" y="1413175"/>
            <a:ext cx="5286387" cy="3542030"/>
            <a:chOff x="5903838" y="1413175"/>
            <a:chExt cx="5286387" cy="3542030"/>
          </a:xfrm>
        </p:grpSpPr>
        <p:pic>
          <p:nvPicPr>
            <p:cNvPr id="1537" name="Google Shape;1537;gcf643488d1_0_205"/>
            <p:cNvPicPr preferRelativeResize="0"/>
            <p:nvPr/>
          </p:nvPicPr>
          <p:blipFill rotWithShape="1">
            <a:blip r:embed="rId4">
              <a:alphaModFix/>
            </a:blip>
            <a:srcRect r="7062"/>
            <a:stretch/>
          </p:blipFill>
          <p:spPr>
            <a:xfrm>
              <a:off x="5903850" y="2668950"/>
              <a:ext cx="5286375" cy="2286255"/>
            </a:xfrm>
            <a:prstGeom prst="rect">
              <a:avLst/>
            </a:prstGeom>
            <a:noFill/>
            <a:ln>
              <a:noFill/>
            </a:ln>
          </p:spPr>
        </p:pic>
        <p:pic>
          <p:nvPicPr>
            <p:cNvPr id="1538" name="Google Shape;1538;gcf643488d1_0_205"/>
            <p:cNvPicPr preferRelativeResize="0"/>
            <p:nvPr/>
          </p:nvPicPr>
          <p:blipFill rotWithShape="1">
            <a:blip r:embed="rId5">
              <a:alphaModFix/>
            </a:blip>
            <a:srcRect/>
            <a:stretch/>
          </p:blipFill>
          <p:spPr>
            <a:xfrm>
              <a:off x="5903838" y="1413175"/>
              <a:ext cx="5286375" cy="1276350"/>
            </a:xfrm>
            <a:prstGeom prst="rect">
              <a:avLst/>
            </a:prstGeom>
            <a:noFill/>
            <a:ln>
              <a:noFill/>
            </a:ln>
          </p:spPr>
        </p:pic>
      </p:grpSp>
      <p:grpSp>
        <p:nvGrpSpPr>
          <p:cNvPr id="1539" name="Google Shape;1539;gcf643488d1_0_205"/>
          <p:cNvGrpSpPr/>
          <p:nvPr/>
        </p:nvGrpSpPr>
        <p:grpSpPr>
          <a:xfrm>
            <a:off x="5910250" y="1413575"/>
            <a:ext cx="5126700" cy="4556450"/>
            <a:chOff x="5903850" y="1399575"/>
            <a:chExt cx="5126700" cy="4556450"/>
          </a:xfrm>
        </p:grpSpPr>
        <p:pic>
          <p:nvPicPr>
            <p:cNvPr id="1540" name="Google Shape;1540;gcf643488d1_0_205"/>
            <p:cNvPicPr preferRelativeResize="0"/>
            <p:nvPr/>
          </p:nvPicPr>
          <p:blipFill rotWithShape="1">
            <a:blip r:embed="rId6">
              <a:alphaModFix/>
            </a:blip>
            <a:srcRect l="2093" r="3191"/>
            <a:stretch/>
          </p:blipFill>
          <p:spPr>
            <a:xfrm>
              <a:off x="5903850" y="1399575"/>
              <a:ext cx="5126700" cy="4556450"/>
            </a:xfrm>
            <a:prstGeom prst="rect">
              <a:avLst/>
            </a:prstGeom>
            <a:noFill/>
            <a:ln>
              <a:noFill/>
            </a:ln>
          </p:spPr>
        </p:pic>
        <p:sp>
          <p:nvSpPr>
            <p:cNvPr id="1541" name="Google Shape;1541;gcf643488d1_0_205"/>
            <p:cNvSpPr/>
            <p:nvPr/>
          </p:nvSpPr>
          <p:spPr>
            <a:xfrm>
              <a:off x="6272700" y="5121075"/>
              <a:ext cx="3942300" cy="49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9"/>
                                        </p:tgtEl>
                                        <p:attrNameLst>
                                          <p:attrName>style.visibility</p:attrName>
                                        </p:attrNameLst>
                                      </p:cBhvr>
                                      <p:to>
                                        <p:strVal val="visible"/>
                                      </p:to>
                                    </p:set>
                                    <p:animEffect transition="in" filter="fade">
                                      <p:cBhvr>
                                        <p:cTn id="7" dur="1000"/>
                                        <p:tgtEl>
                                          <p:spTgt spid="1539"/>
                                        </p:tgtEl>
                                      </p:cBhvr>
                                    </p:animEffect>
                                  </p:childTnLst>
                                </p:cTn>
                              </p:par>
                              <p:par>
                                <p:cTn id="8" presetID="10" presetClass="exit" presetSubtype="0" fill="hold" nodeType="withEffect">
                                  <p:stCondLst>
                                    <p:cond delay="0"/>
                                  </p:stCondLst>
                                  <p:childTnLst>
                                    <p:animEffect transition="out" filter="fade">
                                      <p:cBhvr>
                                        <p:cTn id="9" dur="1000"/>
                                        <p:tgtEl>
                                          <p:spTgt spid="1536"/>
                                        </p:tgtEl>
                                      </p:cBhvr>
                                    </p:animEffect>
                                    <p:set>
                                      <p:cBhvr>
                                        <p:cTn id="10" dur="1" fill="hold">
                                          <p:stCondLst>
                                            <p:cond delay="1000"/>
                                          </p:stCondLst>
                                        </p:cTn>
                                        <p:tgtEl>
                                          <p:spTgt spid="1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pic>
        <p:nvPicPr>
          <p:cNvPr id="1546" name="Google Shape;1546;gcd2b5fe2da_0_52"/>
          <p:cNvPicPr preferRelativeResize="0"/>
          <p:nvPr/>
        </p:nvPicPr>
        <p:blipFill rotWithShape="1">
          <a:blip r:embed="rId3">
            <a:alphaModFix/>
          </a:blip>
          <a:srcRect/>
          <a:stretch/>
        </p:blipFill>
        <p:spPr>
          <a:xfrm>
            <a:off x="11125" y="0"/>
            <a:ext cx="12192000" cy="6858000"/>
          </a:xfrm>
          <a:prstGeom prst="rect">
            <a:avLst/>
          </a:prstGeom>
          <a:noFill/>
          <a:ln>
            <a:noFill/>
          </a:ln>
        </p:spPr>
      </p:pic>
      <p:pic>
        <p:nvPicPr>
          <p:cNvPr id="1547" name="Google Shape;1547;gcd2b5fe2da_0_52"/>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548" name="Google Shape;1548;gcd2b5fe2da_0_52"/>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549" name="Google Shape;1549;gcd2b5fe2da_0_52"/>
          <p:cNvSpPr/>
          <p:nvPr/>
        </p:nvSpPr>
        <p:spPr>
          <a:xfrm>
            <a:off x="615425" y="593075"/>
            <a:ext cx="69939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OUTCOME </a:t>
            </a:r>
            <a:r>
              <a:rPr lang="en-US" sz="2100" b="0" i="0" u="none" strike="noStrike" cap="none">
                <a:solidFill>
                  <a:srgbClr val="000000"/>
                </a:solidFill>
                <a:latin typeface="Nunito ExtraBold"/>
                <a:ea typeface="Nunito ExtraBold"/>
                <a:cs typeface="Nunito ExtraBold"/>
                <a:sym typeface="Nunito ExtraBold"/>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SUMMARY</a:t>
            </a:r>
            <a:endParaRPr sz="2100" b="0" i="0" u="none" strike="noStrike" cap="none">
              <a:solidFill>
                <a:srgbClr val="000000"/>
              </a:solidFill>
              <a:latin typeface="Nunito ExtraBold"/>
              <a:ea typeface="Nunito ExtraBold"/>
              <a:cs typeface="Nunito ExtraBold"/>
              <a:sym typeface="Nunito ExtraBold"/>
            </a:endParaRPr>
          </a:p>
        </p:txBody>
      </p:sp>
      <p:sp>
        <p:nvSpPr>
          <p:cNvPr id="1550" name="Google Shape;1550;gcd2b5fe2da_0_52"/>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sp>
        <p:nvSpPr>
          <p:cNvPr id="1551" name="Google Shape;1551;gcd2b5fe2da_0_52"/>
          <p:cNvSpPr/>
          <p:nvPr/>
        </p:nvSpPr>
        <p:spPr>
          <a:xfrm>
            <a:off x="4991300" y="2764425"/>
            <a:ext cx="2401200" cy="153900"/>
          </a:xfrm>
          <a:prstGeom prst="roundRect">
            <a:avLst>
              <a:gd name="adj" fmla="val 50000"/>
            </a:avLst>
          </a:prstGeom>
          <a:solidFill>
            <a:srgbClr val="D9D9D9"/>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p:txBody>
      </p:sp>
      <p:sp>
        <p:nvSpPr>
          <p:cNvPr id="1552" name="Google Shape;1552;gcd2b5fe2da_0_52"/>
          <p:cNvSpPr/>
          <p:nvPr/>
        </p:nvSpPr>
        <p:spPr>
          <a:xfrm>
            <a:off x="3358550" y="2764425"/>
            <a:ext cx="6101700" cy="153900"/>
          </a:xfrm>
          <a:prstGeom prst="roundRect">
            <a:avLst>
              <a:gd name="adj" fmla="val 50000"/>
            </a:avLst>
          </a:prstGeom>
          <a:solidFill>
            <a:srgbClr val="4285F4"/>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p:txBody>
      </p:sp>
      <p:sp>
        <p:nvSpPr>
          <p:cNvPr id="1553" name="Google Shape;1553;gcd2b5fe2da_0_52"/>
          <p:cNvSpPr txBox="1"/>
          <p:nvPr/>
        </p:nvSpPr>
        <p:spPr>
          <a:xfrm>
            <a:off x="2586151" y="1919175"/>
            <a:ext cx="1918800" cy="3309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000"/>
              <a:buFont typeface="Arial"/>
              <a:buNone/>
            </a:pPr>
            <a:r>
              <a:rPr lang="en-US" sz="1000" b="0" i="0" u="none" strike="noStrike" cap="none">
                <a:solidFill>
                  <a:srgbClr val="000000"/>
                </a:solidFill>
                <a:latin typeface="Roboto Light"/>
                <a:ea typeface="Roboto Light"/>
                <a:cs typeface="Roboto Light"/>
                <a:sym typeface="Roboto Light"/>
              </a:rPr>
              <a:t>Connections in the healthcare sector on LinkedIn and Clubhouse</a:t>
            </a:r>
            <a:endParaRPr sz="1400" b="0" i="0" u="none" strike="noStrike" cap="none">
              <a:solidFill>
                <a:srgbClr val="000000"/>
              </a:solidFill>
              <a:latin typeface="Arial"/>
              <a:ea typeface="Arial"/>
              <a:cs typeface="Arial"/>
              <a:sym typeface="Arial"/>
            </a:endParaRPr>
          </a:p>
        </p:txBody>
      </p:sp>
      <p:sp>
        <p:nvSpPr>
          <p:cNvPr id="1554" name="Google Shape;1554;gcd2b5fe2da_0_52"/>
          <p:cNvSpPr txBox="1"/>
          <p:nvPr/>
        </p:nvSpPr>
        <p:spPr>
          <a:xfrm>
            <a:off x="2479199" y="1656350"/>
            <a:ext cx="21327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SOCIAL MEDIA </a:t>
            </a:r>
            <a:endParaRPr sz="1400" b="0" i="0" u="none" strike="noStrike" cap="none">
              <a:solidFill>
                <a:srgbClr val="000000"/>
              </a:solidFill>
              <a:latin typeface="Nunito ExtraBold"/>
              <a:ea typeface="Nunito ExtraBold"/>
              <a:cs typeface="Nunito ExtraBold"/>
              <a:sym typeface="Nunito ExtraBold"/>
            </a:endParaRPr>
          </a:p>
        </p:txBody>
      </p:sp>
      <p:sp>
        <p:nvSpPr>
          <p:cNvPr id="1555" name="Google Shape;1555;gcd2b5fe2da_0_52"/>
          <p:cNvSpPr txBox="1"/>
          <p:nvPr/>
        </p:nvSpPr>
        <p:spPr>
          <a:xfrm>
            <a:off x="4862862" y="1646952"/>
            <a:ext cx="33807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COLD EMAILS</a:t>
            </a:r>
            <a:endParaRPr sz="1400" b="0" i="0" u="none" strike="noStrike" cap="none">
              <a:solidFill>
                <a:srgbClr val="000000"/>
              </a:solidFill>
              <a:latin typeface="Nunito ExtraBold"/>
              <a:ea typeface="Nunito ExtraBold"/>
              <a:cs typeface="Nunito ExtraBold"/>
              <a:sym typeface="Nunito ExtraBold"/>
            </a:endParaRPr>
          </a:p>
        </p:txBody>
      </p:sp>
      <p:sp>
        <p:nvSpPr>
          <p:cNvPr id="1556" name="Google Shape;1556;gcd2b5fe2da_0_52"/>
          <p:cNvSpPr txBox="1"/>
          <p:nvPr/>
        </p:nvSpPr>
        <p:spPr>
          <a:xfrm>
            <a:off x="7711718" y="1650005"/>
            <a:ext cx="37635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WARM INTRODUCTIONS</a:t>
            </a:r>
            <a:endParaRPr sz="1400" b="0" i="0" u="none" strike="noStrike" cap="none">
              <a:solidFill>
                <a:srgbClr val="000000"/>
              </a:solidFill>
              <a:latin typeface="Nunito ExtraBold"/>
              <a:ea typeface="Nunito ExtraBold"/>
              <a:cs typeface="Nunito ExtraBold"/>
              <a:sym typeface="Nunito ExtraBold"/>
            </a:endParaRPr>
          </a:p>
        </p:txBody>
      </p:sp>
      <p:pic>
        <p:nvPicPr>
          <p:cNvPr id="1557" name="Google Shape;1557;gcd2b5fe2da_0_52"/>
          <p:cNvPicPr preferRelativeResize="0"/>
          <p:nvPr/>
        </p:nvPicPr>
        <p:blipFill rotWithShape="1">
          <a:blip r:embed="rId6">
            <a:alphaModFix/>
          </a:blip>
          <a:srcRect/>
          <a:stretch/>
        </p:blipFill>
        <p:spPr>
          <a:xfrm>
            <a:off x="5663770" y="1886796"/>
            <a:ext cx="1874993" cy="1874998"/>
          </a:xfrm>
          <a:prstGeom prst="rect">
            <a:avLst/>
          </a:prstGeom>
          <a:noFill/>
          <a:ln>
            <a:noFill/>
          </a:ln>
        </p:spPr>
      </p:pic>
      <p:pic>
        <p:nvPicPr>
          <p:cNvPr id="1558" name="Google Shape;1558;gcd2b5fe2da_0_52"/>
          <p:cNvPicPr preferRelativeResize="0"/>
          <p:nvPr/>
        </p:nvPicPr>
        <p:blipFill rotWithShape="1">
          <a:blip r:embed="rId7">
            <a:alphaModFix/>
          </a:blip>
          <a:srcRect/>
          <a:stretch/>
        </p:blipFill>
        <p:spPr>
          <a:xfrm>
            <a:off x="2650247" y="1905791"/>
            <a:ext cx="1871308" cy="1871313"/>
          </a:xfrm>
          <a:prstGeom prst="rect">
            <a:avLst/>
          </a:prstGeom>
          <a:noFill/>
          <a:ln>
            <a:noFill/>
          </a:ln>
        </p:spPr>
      </p:pic>
      <p:sp>
        <p:nvSpPr>
          <p:cNvPr id="1559" name="Google Shape;1559;gcd2b5fe2da_0_52"/>
          <p:cNvSpPr/>
          <p:nvPr/>
        </p:nvSpPr>
        <p:spPr>
          <a:xfrm rot="10800000">
            <a:off x="9460129" y="3389097"/>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4285F4"/>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Gill Sans"/>
              <a:ea typeface="Gill Sans"/>
              <a:cs typeface="Gill Sans"/>
              <a:sym typeface="Gill Sans"/>
            </a:endParaRPr>
          </a:p>
        </p:txBody>
      </p:sp>
      <p:sp>
        <p:nvSpPr>
          <p:cNvPr id="1560" name="Google Shape;1560;gcd2b5fe2da_0_52"/>
          <p:cNvSpPr txBox="1"/>
          <p:nvPr/>
        </p:nvSpPr>
        <p:spPr>
          <a:xfrm>
            <a:off x="5364620" y="1905659"/>
            <a:ext cx="2377200" cy="3309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000"/>
              <a:buFont typeface="Arial"/>
              <a:buNone/>
            </a:pPr>
            <a:r>
              <a:rPr lang="en-US" sz="1000" b="0" i="0" u="none" strike="noStrike" cap="none">
                <a:solidFill>
                  <a:srgbClr val="000000"/>
                </a:solidFill>
                <a:latin typeface="Roboto Light"/>
                <a:ea typeface="Roboto Light"/>
                <a:cs typeface="Roboto Light"/>
                <a:sym typeface="Roboto Light"/>
              </a:rPr>
              <a:t>IHIS staff, hospital IT, </a:t>
            </a:r>
            <a:br>
              <a:rPr lang="en-US" sz="1000" b="0" i="0" u="none" strike="noStrike" cap="none">
                <a:solidFill>
                  <a:srgbClr val="000000"/>
                </a:solidFill>
                <a:latin typeface="Roboto Light"/>
                <a:ea typeface="Roboto Light"/>
                <a:cs typeface="Roboto Light"/>
                <a:sym typeface="Roboto Light"/>
              </a:rPr>
            </a:br>
            <a:r>
              <a:rPr lang="en-US" sz="1000" b="0" i="0" u="none" strike="noStrike" cap="none">
                <a:solidFill>
                  <a:srgbClr val="000000"/>
                </a:solidFill>
                <a:latin typeface="Roboto Light"/>
                <a:ea typeface="Roboto Light"/>
                <a:cs typeface="Roboto Light"/>
                <a:sym typeface="Roboto Light"/>
              </a:rPr>
              <a:t>and hospital management</a:t>
            </a:r>
            <a:endParaRPr sz="1400" b="0" i="0" u="none" strike="noStrike" cap="none">
              <a:solidFill>
                <a:srgbClr val="000000"/>
              </a:solidFill>
              <a:latin typeface="Arial"/>
              <a:ea typeface="Arial"/>
              <a:cs typeface="Arial"/>
              <a:sym typeface="Arial"/>
            </a:endParaRPr>
          </a:p>
        </p:txBody>
      </p:sp>
      <p:sp>
        <p:nvSpPr>
          <p:cNvPr id="1561" name="Google Shape;1561;gcd2b5fe2da_0_52"/>
          <p:cNvSpPr txBox="1"/>
          <p:nvPr/>
        </p:nvSpPr>
        <p:spPr>
          <a:xfrm>
            <a:off x="8395732" y="1926297"/>
            <a:ext cx="2377200" cy="5079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IHIS staff, hospital IT, </a:t>
            </a:r>
            <a:br>
              <a:rPr lang="en-US" sz="1000" b="0" i="0" u="none" strike="noStrike" cap="none">
                <a:solidFill>
                  <a:schemeClr val="dk1"/>
                </a:solidFill>
                <a:latin typeface="Roboto Light"/>
                <a:ea typeface="Roboto Light"/>
                <a:cs typeface="Roboto Light"/>
                <a:sym typeface="Roboto Light"/>
              </a:rPr>
            </a:br>
            <a:r>
              <a:rPr lang="en-US" sz="1000" b="0" i="0" u="none" strike="noStrike" cap="none">
                <a:solidFill>
                  <a:schemeClr val="dk1"/>
                </a:solidFill>
                <a:latin typeface="Roboto Light"/>
                <a:ea typeface="Roboto Light"/>
                <a:cs typeface="Roboto Light"/>
                <a:sym typeface="Roboto Light"/>
              </a:rPr>
              <a:t>and hospital management</a:t>
            </a:r>
            <a:endParaRPr sz="1400" b="0" i="0" u="none" strike="noStrike" cap="none">
              <a:solidFill>
                <a:schemeClr val="dk1"/>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000"/>
              <a:buFont typeface="Arial"/>
              <a:buNone/>
            </a:pPr>
            <a:endParaRPr sz="1000" b="0" i="0" u="none" strike="noStrike" cap="none">
              <a:solidFill>
                <a:srgbClr val="000000"/>
              </a:solidFill>
              <a:latin typeface="Roboto Light"/>
              <a:ea typeface="Roboto Light"/>
              <a:cs typeface="Roboto Light"/>
              <a:sym typeface="Roboto Light"/>
            </a:endParaRPr>
          </a:p>
        </p:txBody>
      </p:sp>
      <p:sp>
        <p:nvSpPr>
          <p:cNvPr id="1562" name="Google Shape;1562;gcd2b5fe2da_0_52"/>
          <p:cNvSpPr/>
          <p:nvPr/>
        </p:nvSpPr>
        <p:spPr>
          <a:xfrm rot="10800000">
            <a:off x="6428212" y="3375580"/>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4285F4"/>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Gill Sans"/>
              <a:ea typeface="Gill Sans"/>
              <a:cs typeface="Gill Sans"/>
              <a:sym typeface="Gill Sans"/>
            </a:endParaRPr>
          </a:p>
        </p:txBody>
      </p:sp>
      <p:sp>
        <p:nvSpPr>
          <p:cNvPr id="1563" name="Google Shape;1563;gcd2b5fe2da_0_52"/>
          <p:cNvSpPr/>
          <p:nvPr/>
        </p:nvSpPr>
        <p:spPr>
          <a:xfrm rot="10800000">
            <a:off x="3420537" y="3389097"/>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4285F4"/>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Gill Sans"/>
              <a:ea typeface="Gill Sans"/>
              <a:cs typeface="Gill Sans"/>
              <a:sym typeface="Gill Sans"/>
            </a:endParaRPr>
          </a:p>
        </p:txBody>
      </p:sp>
      <p:sp>
        <p:nvSpPr>
          <p:cNvPr id="1564" name="Google Shape;1564;gcd2b5fe2da_0_52"/>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565" name="Google Shape;1565;gcd2b5fe2da_0_52"/>
          <p:cNvSpPr/>
          <p:nvPr/>
        </p:nvSpPr>
        <p:spPr>
          <a:xfrm>
            <a:off x="2192550" y="3715200"/>
            <a:ext cx="2786700" cy="826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300" b="1" i="0" u="none" strike="noStrike" cap="none">
                <a:solidFill>
                  <a:srgbClr val="353A85"/>
                </a:solidFill>
                <a:latin typeface="Karla"/>
                <a:ea typeface="Karla"/>
                <a:cs typeface="Karla"/>
                <a:sym typeface="Karla"/>
              </a:rPr>
              <a:t>10 new unique visitors</a:t>
            </a:r>
            <a:endParaRPr sz="1300" b="1" i="0" u="none" strike="noStrike" cap="none">
              <a:solidFill>
                <a:srgbClr val="353A85"/>
              </a:solidFill>
              <a:latin typeface="Karla"/>
              <a:ea typeface="Karla"/>
              <a:cs typeface="Karla"/>
              <a:sym typeface="Karla"/>
            </a:endParaRPr>
          </a:p>
          <a:p>
            <a:pPr marL="0" marR="0" lvl="0" indent="0" algn="ctr" rtl="0">
              <a:lnSpc>
                <a:spcPct val="100000"/>
              </a:lnSpc>
              <a:spcBef>
                <a:spcPts val="0"/>
              </a:spcBef>
              <a:spcAft>
                <a:spcPts val="0"/>
              </a:spcAft>
              <a:buClr>
                <a:schemeClr val="dk1"/>
              </a:buClr>
              <a:buSzPts val="1100"/>
              <a:buFont typeface="Arial"/>
              <a:buNone/>
            </a:pPr>
            <a:r>
              <a:rPr lang="en-US" sz="1300" b="1" i="0" u="none" strike="noStrike" cap="none">
                <a:solidFill>
                  <a:srgbClr val="353A85"/>
                </a:solidFill>
                <a:latin typeface="Karla"/>
                <a:ea typeface="Karla"/>
                <a:cs typeface="Karla"/>
                <a:sym typeface="Karla"/>
              </a:rPr>
              <a:t>2 calls from IHIS or hospital management</a:t>
            </a:r>
            <a:endParaRPr sz="1500" b="1" i="0" u="none" strike="noStrike" cap="none">
              <a:solidFill>
                <a:srgbClr val="353A85"/>
              </a:solidFill>
              <a:latin typeface="Karla"/>
              <a:ea typeface="Karla"/>
              <a:cs typeface="Karla"/>
              <a:sym typeface="Karla"/>
            </a:endParaRPr>
          </a:p>
        </p:txBody>
      </p:sp>
      <p:sp>
        <p:nvSpPr>
          <p:cNvPr id="1566" name="Google Shape;1566;gcd2b5fe2da_0_52"/>
          <p:cNvSpPr/>
          <p:nvPr/>
        </p:nvSpPr>
        <p:spPr>
          <a:xfrm>
            <a:off x="5279825" y="3715200"/>
            <a:ext cx="2786700" cy="826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300" b="1" i="0" u="none" strike="noStrike" cap="none">
                <a:solidFill>
                  <a:srgbClr val="353A85"/>
                </a:solidFill>
                <a:latin typeface="Karla"/>
                <a:ea typeface="Karla"/>
                <a:cs typeface="Karla"/>
                <a:sym typeface="Karla"/>
              </a:rPr>
              <a:t>10 new unique visitors</a:t>
            </a:r>
            <a:endParaRPr sz="1300" b="1" i="0" u="none" strike="noStrike" cap="none">
              <a:solidFill>
                <a:srgbClr val="353A85"/>
              </a:solidFill>
              <a:latin typeface="Karla"/>
              <a:ea typeface="Karla"/>
              <a:cs typeface="Karla"/>
              <a:sym typeface="Karla"/>
            </a:endParaRPr>
          </a:p>
          <a:p>
            <a:pPr marL="0" marR="0" lvl="0" indent="0" algn="ctr" rtl="0">
              <a:lnSpc>
                <a:spcPct val="100000"/>
              </a:lnSpc>
              <a:spcBef>
                <a:spcPts val="0"/>
              </a:spcBef>
              <a:spcAft>
                <a:spcPts val="0"/>
              </a:spcAft>
              <a:buClr>
                <a:schemeClr val="dk1"/>
              </a:buClr>
              <a:buSzPts val="1100"/>
              <a:buFont typeface="Arial"/>
              <a:buNone/>
            </a:pPr>
            <a:r>
              <a:rPr lang="en-US" sz="1300" b="1" i="0" u="none" strike="noStrike" cap="none">
                <a:solidFill>
                  <a:srgbClr val="353A85"/>
                </a:solidFill>
                <a:latin typeface="Karla"/>
                <a:ea typeface="Karla"/>
                <a:cs typeface="Karla"/>
                <a:sym typeface="Karla"/>
              </a:rPr>
              <a:t>2 calls from IHIS or hospital management</a:t>
            </a:r>
            <a:endParaRPr sz="1500" b="1" i="0" u="none" strike="noStrike" cap="none">
              <a:solidFill>
                <a:srgbClr val="353A85"/>
              </a:solidFill>
              <a:latin typeface="Karla"/>
              <a:ea typeface="Karla"/>
              <a:cs typeface="Karla"/>
              <a:sym typeface="Karla"/>
            </a:endParaRPr>
          </a:p>
        </p:txBody>
      </p:sp>
      <p:sp>
        <p:nvSpPr>
          <p:cNvPr id="1567" name="Google Shape;1567;gcd2b5fe2da_0_52"/>
          <p:cNvSpPr/>
          <p:nvPr/>
        </p:nvSpPr>
        <p:spPr>
          <a:xfrm>
            <a:off x="8367100" y="3715200"/>
            <a:ext cx="2786700" cy="826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353A85"/>
                </a:solidFill>
                <a:latin typeface="Karla"/>
                <a:ea typeface="Karla"/>
                <a:cs typeface="Karla"/>
                <a:sym typeface="Karla"/>
              </a:rPr>
              <a:t>100 new unique visitors</a:t>
            </a:r>
            <a:endParaRPr sz="1300" b="1" i="0" u="none" strike="noStrike" cap="none">
              <a:solidFill>
                <a:srgbClr val="353A85"/>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353A85"/>
                </a:solidFill>
                <a:latin typeface="Karla"/>
                <a:ea typeface="Karla"/>
                <a:cs typeface="Karla"/>
                <a:sym typeface="Karla"/>
              </a:rPr>
              <a:t>10 surveys completed</a:t>
            </a:r>
            <a:endParaRPr sz="1300" b="1" i="0" u="none" strike="noStrike" cap="none">
              <a:solidFill>
                <a:srgbClr val="353A85"/>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353A85"/>
                </a:solidFill>
                <a:latin typeface="Karla"/>
                <a:ea typeface="Karla"/>
                <a:cs typeface="Karla"/>
                <a:sym typeface="Karla"/>
              </a:rPr>
              <a:t>1 call from IHIS or hospital management</a:t>
            </a:r>
            <a:endParaRPr sz="1300" b="1" i="0" u="none" strike="noStrike" cap="none">
              <a:solidFill>
                <a:srgbClr val="353A85"/>
              </a:solidFill>
              <a:latin typeface="Karla"/>
              <a:ea typeface="Karla"/>
              <a:cs typeface="Karla"/>
              <a:sym typeface="Karla"/>
            </a:endParaRPr>
          </a:p>
        </p:txBody>
      </p:sp>
      <p:sp>
        <p:nvSpPr>
          <p:cNvPr id="1568" name="Google Shape;1568;gcd2b5fe2da_0_52"/>
          <p:cNvSpPr/>
          <p:nvPr/>
        </p:nvSpPr>
        <p:spPr>
          <a:xfrm>
            <a:off x="2196850" y="4700800"/>
            <a:ext cx="2786700" cy="826200"/>
          </a:xfrm>
          <a:prstGeom prst="roundRect">
            <a:avLst>
              <a:gd name="adj" fmla="val 16667"/>
            </a:avLst>
          </a:prstGeom>
          <a:solidFill>
            <a:srgbClr val="072B6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rgbClr val="FF0000"/>
                </a:solidFill>
                <a:latin typeface="Karla"/>
                <a:ea typeface="Karla"/>
                <a:cs typeface="Karla"/>
                <a:sym typeface="Karla"/>
              </a:rPr>
              <a:t>3 new unique visitors</a:t>
            </a:r>
            <a:endParaRPr sz="1400" b="1" i="0" u="none" strike="noStrike" cap="none">
              <a:solidFill>
                <a:srgbClr val="FF0000"/>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Karla"/>
                <a:ea typeface="Karla"/>
                <a:cs typeface="Karla"/>
                <a:sym typeface="Karla"/>
              </a:rPr>
              <a:t>0 calls</a:t>
            </a:r>
            <a:endParaRPr sz="1400" b="1" i="0" u="none" strike="noStrike" cap="none">
              <a:solidFill>
                <a:srgbClr val="FF0000"/>
              </a:solidFill>
              <a:latin typeface="Karla"/>
              <a:ea typeface="Karla"/>
              <a:cs typeface="Karla"/>
              <a:sym typeface="Karla"/>
            </a:endParaRPr>
          </a:p>
        </p:txBody>
      </p:sp>
      <p:sp>
        <p:nvSpPr>
          <p:cNvPr id="1569" name="Google Shape;1569;gcd2b5fe2da_0_52"/>
          <p:cNvSpPr/>
          <p:nvPr/>
        </p:nvSpPr>
        <p:spPr>
          <a:xfrm>
            <a:off x="5284125" y="4700800"/>
            <a:ext cx="2786700" cy="826200"/>
          </a:xfrm>
          <a:prstGeom prst="roundRect">
            <a:avLst>
              <a:gd name="adj" fmla="val 16667"/>
            </a:avLst>
          </a:prstGeom>
          <a:solidFill>
            <a:srgbClr val="072B6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1" i="0" u="none" strike="noStrike" cap="none">
                <a:solidFill>
                  <a:srgbClr val="FF0000"/>
                </a:solidFill>
                <a:latin typeface="Karla"/>
                <a:ea typeface="Karla"/>
                <a:cs typeface="Karla"/>
                <a:sym typeface="Karla"/>
              </a:rPr>
              <a:t>5 new unique visitors</a:t>
            </a:r>
            <a:endParaRPr sz="1400" b="1" i="0" u="none" strike="noStrike" cap="none">
              <a:solidFill>
                <a:srgbClr val="FF0000"/>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Karla"/>
                <a:ea typeface="Karla"/>
                <a:cs typeface="Karla"/>
                <a:sym typeface="Karla"/>
              </a:rPr>
              <a:t>0 calls</a:t>
            </a:r>
            <a:endParaRPr sz="1400" b="1" i="0" u="none" strike="noStrike" cap="none">
              <a:solidFill>
                <a:srgbClr val="FF0000"/>
              </a:solidFill>
              <a:latin typeface="Karla"/>
              <a:ea typeface="Karla"/>
              <a:cs typeface="Karla"/>
              <a:sym typeface="Karla"/>
            </a:endParaRPr>
          </a:p>
        </p:txBody>
      </p:sp>
      <p:sp>
        <p:nvSpPr>
          <p:cNvPr id="1570" name="Google Shape;1570;gcd2b5fe2da_0_52"/>
          <p:cNvSpPr/>
          <p:nvPr/>
        </p:nvSpPr>
        <p:spPr>
          <a:xfrm>
            <a:off x="8371400" y="4700800"/>
            <a:ext cx="2786700" cy="826200"/>
          </a:xfrm>
          <a:prstGeom prst="roundRect">
            <a:avLst>
              <a:gd name="adj" fmla="val 16667"/>
            </a:avLst>
          </a:prstGeom>
          <a:solidFill>
            <a:srgbClr val="072B6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FF00"/>
                </a:solidFill>
                <a:latin typeface="Karla"/>
                <a:ea typeface="Karla"/>
                <a:cs typeface="Karla"/>
                <a:sym typeface="Karla"/>
              </a:rPr>
              <a:t>107 new unique visitors</a:t>
            </a:r>
            <a:endParaRPr sz="1400" b="1" i="0" u="none" strike="noStrike" cap="none">
              <a:solidFill>
                <a:srgbClr val="00FF00"/>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FF00"/>
                </a:solidFill>
                <a:latin typeface="Karla"/>
                <a:ea typeface="Karla"/>
                <a:cs typeface="Karla"/>
                <a:sym typeface="Karla"/>
              </a:rPr>
              <a:t>12 surveys completed</a:t>
            </a:r>
            <a:endParaRPr sz="1400" b="1" i="0" u="none" strike="noStrike" cap="none">
              <a:solidFill>
                <a:srgbClr val="00FF00"/>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Karla"/>
                <a:ea typeface="Karla"/>
                <a:cs typeface="Karla"/>
                <a:sym typeface="Karla"/>
              </a:rPr>
              <a:t>0 calls</a:t>
            </a:r>
            <a:endParaRPr sz="1400" b="1" i="0" u="none" strike="noStrike" cap="none">
              <a:solidFill>
                <a:srgbClr val="FF0000"/>
              </a:solidFill>
              <a:latin typeface="Karla"/>
              <a:ea typeface="Karla"/>
              <a:cs typeface="Karla"/>
              <a:sym typeface="Karla"/>
            </a:endParaRPr>
          </a:p>
        </p:txBody>
      </p:sp>
      <p:sp>
        <p:nvSpPr>
          <p:cNvPr id="1571" name="Google Shape;1571;gcd2b5fe2da_0_52"/>
          <p:cNvSpPr/>
          <p:nvPr/>
        </p:nvSpPr>
        <p:spPr>
          <a:xfrm>
            <a:off x="762884" y="3715225"/>
            <a:ext cx="1137900" cy="826200"/>
          </a:xfrm>
          <a:prstGeom prst="roundRect">
            <a:avLst>
              <a:gd name="adj" fmla="val 16667"/>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lt1"/>
                </a:solidFill>
                <a:latin typeface="Karla ExtraBold"/>
                <a:ea typeface="Karla ExtraBold"/>
                <a:cs typeface="Karla ExtraBold"/>
                <a:sym typeface="Karla ExtraBold"/>
              </a:rPr>
              <a:t>KPI</a:t>
            </a:r>
            <a:endParaRPr sz="1400" b="0" i="0" u="none" strike="noStrike" cap="none">
              <a:solidFill>
                <a:srgbClr val="000000"/>
              </a:solidFill>
              <a:latin typeface="Arial"/>
              <a:ea typeface="Arial"/>
              <a:cs typeface="Arial"/>
              <a:sym typeface="Arial"/>
            </a:endParaRPr>
          </a:p>
        </p:txBody>
      </p:sp>
      <p:sp>
        <p:nvSpPr>
          <p:cNvPr id="1572" name="Google Shape;1572;gcd2b5fe2da_0_52"/>
          <p:cNvSpPr/>
          <p:nvPr/>
        </p:nvSpPr>
        <p:spPr>
          <a:xfrm>
            <a:off x="767109" y="4700800"/>
            <a:ext cx="1137900" cy="826200"/>
          </a:xfrm>
          <a:prstGeom prst="roundRect">
            <a:avLst>
              <a:gd name="adj" fmla="val 16667"/>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Karla ExtraBold"/>
                <a:ea typeface="Karla ExtraBold"/>
                <a:cs typeface="Karla ExtraBold"/>
                <a:sym typeface="Karla ExtraBold"/>
              </a:rPr>
              <a:t>Result</a:t>
            </a:r>
            <a:endParaRPr sz="1400" b="0" i="0" u="none" strike="noStrike" cap="none">
              <a:solidFill>
                <a:srgbClr val="000000"/>
              </a:solidFill>
              <a:latin typeface="Arial"/>
              <a:ea typeface="Arial"/>
              <a:cs typeface="Arial"/>
              <a:sym typeface="Arial"/>
            </a:endParaRPr>
          </a:p>
        </p:txBody>
      </p:sp>
      <p:pic>
        <p:nvPicPr>
          <p:cNvPr id="1573" name="Google Shape;1573;gcd2b5fe2da_0_52"/>
          <p:cNvPicPr preferRelativeResize="0"/>
          <p:nvPr/>
        </p:nvPicPr>
        <p:blipFill rotWithShape="1">
          <a:blip r:embed="rId8">
            <a:alphaModFix/>
          </a:blip>
          <a:srcRect l="17573" t="16873" r="18843" b="18153"/>
          <a:stretch/>
        </p:blipFill>
        <p:spPr>
          <a:xfrm>
            <a:off x="8708700" y="1937275"/>
            <a:ext cx="1769550" cy="1808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pic>
        <p:nvPicPr>
          <p:cNvPr id="1578" name="Google Shape;1578;gd2a2832246_0_63"/>
          <p:cNvPicPr preferRelativeResize="0"/>
          <p:nvPr/>
        </p:nvPicPr>
        <p:blipFill rotWithShape="1">
          <a:blip r:embed="rId3">
            <a:alphaModFix/>
          </a:blip>
          <a:srcRect/>
          <a:stretch/>
        </p:blipFill>
        <p:spPr>
          <a:xfrm>
            <a:off x="11125" y="0"/>
            <a:ext cx="12192000" cy="6858000"/>
          </a:xfrm>
          <a:prstGeom prst="rect">
            <a:avLst/>
          </a:prstGeom>
          <a:noFill/>
          <a:ln>
            <a:noFill/>
          </a:ln>
        </p:spPr>
      </p:pic>
      <p:pic>
        <p:nvPicPr>
          <p:cNvPr id="1579" name="Google Shape;1579;gd2a2832246_0_63"/>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580" name="Google Shape;1580;gd2a2832246_0_63"/>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581" name="Google Shape;1581;gd2a2832246_0_63"/>
          <p:cNvSpPr/>
          <p:nvPr/>
        </p:nvSpPr>
        <p:spPr>
          <a:xfrm>
            <a:off x="615425" y="593075"/>
            <a:ext cx="69939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rgbClr val="000000"/>
                </a:solidFill>
                <a:latin typeface="Nunito ExtraBold"/>
                <a:ea typeface="Nunito ExtraBold"/>
                <a:cs typeface="Nunito ExtraBold"/>
                <a:sym typeface="Nunito ExtraBold"/>
              </a:rPr>
              <a:t>ANALYTICS </a:t>
            </a:r>
            <a:r>
              <a:rPr lang="en-US" sz="2100" b="0" i="0" u="none" strike="noStrike" cap="none">
                <a:solidFill>
                  <a:srgbClr val="000000"/>
                </a:solidFill>
                <a:latin typeface="Nunito ExtraBold"/>
                <a:ea typeface="Nunito ExtraBold"/>
                <a:cs typeface="Nunito ExtraBold"/>
                <a:sym typeface="Nunito ExtraBold"/>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SUMMARY</a:t>
            </a:r>
            <a:endParaRPr sz="2100" b="0" i="0" u="none" strike="noStrike" cap="none">
              <a:solidFill>
                <a:srgbClr val="000000"/>
              </a:solidFill>
              <a:latin typeface="Nunito ExtraBold"/>
              <a:ea typeface="Nunito ExtraBold"/>
              <a:cs typeface="Nunito ExtraBold"/>
              <a:sym typeface="Nunito ExtraBold"/>
            </a:endParaRPr>
          </a:p>
        </p:txBody>
      </p:sp>
      <p:sp>
        <p:nvSpPr>
          <p:cNvPr id="1582" name="Google Shape;1582;gd2a2832246_0_63"/>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sp>
        <p:nvSpPr>
          <p:cNvPr id="1583" name="Google Shape;1583;gd2a2832246_0_63"/>
          <p:cNvSpPr txBox="1"/>
          <p:nvPr/>
        </p:nvSpPr>
        <p:spPr>
          <a:xfrm>
            <a:off x="12713350" y="59244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584" name="Google Shape;1584;gd2a2832246_0_63"/>
          <p:cNvSpPr/>
          <p:nvPr/>
        </p:nvSpPr>
        <p:spPr>
          <a:xfrm>
            <a:off x="2344950" y="3181800"/>
            <a:ext cx="1351800" cy="826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353A85"/>
                </a:solidFill>
                <a:latin typeface="Karla"/>
                <a:ea typeface="Karla"/>
                <a:cs typeface="Karla"/>
                <a:sym typeface="Karla"/>
              </a:rPr>
              <a:t>100</a:t>
            </a:r>
            <a:endParaRPr sz="2000" b="1" i="0" u="none" strike="noStrike" cap="none">
              <a:solidFill>
                <a:srgbClr val="353A85"/>
              </a:solidFill>
              <a:latin typeface="Karla"/>
              <a:ea typeface="Karla"/>
              <a:cs typeface="Karla"/>
              <a:sym typeface="Karla"/>
            </a:endParaRPr>
          </a:p>
        </p:txBody>
      </p:sp>
      <p:sp>
        <p:nvSpPr>
          <p:cNvPr id="1585" name="Google Shape;1585;gd2a2832246_0_63"/>
          <p:cNvSpPr/>
          <p:nvPr/>
        </p:nvSpPr>
        <p:spPr>
          <a:xfrm>
            <a:off x="839084" y="3181825"/>
            <a:ext cx="1137900" cy="826200"/>
          </a:xfrm>
          <a:prstGeom prst="roundRect">
            <a:avLst>
              <a:gd name="adj" fmla="val 16667"/>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lt1"/>
                </a:solidFill>
                <a:latin typeface="Karla ExtraBold"/>
                <a:ea typeface="Karla ExtraBold"/>
                <a:cs typeface="Karla ExtraBold"/>
                <a:sym typeface="Karla ExtraBold"/>
              </a:rPr>
              <a:t>KPI</a:t>
            </a:r>
            <a:endParaRPr sz="1400" b="0" i="0" u="none" strike="noStrike" cap="none">
              <a:solidFill>
                <a:srgbClr val="000000"/>
              </a:solidFill>
              <a:latin typeface="Arial"/>
              <a:ea typeface="Arial"/>
              <a:cs typeface="Arial"/>
              <a:sym typeface="Arial"/>
            </a:endParaRPr>
          </a:p>
        </p:txBody>
      </p:sp>
      <p:sp>
        <p:nvSpPr>
          <p:cNvPr id="1586" name="Google Shape;1586;gd2a2832246_0_63"/>
          <p:cNvSpPr/>
          <p:nvPr/>
        </p:nvSpPr>
        <p:spPr>
          <a:xfrm>
            <a:off x="843309" y="4167400"/>
            <a:ext cx="1137900" cy="826200"/>
          </a:xfrm>
          <a:prstGeom prst="roundRect">
            <a:avLst>
              <a:gd name="adj" fmla="val 16667"/>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Karla ExtraBold"/>
                <a:ea typeface="Karla ExtraBold"/>
                <a:cs typeface="Karla ExtraBold"/>
                <a:sym typeface="Karla ExtraBold"/>
              </a:rPr>
              <a:t>Result</a:t>
            </a:r>
            <a:endParaRPr sz="1400" b="0" i="0" u="none" strike="noStrike" cap="none">
              <a:solidFill>
                <a:srgbClr val="000000"/>
              </a:solidFill>
              <a:latin typeface="Arial"/>
              <a:ea typeface="Arial"/>
              <a:cs typeface="Arial"/>
              <a:sym typeface="Arial"/>
            </a:endParaRPr>
          </a:p>
        </p:txBody>
      </p:sp>
      <p:pic>
        <p:nvPicPr>
          <p:cNvPr id="1587" name="Google Shape;1587;gd2a2832246_0_63"/>
          <p:cNvPicPr preferRelativeResize="0"/>
          <p:nvPr/>
        </p:nvPicPr>
        <p:blipFill rotWithShape="1">
          <a:blip r:embed="rId6">
            <a:alphaModFix/>
          </a:blip>
          <a:srcRect l="49719" t="43744" r="3516"/>
          <a:stretch/>
        </p:blipFill>
        <p:spPr>
          <a:xfrm>
            <a:off x="4200225" y="4251025"/>
            <a:ext cx="4181774" cy="694175"/>
          </a:xfrm>
          <a:prstGeom prst="rect">
            <a:avLst/>
          </a:prstGeom>
          <a:noFill/>
          <a:ln>
            <a:noFill/>
          </a:ln>
        </p:spPr>
      </p:pic>
      <p:sp>
        <p:nvSpPr>
          <p:cNvPr id="1588" name="Google Shape;1588;gd2a2832246_0_63"/>
          <p:cNvSpPr/>
          <p:nvPr/>
        </p:nvSpPr>
        <p:spPr>
          <a:xfrm>
            <a:off x="4534238" y="3181800"/>
            <a:ext cx="1351800" cy="826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353A85"/>
                </a:solidFill>
                <a:latin typeface="Karla"/>
                <a:ea typeface="Karla"/>
                <a:cs typeface="Karla"/>
                <a:sym typeface="Karla"/>
              </a:rPr>
              <a:t>60%</a:t>
            </a:r>
            <a:endParaRPr sz="2000" b="1" i="0" u="none" strike="noStrike" cap="none">
              <a:solidFill>
                <a:srgbClr val="353A85"/>
              </a:solidFill>
              <a:latin typeface="Karla"/>
              <a:ea typeface="Karla"/>
              <a:cs typeface="Karla"/>
              <a:sym typeface="Karla"/>
            </a:endParaRPr>
          </a:p>
        </p:txBody>
      </p:sp>
      <p:sp>
        <p:nvSpPr>
          <p:cNvPr id="1589" name="Google Shape;1589;gd2a2832246_0_63"/>
          <p:cNvSpPr/>
          <p:nvPr/>
        </p:nvSpPr>
        <p:spPr>
          <a:xfrm>
            <a:off x="6757888" y="3181800"/>
            <a:ext cx="1351800" cy="826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353A85"/>
                </a:solidFill>
                <a:latin typeface="Karla"/>
                <a:ea typeface="Karla"/>
                <a:cs typeface="Karla"/>
                <a:sym typeface="Karla"/>
              </a:rPr>
              <a:t>2min</a:t>
            </a:r>
            <a:endParaRPr sz="2000" b="1" i="0" u="none" strike="noStrike" cap="none">
              <a:solidFill>
                <a:srgbClr val="353A85"/>
              </a:solidFill>
              <a:latin typeface="Karla"/>
              <a:ea typeface="Karla"/>
              <a:cs typeface="Karla"/>
              <a:sym typeface="Karla"/>
            </a:endParaRPr>
          </a:p>
        </p:txBody>
      </p:sp>
      <p:grpSp>
        <p:nvGrpSpPr>
          <p:cNvPr id="1590" name="Google Shape;1590;gd2a2832246_0_63"/>
          <p:cNvGrpSpPr/>
          <p:nvPr/>
        </p:nvGrpSpPr>
        <p:grpSpPr>
          <a:xfrm>
            <a:off x="5663382" y="4708594"/>
            <a:ext cx="631976" cy="631976"/>
            <a:chOff x="2081650" y="4993750"/>
            <a:chExt cx="483125" cy="483125"/>
          </a:xfrm>
        </p:grpSpPr>
        <p:sp>
          <p:nvSpPr>
            <p:cNvPr id="1591" name="Google Shape;1591;gd2a2832246_0_63"/>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CE0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592" name="Google Shape;1592;gd2a2832246_0_63"/>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CE0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593" name="Google Shape;1593;gd2a2832246_0_63"/>
          <p:cNvGrpSpPr/>
          <p:nvPr/>
        </p:nvGrpSpPr>
        <p:grpSpPr>
          <a:xfrm>
            <a:off x="7988153" y="4708608"/>
            <a:ext cx="631976" cy="631976"/>
            <a:chOff x="2081650" y="4993750"/>
            <a:chExt cx="483125" cy="483125"/>
          </a:xfrm>
        </p:grpSpPr>
        <p:sp>
          <p:nvSpPr>
            <p:cNvPr id="1594" name="Google Shape;1594;gd2a2832246_0_63"/>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CE0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595" name="Google Shape;1595;gd2a2832246_0_63"/>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CE0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596" name="Google Shape;1596;gd2a2832246_0_63"/>
          <p:cNvSpPr txBox="1"/>
          <p:nvPr/>
        </p:nvSpPr>
        <p:spPr>
          <a:xfrm>
            <a:off x="1945799" y="2418350"/>
            <a:ext cx="21327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USERS</a:t>
            </a:r>
            <a:endParaRPr sz="1400" b="0" i="0" u="none" strike="noStrike" cap="none">
              <a:solidFill>
                <a:srgbClr val="000000"/>
              </a:solidFill>
              <a:latin typeface="Nunito ExtraBold"/>
              <a:ea typeface="Nunito ExtraBold"/>
              <a:cs typeface="Nunito ExtraBold"/>
              <a:sym typeface="Nunito ExtraBold"/>
            </a:endParaRPr>
          </a:p>
        </p:txBody>
      </p:sp>
      <p:sp>
        <p:nvSpPr>
          <p:cNvPr id="1597" name="Google Shape;1597;gd2a2832246_0_63"/>
          <p:cNvSpPr txBox="1"/>
          <p:nvPr/>
        </p:nvSpPr>
        <p:spPr>
          <a:xfrm>
            <a:off x="3943937" y="2408950"/>
            <a:ext cx="25239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BOUNCE RATE</a:t>
            </a:r>
            <a:endParaRPr sz="1400" b="0" i="0" u="none" strike="noStrike" cap="none">
              <a:solidFill>
                <a:srgbClr val="000000"/>
              </a:solidFill>
              <a:latin typeface="Nunito ExtraBold"/>
              <a:ea typeface="Nunito ExtraBold"/>
              <a:cs typeface="Nunito ExtraBold"/>
              <a:sym typeface="Nunito ExtraBold"/>
            </a:endParaRPr>
          </a:p>
        </p:txBody>
      </p:sp>
      <p:sp>
        <p:nvSpPr>
          <p:cNvPr id="1598" name="Google Shape;1598;gd2a2832246_0_63"/>
          <p:cNvSpPr txBox="1"/>
          <p:nvPr/>
        </p:nvSpPr>
        <p:spPr>
          <a:xfrm>
            <a:off x="6072907" y="2412000"/>
            <a:ext cx="27885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SESSION DURATION</a:t>
            </a:r>
            <a:endParaRPr sz="1400" b="0" i="0" u="none" strike="noStrike" cap="none">
              <a:solidFill>
                <a:srgbClr val="000000"/>
              </a:solidFill>
              <a:latin typeface="Nunito ExtraBold"/>
              <a:ea typeface="Nunito ExtraBold"/>
              <a:cs typeface="Nunito ExtraBold"/>
              <a:sym typeface="Nunito ExtraBold"/>
            </a:endParaRPr>
          </a:p>
        </p:txBody>
      </p:sp>
      <p:pic>
        <p:nvPicPr>
          <p:cNvPr id="1599" name="Google Shape;1599;gd2a2832246_0_63"/>
          <p:cNvPicPr preferRelativeResize="0"/>
          <p:nvPr/>
        </p:nvPicPr>
        <p:blipFill rotWithShape="1">
          <a:blip r:embed="rId6">
            <a:alphaModFix/>
          </a:blip>
          <a:srcRect t="43744" r="76747"/>
          <a:stretch/>
        </p:blipFill>
        <p:spPr>
          <a:xfrm>
            <a:off x="2268750" y="4251025"/>
            <a:ext cx="2079274" cy="694175"/>
          </a:xfrm>
          <a:prstGeom prst="rect">
            <a:avLst/>
          </a:prstGeom>
          <a:noFill/>
          <a:ln>
            <a:noFill/>
          </a:ln>
        </p:spPr>
      </p:pic>
      <p:grpSp>
        <p:nvGrpSpPr>
          <p:cNvPr id="1600" name="Google Shape;1600;gd2a2832246_0_63"/>
          <p:cNvGrpSpPr/>
          <p:nvPr/>
        </p:nvGrpSpPr>
        <p:grpSpPr>
          <a:xfrm>
            <a:off x="3356653" y="4708594"/>
            <a:ext cx="631976" cy="631976"/>
            <a:chOff x="1487200" y="4993750"/>
            <a:chExt cx="483125" cy="483125"/>
          </a:xfrm>
        </p:grpSpPr>
        <p:sp>
          <p:nvSpPr>
            <p:cNvPr id="1601" name="Google Shape;1601;gd2a2832246_0_63"/>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602" name="Google Shape;1602;gd2a2832246_0_63"/>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603" name="Google Shape;1603;gd2a2832246_0_63"/>
          <p:cNvSpPr/>
          <p:nvPr/>
        </p:nvSpPr>
        <p:spPr>
          <a:xfrm>
            <a:off x="8948950" y="3181800"/>
            <a:ext cx="1351800" cy="826200"/>
          </a:xfrm>
          <a:prstGeom prst="roundRect">
            <a:avLst>
              <a:gd name="adj" fmla="val 16667"/>
            </a:avLst>
          </a:prstGeom>
          <a:solidFill>
            <a:srgbClr val="ACCBF9">
              <a:alpha val="50196"/>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353A85"/>
                </a:solidFill>
                <a:latin typeface="Karla"/>
                <a:ea typeface="Karla"/>
                <a:cs typeface="Karla"/>
                <a:sym typeface="Karla"/>
              </a:rPr>
              <a:t>10</a:t>
            </a:r>
            <a:endParaRPr sz="2200" b="1" i="0" u="none" strike="noStrike" cap="none">
              <a:solidFill>
                <a:srgbClr val="353A85"/>
              </a:solidFill>
              <a:latin typeface="Karla"/>
              <a:ea typeface="Karla"/>
              <a:cs typeface="Karla"/>
              <a:sym typeface="Karla"/>
            </a:endParaRPr>
          </a:p>
        </p:txBody>
      </p:sp>
      <p:sp>
        <p:nvSpPr>
          <p:cNvPr id="1604" name="Google Shape;1604;gd2a2832246_0_63"/>
          <p:cNvSpPr txBox="1"/>
          <p:nvPr/>
        </p:nvSpPr>
        <p:spPr>
          <a:xfrm>
            <a:off x="8549799" y="2418350"/>
            <a:ext cx="21327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Nunito ExtraBold"/>
                <a:ea typeface="Nunito ExtraBold"/>
                <a:cs typeface="Nunito ExtraBold"/>
                <a:sym typeface="Nunito ExtraBold"/>
              </a:rPr>
              <a:t>SURVEYS</a:t>
            </a:r>
            <a:endParaRPr sz="1400" b="0" i="0" u="none" strike="noStrike" cap="none">
              <a:solidFill>
                <a:srgbClr val="000000"/>
              </a:solidFill>
              <a:latin typeface="Nunito ExtraBold"/>
              <a:ea typeface="Nunito ExtraBold"/>
              <a:cs typeface="Nunito ExtraBold"/>
              <a:sym typeface="Nunito ExtraBold"/>
            </a:endParaRPr>
          </a:p>
        </p:txBody>
      </p:sp>
      <p:sp>
        <p:nvSpPr>
          <p:cNvPr id="1605" name="Google Shape;1605;gd2a2832246_0_63"/>
          <p:cNvSpPr/>
          <p:nvPr/>
        </p:nvSpPr>
        <p:spPr>
          <a:xfrm>
            <a:off x="8948950" y="4185025"/>
            <a:ext cx="1351800" cy="826200"/>
          </a:xfrm>
          <a:prstGeom prst="roundRect">
            <a:avLst>
              <a:gd name="adj" fmla="val 16667"/>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Karla ExtraBold"/>
                <a:ea typeface="Karla ExtraBold"/>
                <a:cs typeface="Karla ExtraBold"/>
                <a:sym typeface="Karla ExtraBold"/>
              </a:rPr>
              <a:t>12</a:t>
            </a:r>
            <a:endParaRPr sz="2000" b="0" i="0" u="none" strike="noStrike" cap="none">
              <a:solidFill>
                <a:srgbClr val="000000"/>
              </a:solidFill>
              <a:latin typeface="Arial"/>
              <a:ea typeface="Arial"/>
              <a:cs typeface="Arial"/>
              <a:sym typeface="Arial"/>
            </a:endParaRPr>
          </a:p>
        </p:txBody>
      </p:sp>
      <p:grpSp>
        <p:nvGrpSpPr>
          <p:cNvPr id="1606" name="Google Shape;1606;gd2a2832246_0_63"/>
          <p:cNvGrpSpPr/>
          <p:nvPr/>
        </p:nvGrpSpPr>
        <p:grpSpPr>
          <a:xfrm>
            <a:off x="9789803" y="4653169"/>
            <a:ext cx="631976" cy="631976"/>
            <a:chOff x="1487200" y="4993750"/>
            <a:chExt cx="483125" cy="483125"/>
          </a:xfrm>
        </p:grpSpPr>
        <p:sp>
          <p:nvSpPr>
            <p:cNvPr id="1607" name="Google Shape;1607;gd2a2832246_0_63"/>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608" name="Google Shape;1608;gd2a2832246_0_63"/>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pic>
        <p:nvPicPr>
          <p:cNvPr id="1613" name="Google Shape;1613;gcd2b5fe2da_0_172"/>
          <p:cNvPicPr preferRelativeResize="0"/>
          <p:nvPr/>
        </p:nvPicPr>
        <p:blipFill rotWithShape="1">
          <a:blip r:embed="rId3">
            <a:alphaModFix/>
          </a:blip>
          <a:srcRect/>
          <a:stretch/>
        </p:blipFill>
        <p:spPr>
          <a:xfrm>
            <a:off x="11125" y="0"/>
            <a:ext cx="12192000" cy="6858000"/>
          </a:xfrm>
          <a:prstGeom prst="rect">
            <a:avLst/>
          </a:prstGeom>
          <a:noFill/>
          <a:ln>
            <a:noFill/>
          </a:ln>
        </p:spPr>
      </p:pic>
      <p:pic>
        <p:nvPicPr>
          <p:cNvPr id="1614" name="Google Shape;1614;gcd2b5fe2da_0_172"/>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615" name="Google Shape;1615;gcd2b5fe2da_0_172"/>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616" name="Google Shape;1616;gcd2b5fe2da_0_172"/>
          <p:cNvSpPr/>
          <p:nvPr/>
        </p:nvSpPr>
        <p:spPr>
          <a:xfrm>
            <a:off x="615425" y="593075"/>
            <a:ext cx="81006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3200"/>
              <a:buFont typeface="Arial"/>
              <a:buNone/>
            </a:pPr>
            <a:r>
              <a:rPr lang="en-US" sz="2100" b="0" i="0" u="none" strike="noStrike" cap="none">
                <a:solidFill>
                  <a:schemeClr val="dk1"/>
                </a:solidFill>
                <a:latin typeface="Nunito ExtraBold"/>
                <a:ea typeface="Nunito ExtraBold"/>
                <a:cs typeface="Nunito ExtraBold"/>
                <a:sym typeface="Nunito ExtraBold"/>
              </a:rPr>
              <a:t>CONCLUSION OF PRODUCT-MARKET FIT FROM FIELD TESTS</a:t>
            </a:r>
            <a:endParaRPr sz="2100" b="0" i="0" u="none" strike="noStrike" cap="none">
              <a:solidFill>
                <a:srgbClr val="000000"/>
              </a:solidFill>
              <a:latin typeface="Nunito ExtraBold"/>
              <a:ea typeface="Nunito ExtraBold"/>
              <a:cs typeface="Nunito ExtraBold"/>
              <a:sym typeface="Nunito ExtraBold"/>
            </a:endParaRPr>
          </a:p>
        </p:txBody>
      </p:sp>
      <p:sp>
        <p:nvSpPr>
          <p:cNvPr id="1617" name="Google Shape;1617;gcd2b5fe2da_0_172"/>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FIELD TESTING</a:t>
            </a:r>
            <a:endParaRPr sz="1400" b="1" i="0" u="none" strike="noStrike" cap="none">
              <a:solidFill>
                <a:srgbClr val="3D85C6"/>
              </a:solidFill>
              <a:latin typeface="Nunito"/>
              <a:ea typeface="Nunito"/>
              <a:cs typeface="Nunito"/>
              <a:sym typeface="Nunito"/>
            </a:endParaRPr>
          </a:p>
        </p:txBody>
      </p:sp>
      <p:sp>
        <p:nvSpPr>
          <p:cNvPr id="1618" name="Google Shape;1618;gcd2b5fe2da_0_172"/>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619" name="Google Shape;1619;gcd2b5fe2da_0_172"/>
          <p:cNvSpPr/>
          <p:nvPr/>
        </p:nvSpPr>
        <p:spPr>
          <a:xfrm>
            <a:off x="1939700" y="2487800"/>
            <a:ext cx="3704100" cy="2263200"/>
          </a:xfrm>
          <a:prstGeom prst="roundRect">
            <a:avLst>
              <a:gd name="adj" fmla="val 8144"/>
            </a:avLst>
          </a:prstGeom>
          <a:solidFill>
            <a:srgbClr val="ACCBF9">
              <a:alpha val="50196"/>
            </a:srgbClr>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53A85"/>
                </a:solidFill>
                <a:latin typeface="Karla"/>
                <a:ea typeface="Karla"/>
                <a:cs typeface="Karla"/>
                <a:sym typeface="Karla"/>
              </a:rPr>
              <a:t>Inconclusive</a:t>
            </a:r>
            <a:endParaRPr sz="14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53A85"/>
                </a:solidFill>
                <a:latin typeface="Karla"/>
                <a:ea typeface="Karla"/>
                <a:cs typeface="Karla"/>
                <a:sym typeface="Karla"/>
              </a:rPr>
              <a:t>Insight:</a:t>
            </a:r>
            <a:endParaRPr sz="1400" b="1" i="0" u="none" strike="noStrike" cap="none">
              <a:solidFill>
                <a:srgbClr val="353A85"/>
              </a:solidFill>
              <a:latin typeface="Karla"/>
              <a:ea typeface="Karla"/>
              <a:cs typeface="Karla"/>
              <a:sym typeface="Karla"/>
            </a:endParaRPr>
          </a:p>
          <a:p>
            <a:pPr marL="457200" marR="0" lvl="0" indent="-317500" algn="l" rtl="0">
              <a:lnSpc>
                <a:spcPct val="100000"/>
              </a:lnSpc>
              <a:spcBef>
                <a:spcPts val="0"/>
              </a:spcBef>
              <a:spcAft>
                <a:spcPts val="0"/>
              </a:spcAft>
              <a:buClr>
                <a:srgbClr val="353A85"/>
              </a:buClr>
              <a:buSzPts val="1400"/>
              <a:buFont typeface="Karla"/>
              <a:buChar char="●"/>
            </a:pPr>
            <a:r>
              <a:rPr lang="en-US" sz="1400" b="1" i="0" u="none" strike="noStrike" cap="none">
                <a:solidFill>
                  <a:srgbClr val="353A85"/>
                </a:solidFill>
                <a:latin typeface="Karla"/>
                <a:ea typeface="Karla"/>
                <a:cs typeface="Karla"/>
                <a:sym typeface="Karla"/>
              </a:rPr>
              <a:t>Need to ensure that app reduces doctors’ workload</a:t>
            </a:r>
            <a:endParaRPr sz="1400" b="1" i="0" u="none" strike="noStrike" cap="none">
              <a:solidFill>
                <a:srgbClr val="353A85"/>
              </a:solidFill>
              <a:latin typeface="Karla"/>
              <a:ea typeface="Karla"/>
              <a:cs typeface="Karla"/>
              <a:sym typeface="Karla"/>
            </a:endParaRPr>
          </a:p>
          <a:p>
            <a:pPr marL="457200" marR="0" lvl="0" indent="-317500" algn="l" rtl="0">
              <a:lnSpc>
                <a:spcPct val="100000"/>
              </a:lnSpc>
              <a:spcBef>
                <a:spcPts val="0"/>
              </a:spcBef>
              <a:spcAft>
                <a:spcPts val="0"/>
              </a:spcAft>
              <a:buClr>
                <a:srgbClr val="353A85"/>
              </a:buClr>
              <a:buSzPts val="1400"/>
              <a:buFont typeface="Karla"/>
              <a:buChar char="●"/>
            </a:pPr>
            <a:r>
              <a:rPr lang="en-US" sz="1400" b="1" i="0" u="none" strike="noStrike" cap="none">
                <a:solidFill>
                  <a:srgbClr val="353A85"/>
                </a:solidFill>
                <a:latin typeface="Karla"/>
                <a:ea typeface="Karla"/>
                <a:cs typeface="Karla"/>
                <a:sym typeface="Karla"/>
              </a:rPr>
              <a:t>Need to ensure that app guarantees data compliance and security</a:t>
            </a:r>
            <a:endParaRPr sz="1400" b="1" i="0" u="none" strike="noStrike" cap="none">
              <a:solidFill>
                <a:srgbClr val="353A85"/>
              </a:solidFill>
              <a:latin typeface="Karla"/>
              <a:ea typeface="Karla"/>
              <a:cs typeface="Karla"/>
              <a:sym typeface="Karla"/>
            </a:endParaRPr>
          </a:p>
          <a:p>
            <a:pPr marL="45720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53A85"/>
              </a:solidFill>
              <a:latin typeface="Karla"/>
              <a:ea typeface="Karla"/>
              <a:cs typeface="Karla"/>
              <a:sym typeface="Karla"/>
            </a:endParaRPr>
          </a:p>
        </p:txBody>
      </p:sp>
      <p:sp>
        <p:nvSpPr>
          <p:cNvPr id="1620" name="Google Shape;1620;gcd2b5fe2da_0_172"/>
          <p:cNvSpPr/>
          <p:nvPr/>
        </p:nvSpPr>
        <p:spPr>
          <a:xfrm>
            <a:off x="6450125" y="2487800"/>
            <a:ext cx="3704100" cy="2900700"/>
          </a:xfrm>
          <a:prstGeom prst="roundRect">
            <a:avLst>
              <a:gd name="adj" fmla="val 8144"/>
            </a:avLst>
          </a:prstGeom>
          <a:solidFill>
            <a:srgbClr val="ACCBF9">
              <a:alpha val="50196"/>
            </a:srgbClr>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53A85"/>
                </a:solidFill>
                <a:latin typeface="Karla"/>
                <a:ea typeface="Karla"/>
                <a:cs typeface="Karla"/>
                <a:sym typeface="Karla"/>
              </a:rPr>
              <a:t>Validated. Market demand for healthcare workers is present based on our interviews </a:t>
            </a:r>
            <a:endParaRPr sz="14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53A85"/>
                </a:solidFill>
                <a:latin typeface="Karla"/>
                <a:ea typeface="Karla"/>
                <a:cs typeface="Karla"/>
                <a:sym typeface="Karla"/>
              </a:rPr>
              <a:t>Not Validated - Market Demand for hospital management</a:t>
            </a:r>
            <a:endParaRPr sz="14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53A85"/>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53A85"/>
                </a:solidFill>
                <a:latin typeface="Karla"/>
                <a:ea typeface="Karla"/>
                <a:cs typeface="Karla"/>
                <a:sym typeface="Karla"/>
              </a:rPr>
              <a:t>Insight:</a:t>
            </a:r>
            <a:endParaRPr sz="1400" b="1" i="0" u="none" strike="noStrike" cap="none">
              <a:solidFill>
                <a:srgbClr val="353A85"/>
              </a:solidFill>
              <a:latin typeface="Karla"/>
              <a:ea typeface="Karla"/>
              <a:cs typeface="Karla"/>
              <a:sym typeface="Karla"/>
            </a:endParaRPr>
          </a:p>
          <a:p>
            <a:pPr marL="457200" marR="0" lvl="0" indent="-317500" algn="l" rtl="0">
              <a:lnSpc>
                <a:spcPct val="100000"/>
              </a:lnSpc>
              <a:spcBef>
                <a:spcPts val="0"/>
              </a:spcBef>
              <a:spcAft>
                <a:spcPts val="0"/>
              </a:spcAft>
              <a:buClr>
                <a:srgbClr val="353A85"/>
              </a:buClr>
              <a:buSzPts val="1400"/>
              <a:buFont typeface="Karla"/>
              <a:buChar char="●"/>
            </a:pPr>
            <a:r>
              <a:rPr lang="en-US" sz="1400" b="1" i="0" u="none" strike="noStrike" cap="none">
                <a:solidFill>
                  <a:srgbClr val="353A85"/>
                </a:solidFill>
                <a:latin typeface="Karla"/>
                <a:ea typeface="Karla"/>
                <a:cs typeface="Karla"/>
                <a:sym typeface="Karla"/>
              </a:rPr>
              <a:t>Targeting a very niche market</a:t>
            </a:r>
            <a:endParaRPr sz="1400" b="1" i="0" u="none" strike="noStrike" cap="none">
              <a:solidFill>
                <a:srgbClr val="353A85"/>
              </a:solidFill>
              <a:latin typeface="Karla"/>
              <a:ea typeface="Karla"/>
              <a:cs typeface="Karla"/>
              <a:sym typeface="Karla"/>
            </a:endParaRPr>
          </a:p>
          <a:p>
            <a:pPr marL="457200" marR="0" lvl="0" indent="-317500" algn="l" rtl="0">
              <a:lnSpc>
                <a:spcPct val="100000"/>
              </a:lnSpc>
              <a:spcBef>
                <a:spcPts val="0"/>
              </a:spcBef>
              <a:spcAft>
                <a:spcPts val="0"/>
              </a:spcAft>
              <a:buClr>
                <a:srgbClr val="353A85"/>
              </a:buClr>
              <a:buSzPts val="1400"/>
              <a:buFont typeface="Karla"/>
              <a:buChar char="●"/>
            </a:pPr>
            <a:r>
              <a:rPr lang="en-US" sz="1400" b="1" i="0" u="none" strike="noStrike" cap="none">
                <a:solidFill>
                  <a:srgbClr val="353A85"/>
                </a:solidFill>
                <a:latin typeface="Karla"/>
                <a:ea typeface="Karla"/>
                <a:cs typeface="Karla"/>
                <a:sym typeface="Karla"/>
              </a:rPr>
              <a:t>Using doctors’ network and warm introductions will make it easier </a:t>
            </a:r>
            <a:endParaRPr sz="1400" b="1" i="0" u="none" strike="noStrike" cap="none">
              <a:solidFill>
                <a:srgbClr val="353A85"/>
              </a:solidFill>
              <a:latin typeface="Karla"/>
              <a:ea typeface="Karla"/>
              <a:cs typeface="Karla"/>
              <a:sym typeface="Karla"/>
            </a:endParaRPr>
          </a:p>
        </p:txBody>
      </p:sp>
      <p:sp>
        <p:nvSpPr>
          <p:cNvPr id="1621" name="Google Shape;1621;gcd2b5fe2da_0_172"/>
          <p:cNvSpPr txBox="1"/>
          <p:nvPr/>
        </p:nvSpPr>
        <p:spPr>
          <a:xfrm>
            <a:off x="1939700" y="2267825"/>
            <a:ext cx="2742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PRODUCT</a:t>
            </a:r>
            <a:endParaRPr sz="1400" b="0" i="0" u="none" strike="noStrike" cap="none">
              <a:solidFill>
                <a:srgbClr val="FFFFFF"/>
              </a:solidFill>
              <a:latin typeface="Karla ExtraBold"/>
              <a:ea typeface="Karla ExtraBold"/>
              <a:cs typeface="Karla ExtraBold"/>
              <a:sym typeface="Karla ExtraBold"/>
            </a:endParaRPr>
          </a:p>
        </p:txBody>
      </p:sp>
      <p:sp>
        <p:nvSpPr>
          <p:cNvPr id="1622" name="Google Shape;1622;gcd2b5fe2da_0_172"/>
          <p:cNvSpPr txBox="1"/>
          <p:nvPr/>
        </p:nvSpPr>
        <p:spPr>
          <a:xfrm>
            <a:off x="6450125" y="2267825"/>
            <a:ext cx="2742900" cy="400200"/>
          </a:xfrm>
          <a:prstGeom prst="rect">
            <a:avLst/>
          </a:prstGeom>
          <a:solidFill>
            <a:srgbClr val="072B6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Karla ExtraBold"/>
                <a:ea typeface="Karla ExtraBold"/>
                <a:cs typeface="Karla ExtraBold"/>
                <a:sym typeface="Karla ExtraBold"/>
              </a:rPr>
              <a:t>MARKET</a:t>
            </a:r>
            <a:endParaRPr sz="1400" b="0" i="0" u="none" strike="noStrike" cap="none">
              <a:solidFill>
                <a:srgbClr val="FFFFFF"/>
              </a:solidFill>
              <a:latin typeface="Karla ExtraBold"/>
              <a:ea typeface="Karla ExtraBold"/>
              <a:cs typeface="Karla ExtraBold"/>
              <a:sym typeface="Karla ExtraBo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pic>
        <p:nvPicPr>
          <p:cNvPr id="1627" name="Google Shape;1627;gcd2b5fe2da_2_5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628" name="Google Shape;1628;gcd2b5fe2da_2_57"/>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629" name="Google Shape;1629;gcd2b5fe2da_2_57"/>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630" name="Google Shape;1630;gcd2b5fe2da_2_57"/>
          <p:cNvSpPr txBox="1"/>
          <p:nvPr/>
        </p:nvSpPr>
        <p:spPr>
          <a:xfrm>
            <a:off x="438075" y="3429000"/>
            <a:ext cx="4308900" cy="1154700"/>
          </a:xfrm>
          <a:prstGeom prst="rect">
            <a:avLst/>
          </a:prstGeom>
          <a:noFill/>
          <a:ln>
            <a:noFill/>
          </a:ln>
        </p:spPr>
        <p:txBody>
          <a:bodyPr spcFirstLastPara="1" wrap="square" lIns="91425" tIns="91425" rIns="91425" bIns="91425" anchor="t" anchorCtr="0">
            <a:noAutofit/>
          </a:bodyPr>
          <a:lstStyle/>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Revised Value Proposition</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Latest Product</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Market Sizing</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Go To Market</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Opportunity</a:t>
            </a:r>
            <a:endParaRPr sz="1600" b="0" i="0" u="none" strike="noStrike" cap="none">
              <a:solidFill>
                <a:srgbClr val="666666"/>
              </a:solidFill>
              <a:latin typeface="Karla"/>
              <a:ea typeface="Karla"/>
              <a:cs typeface="Karla"/>
              <a:sym typeface="Karla"/>
            </a:endParaRPr>
          </a:p>
        </p:txBody>
      </p:sp>
      <p:sp>
        <p:nvSpPr>
          <p:cNvPr id="1631" name="Google Shape;1631;gcd2b5fe2da_2_57"/>
          <p:cNvSpPr/>
          <p:nvPr/>
        </p:nvSpPr>
        <p:spPr>
          <a:xfrm>
            <a:off x="1145475" y="3299200"/>
            <a:ext cx="957600" cy="50100"/>
          </a:xfrm>
          <a:prstGeom prst="rect">
            <a:avLst/>
          </a:prstGeom>
          <a:solidFill>
            <a:srgbClr val="F067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gcd2b5fe2da_2_57"/>
          <p:cNvSpPr txBox="1"/>
          <p:nvPr/>
        </p:nvSpPr>
        <p:spPr>
          <a:xfrm>
            <a:off x="928700" y="2619200"/>
            <a:ext cx="45198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000000"/>
                </a:solidFill>
                <a:latin typeface="Nunito ExtraBold"/>
                <a:ea typeface="Nunito ExtraBold"/>
                <a:cs typeface="Nunito ExtraBold"/>
                <a:sym typeface="Nunito ExtraBold"/>
              </a:rPr>
              <a:t>05 WHAT’S NEXT</a:t>
            </a:r>
            <a:endParaRPr sz="2700" b="0" i="0" u="none" strike="noStrike" cap="none">
              <a:solidFill>
                <a:srgbClr val="000000"/>
              </a:solidFill>
              <a:latin typeface="Nunito ExtraBold"/>
              <a:ea typeface="Nunito ExtraBold"/>
              <a:cs typeface="Nunito ExtraBold"/>
              <a:sym typeface="Nunito ExtraBold"/>
            </a:endParaRPr>
          </a:p>
        </p:txBody>
      </p:sp>
      <p:pic>
        <p:nvPicPr>
          <p:cNvPr id="1633" name="Google Shape;1633;gcd2b5fe2da_2_57"/>
          <p:cNvPicPr preferRelativeResize="0"/>
          <p:nvPr/>
        </p:nvPicPr>
        <p:blipFill rotWithShape="1">
          <a:blip r:embed="rId6">
            <a:alphaModFix/>
          </a:blip>
          <a:srcRect/>
          <a:stretch/>
        </p:blipFill>
        <p:spPr>
          <a:xfrm>
            <a:off x="5448500" y="1268301"/>
            <a:ext cx="5006775" cy="4366050"/>
          </a:xfrm>
          <a:prstGeom prst="rect">
            <a:avLst/>
          </a:prstGeom>
          <a:noFill/>
          <a:ln>
            <a:noFill/>
          </a:ln>
        </p:spPr>
      </p:pic>
      <p:sp>
        <p:nvSpPr>
          <p:cNvPr id="1634" name="Google Shape;1634;gcd2b5fe2da_2_57"/>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gce80043c71_0_8"/>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chemeClr val="dk1"/>
                </a:solidFill>
                <a:latin typeface="Nunito Black"/>
                <a:ea typeface="Nunito Black"/>
                <a:cs typeface="Nunito Black"/>
                <a:sym typeface="Nunito Black"/>
              </a:rPr>
              <a:t>Revised Value Proposition</a:t>
            </a:r>
            <a:endParaRPr sz="1800" b="0" i="0" u="none" strike="noStrike" cap="none">
              <a:solidFill>
                <a:srgbClr val="1155CC"/>
              </a:solidFill>
              <a:latin typeface="Nunito Black"/>
              <a:ea typeface="Nunito Black"/>
              <a:cs typeface="Nunito Black"/>
              <a:sym typeface="Nunito Black"/>
            </a:endParaRPr>
          </a:p>
        </p:txBody>
      </p:sp>
      <p:sp>
        <p:nvSpPr>
          <p:cNvPr id="1641" name="Google Shape;1641;gce80043c71_0_8"/>
          <p:cNvSpPr txBox="1"/>
          <p:nvPr/>
        </p:nvSpPr>
        <p:spPr>
          <a:xfrm>
            <a:off x="482075" y="294700"/>
            <a:ext cx="165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THE SOLUTION</a:t>
            </a:r>
            <a:endParaRPr sz="1400" b="1" i="0" u="none" strike="noStrike" cap="none">
              <a:solidFill>
                <a:srgbClr val="3D85C6"/>
              </a:solidFill>
              <a:latin typeface="Nunito"/>
              <a:ea typeface="Nunito"/>
              <a:cs typeface="Nunito"/>
              <a:sym typeface="Nunito"/>
            </a:endParaRPr>
          </a:p>
        </p:txBody>
      </p:sp>
      <p:pic>
        <p:nvPicPr>
          <p:cNvPr id="1642" name="Google Shape;1642;gce80043c71_0_8"/>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643" name="Google Shape;1643;gce80043c71_0_8"/>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grpSp>
        <p:nvGrpSpPr>
          <p:cNvPr id="1644" name="Google Shape;1644;gce80043c71_0_8"/>
          <p:cNvGrpSpPr/>
          <p:nvPr/>
        </p:nvGrpSpPr>
        <p:grpSpPr>
          <a:xfrm>
            <a:off x="1322725" y="1653375"/>
            <a:ext cx="4308825" cy="4676875"/>
            <a:chOff x="1322725" y="1653375"/>
            <a:chExt cx="4308825" cy="4676875"/>
          </a:xfrm>
        </p:grpSpPr>
        <p:sp>
          <p:nvSpPr>
            <p:cNvPr id="1645" name="Google Shape;1645;gce80043c71_0_8"/>
            <p:cNvSpPr txBox="1"/>
            <p:nvPr/>
          </p:nvSpPr>
          <p:spPr>
            <a:xfrm>
              <a:off x="1795125" y="3313450"/>
              <a:ext cx="3757500" cy="3016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For </a:t>
              </a:r>
              <a:r>
                <a:rPr lang="en-US" sz="1400" b="1" i="0" u="none" strike="noStrike" cap="none">
                  <a:solidFill>
                    <a:srgbClr val="FF0000"/>
                  </a:solidFill>
                  <a:latin typeface="Karla"/>
                  <a:ea typeface="Karla"/>
                  <a:cs typeface="Karla"/>
                  <a:sym typeface="Karla"/>
                </a:rPr>
                <a:t>doctors</a:t>
              </a:r>
              <a:r>
                <a:rPr lang="en-US" sz="1400" b="1" i="0" u="none" strike="noStrike" cap="none">
                  <a:solidFill>
                    <a:srgbClr val="666666"/>
                  </a:solidFill>
                  <a:latin typeface="Karla"/>
                  <a:ea typeface="Karla"/>
                  <a:cs typeface="Karla"/>
                  <a:sym typeface="Karla"/>
                </a:rPr>
                <a:t> doing ward work </a:t>
              </a:r>
              <a:endParaRPr sz="1400" b="1"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Who are </a:t>
              </a:r>
              <a:r>
                <a:rPr lang="en-US" sz="1400" b="1" i="0" u="none" strike="noStrike" cap="none">
                  <a:solidFill>
                    <a:srgbClr val="666666"/>
                  </a:solidFill>
                  <a:latin typeface="Karla"/>
                  <a:ea typeface="Karla"/>
                  <a:cs typeface="Karla"/>
                  <a:sym typeface="Karla"/>
                </a:rPr>
                <a:t>dissatisfied with the current methods of collaboration within the department</a:t>
              </a:r>
              <a:r>
                <a:rPr lang="en-US" sz="1400" b="0" i="0" u="none" strike="noStrike" cap="none">
                  <a:solidFill>
                    <a:srgbClr val="666666"/>
                  </a:solidFill>
                  <a:latin typeface="Karla"/>
                  <a:ea typeface="Karla"/>
                  <a:cs typeface="Karla"/>
                  <a:sym typeface="Karla"/>
                </a:rPr>
                <a:t>, </a:t>
              </a:r>
              <a:endParaRPr sz="1400" b="0"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Our product is a </a:t>
              </a:r>
              <a:r>
                <a:rPr lang="en-US" sz="1400" b="1" i="0" u="none" strike="noStrike" cap="none">
                  <a:solidFill>
                    <a:srgbClr val="666666"/>
                  </a:solidFill>
                  <a:latin typeface="Karla"/>
                  <a:ea typeface="Karla"/>
                  <a:cs typeface="Karla"/>
                  <a:sym typeface="Karla"/>
                </a:rPr>
                <a:t>collaboration app for </a:t>
              </a:r>
              <a:r>
                <a:rPr lang="en-US" sz="1400" b="1" i="0" u="none" strike="noStrike" cap="none">
                  <a:solidFill>
                    <a:srgbClr val="FF0000"/>
                  </a:solidFill>
                  <a:latin typeface="Karla"/>
                  <a:ea typeface="Karla"/>
                  <a:cs typeface="Karla"/>
                  <a:sym typeface="Karla"/>
                </a:rPr>
                <a:t>doctors</a:t>
              </a:r>
              <a:endParaRPr sz="1400" b="1" i="0" u="none" strike="noStrike" cap="none">
                <a:solidFill>
                  <a:srgbClr val="FF0000"/>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That enables </a:t>
              </a:r>
              <a:r>
                <a:rPr lang="en-US" sz="1400" b="1" i="0" u="none" strike="noStrike" cap="none">
                  <a:solidFill>
                    <a:srgbClr val="666666"/>
                  </a:solidFill>
                  <a:latin typeface="Karla"/>
                  <a:ea typeface="Karla"/>
                  <a:cs typeface="Karla"/>
                  <a:sym typeface="Karla"/>
                </a:rPr>
                <a:t>seamless patient management amongst </a:t>
              </a:r>
              <a:r>
                <a:rPr lang="en-US" sz="1400" b="1" i="0" u="none" strike="noStrike" cap="none">
                  <a:solidFill>
                    <a:srgbClr val="FF0000"/>
                  </a:solidFill>
                  <a:latin typeface="Karla"/>
                  <a:ea typeface="Karla"/>
                  <a:cs typeface="Karla"/>
                  <a:sym typeface="Karla"/>
                </a:rPr>
                <a:t>house officers and senior doctors</a:t>
              </a:r>
              <a:r>
                <a:rPr lang="en-US" sz="1400" b="1" i="0" u="none" strike="noStrike" cap="none">
                  <a:solidFill>
                    <a:srgbClr val="666666"/>
                  </a:solidFill>
                  <a:latin typeface="Karla"/>
                  <a:ea typeface="Karla"/>
                  <a:cs typeface="Karla"/>
                  <a:sym typeface="Karla"/>
                </a:rPr>
                <a:t>, unlike existing tools (hospital emr system, tigertext, paper and pencil) which are inconvenient and inefficient.</a:t>
              </a:r>
              <a:endParaRPr sz="1400" b="1"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666666"/>
                </a:solidFill>
                <a:latin typeface="Arial"/>
                <a:ea typeface="Arial"/>
                <a:cs typeface="Arial"/>
                <a:sym typeface="Arial"/>
              </a:endParaRPr>
            </a:p>
          </p:txBody>
        </p:sp>
        <p:grpSp>
          <p:nvGrpSpPr>
            <p:cNvPr id="1646" name="Google Shape;1646;gce80043c71_0_8"/>
            <p:cNvGrpSpPr/>
            <p:nvPr/>
          </p:nvGrpSpPr>
          <p:grpSpPr>
            <a:xfrm>
              <a:off x="1322725" y="1775216"/>
              <a:ext cx="4308825" cy="1816000"/>
              <a:chOff x="4354050" y="1737228"/>
              <a:chExt cx="4308825" cy="1816000"/>
            </a:xfrm>
          </p:grpSpPr>
          <p:pic>
            <p:nvPicPr>
              <p:cNvPr id="1647" name="Google Shape;1647;gce80043c71_0_8"/>
              <p:cNvPicPr preferRelativeResize="0"/>
              <p:nvPr/>
            </p:nvPicPr>
            <p:blipFill rotWithShape="1">
              <a:blip r:embed="rId4">
                <a:alphaModFix/>
              </a:blip>
              <a:srcRect/>
              <a:stretch/>
            </p:blipFill>
            <p:spPr>
              <a:xfrm>
                <a:off x="4354050" y="1737228"/>
                <a:ext cx="1816000" cy="1816000"/>
              </a:xfrm>
              <a:prstGeom prst="rect">
                <a:avLst/>
              </a:prstGeom>
              <a:noFill/>
              <a:ln>
                <a:noFill/>
              </a:ln>
            </p:spPr>
          </p:pic>
          <p:sp>
            <p:nvSpPr>
              <p:cNvPr id="1648" name="Google Shape;1648;gce80043c71_0_8"/>
              <p:cNvSpPr txBox="1"/>
              <p:nvPr/>
            </p:nvSpPr>
            <p:spPr>
              <a:xfrm>
                <a:off x="5831775" y="2445125"/>
                <a:ext cx="283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unito Black"/>
                    <a:ea typeface="Nunito Black"/>
                    <a:cs typeface="Nunito Black"/>
                    <a:sym typeface="Nunito Black"/>
                  </a:rPr>
                  <a:t>HEALTHCARE WORKERS</a:t>
                </a:r>
                <a:endParaRPr sz="1400" b="0" i="0" u="none" strike="noStrike" cap="none">
                  <a:solidFill>
                    <a:srgbClr val="000000"/>
                  </a:solidFill>
                  <a:latin typeface="Nunito Black"/>
                  <a:ea typeface="Nunito Black"/>
                  <a:cs typeface="Nunito Black"/>
                  <a:sym typeface="Nunito Black"/>
                </a:endParaRPr>
              </a:p>
            </p:txBody>
          </p:sp>
        </p:grpSp>
        <p:sp>
          <p:nvSpPr>
            <p:cNvPr id="1649" name="Google Shape;1649;gce80043c71_0_8"/>
            <p:cNvSpPr/>
            <p:nvPr/>
          </p:nvSpPr>
          <p:spPr>
            <a:xfrm>
              <a:off x="2436749" y="1653375"/>
              <a:ext cx="2294100" cy="338700"/>
            </a:xfrm>
            <a:prstGeom prst="rect">
              <a:avLst/>
            </a:prstGeom>
            <a:solidFill>
              <a:srgbClr val="FFFFFF"/>
            </a:solidFill>
            <a:ln>
              <a:noFill/>
            </a:ln>
            <a:effectLst>
              <a:outerShdw blurRad="185738" dist="57150" dir="1560000" algn="bl" rotWithShape="0">
                <a:srgbClr val="D9D9D9">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gce80043c71_0_8"/>
            <p:cNvSpPr txBox="1"/>
            <p:nvPr/>
          </p:nvSpPr>
          <p:spPr>
            <a:xfrm>
              <a:off x="2549412" y="1752370"/>
              <a:ext cx="2068800" cy="14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300" b="0" i="0" u="none" strike="noStrike" cap="none">
                  <a:solidFill>
                    <a:srgbClr val="213A56"/>
                  </a:solidFill>
                  <a:latin typeface="Nunito ExtraBold"/>
                  <a:ea typeface="Nunito ExtraBold"/>
                  <a:cs typeface="Nunito ExtraBold"/>
                  <a:sym typeface="Nunito ExtraBold"/>
                </a:rPr>
                <a:t>Initial Value Proposition</a:t>
              </a:r>
              <a:endParaRPr sz="1500" b="0" i="0" u="none" strike="noStrike" cap="none">
                <a:solidFill>
                  <a:srgbClr val="213A56"/>
                </a:solidFill>
                <a:latin typeface="Nunito ExtraBold"/>
                <a:ea typeface="Nunito ExtraBold"/>
                <a:cs typeface="Nunito ExtraBold"/>
                <a:sym typeface="Nunito ExtraBold"/>
              </a:endParaRPr>
            </a:p>
          </p:txBody>
        </p:sp>
      </p:grpSp>
      <p:grpSp>
        <p:nvGrpSpPr>
          <p:cNvPr id="1651" name="Google Shape;1651;gce80043c71_0_8"/>
          <p:cNvGrpSpPr/>
          <p:nvPr/>
        </p:nvGrpSpPr>
        <p:grpSpPr>
          <a:xfrm>
            <a:off x="6230650" y="1684100"/>
            <a:ext cx="4308825" cy="4430750"/>
            <a:chOff x="6230650" y="1684100"/>
            <a:chExt cx="4308825" cy="4430750"/>
          </a:xfrm>
        </p:grpSpPr>
        <p:sp>
          <p:nvSpPr>
            <p:cNvPr id="1652" name="Google Shape;1652;gce80043c71_0_8"/>
            <p:cNvSpPr txBox="1"/>
            <p:nvPr/>
          </p:nvSpPr>
          <p:spPr>
            <a:xfrm>
              <a:off x="6710250" y="3313450"/>
              <a:ext cx="3757500" cy="2801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For </a:t>
              </a:r>
              <a:r>
                <a:rPr lang="en-US" sz="1400" b="1" i="0" u="none" strike="noStrike" cap="none">
                  <a:solidFill>
                    <a:srgbClr val="0000FF"/>
                  </a:solidFill>
                  <a:latin typeface="Karla"/>
                  <a:ea typeface="Karla"/>
                  <a:cs typeface="Karla"/>
                  <a:sym typeface="Karla"/>
                </a:rPr>
                <a:t>healthcare workers</a:t>
              </a:r>
              <a:r>
                <a:rPr lang="en-US" sz="1400" b="1" i="0" u="none" strike="noStrike" cap="none">
                  <a:solidFill>
                    <a:srgbClr val="666666"/>
                  </a:solidFill>
                  <a:latin typeface="Karla"/>
                  <a:ea typeface="Karla"/>
                  <a:cs typeface="Karla"/>
                  <a:sym typeface="Karla"/>
                </a:rPr>
                <a:t> doing ward work </a:t>
              </a:r>
              <a:endParaRPr sz="1400" b="1"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Who are </a:t>
              </a:r>
              <a:r>
                <a:rPr lang="en-US" sz="1400" b="1" i="0" u="none" strike="noStrike" cap="none">
                  <a:solidFill>
                    <a:srgbClr val="666666"/>
                  </a:solidFill>
                  <a:latin typeface="Karla"/>
                  <a:ea typeface="Karla"/>
                  <a:cs typeface="Karla"/>
                  <a:sym typeface="Karla"/>
                </a:rPr>
                <a:t>dissatisfied with the current methods of collaboration within the department</a:t>
              </a:r>
              <a:r>
                <a:rPr lang="en-US" sz="1400" b="0" i="0" u="none" strike="noStrike" cap="none">
                  <a:solidFill>
                    <a:srgbClr val="666666"/>
                  </a:solidFill>
                  <a:latin typeface="Karla"/>
                  <a:ea typeface="Karla"/>
                  <a:cs typeface="Karla"/>
                  <a:sym typeface="Karla"/>
                </a:rPr>
                <a:t>, </a:t>
              </a:r>
              <a:endParaRPr sz="1400" b="0"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Our product is a </a:t>
              </a:r>
              <a:r>
                <a:rPr lang="en-US" sz="1400" b="1" i="0" u="none" strike="noStrike" cap="none">
                  <a:solidFill>
                    <a:srgbClr val="666666"/>
                  </a:solidFill>
                  <a:latin typeface="Karla"/>
                  <a:ea typeface="Karla"/>
                  <a:cs typeface="Karla"/>
                  <a:sym typeface="Karla"/>
                </a:rPr>
                <a:t>collaboration app for </a:t>
              </a:r>
              <a:r>
                <a:rPr lang="en-US" sz="1400" b="1" i="0" u="none" strike="noStrike" cap="none">
                  <a:solidFill>
                    <a:srgbClr val="0000FF"/>
                  </a:solidFill>
                  <a:latin typeface="Karla"/>
                  <a:ea typeface="Karla"/>
                  <a:cs typeface="Karla"/>
                  <a:sym typeface="Karla"/>
                </a:rPr>
                <a:t>medical teams</a:t>
              </a:r>
              <a:endParaRPr sz="1400" b="1" i="0" u="none" strike="noStrike" cap="none">
                <a:solidFill>
                  <a:srgbClr val="0000FF"/>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666666"/>
                  </a:solidFill>
                  <a:latin typeface="Karla"/>
                  <a:ea typeface="Karla"/>
                  <a:cs typeface="Karla"/>
                  <a:sym typeface="Karla"/>
                </a:rPr>
                <a:t>That enables </a:t>
              </a:r>
              <a:r>
                <a:rPr lang="en-US" sz="1400" b="1" i="0" u="none" strike="noStrike" cap="none">
                  <a:solidFill>
                    <a:srgbClr val="666666"/>
                  </a:solidFill>
                  <a:latin typeface="Karla"/>
                  <a:ea typeface="Karla"/>
                  <a:cs typeface="Karla"/>
                  <a:sym typeface="Karla"/>
                </a:rPr>
                <a:t>seamless patient management amongst </a:t>
              </a:r>
              <a:r>
                <a:rPr lang="en-US" sz="1400" b="1" i="0" u="none" strike="noStrike" cap="none">
                  <a:solidFill>
                    <a:srgbClr val="0000FF"/>
                  </a:solidFill>
                  <a:latin typeface="Karla"/>
                  <a:ea typeface="Karla"/>
                  <a:cs typeface="Karla"/>
                  <a:sym typeface="Karla"/>
                </a:rPr>
                <a:t>doctors and nurses</a:t>
              </a:r>
              <a:r>
                <a:rPr lang="en-US" sz="1400" b="1" i="0" u="none" strike="noStrike" cap="none">
                  <a:solidFill>
                    <a:srgbClr val="666666"/>
                  </a:solidFill>
                  <a:latin typeface="Karla"/>
                  <a:ea typeface="Karla"/>
                  <a:cs typeface="Karla"/>
                  <a:sym typeface="Karla"/>
                </a:rPr>
                <a:t>, unlike existing tools (hospital emr system, tigertext, paper and pencil) which are inconvenient and inefficient.</a:t>
              </a:r>
              <a:endParaRPr sz="1400" b="1" i="0" u="none" strike="noStrike" cap="none">
                <a:solidFill>
                  <a:srgbClr val="66666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666666"/>
                </a:solidFill>
                <a:latin typeface="Arial"/>
                <a:ea typeface="Arial"/>
                <a:cs typeface="Arial"/>
                <a:sym typeface="Arial"/>
              </a:endParaRPr>
            </a:p>
          </p:txBody>
        </p:sp>
        <p:grpSp>
          <p:nvGrpSpPr>
            <p:cNvPr id="1653" name="Google Shape;1653;gce80043c71_0_8"/>
            <p:cNvGrpSpPr/>
            <p:nvPr/>
          </p:nvGrpSpPr>
          <p:grpSpPr>
            <a:xfrm>
              <a:off x="6230650" y="1775216"/>
              <a:ext cx="4308825" cy="1816000"/>
              <a:chOff x="4354050" y="1737228"/>
              <a:chExt cx="4308825" cy="1816000"/>
            </a:xfrm>
          </p:grpSpPr>
          <p:pic>
            <p:nvPicPr>
              <p:cNvPr id="1654" name="Google Shape;1654;gce80043c71_0_8"/>
              <p:cNvPicPr preferRelativeResize="0"/>
              <p:nvPr/>
            </p:nvPicPr>
            <p:blipFill rotWithShape="1">
              <a:blip r:embed="rId4">
                <a:alphaModFix/>
              </a:blip>
              <a:srcRect/>
              <a:stretch/>
            </p:blipFill>
            <p:spPr>
              <a:xfrm>
                <a:off x="4354050" y="1737228"/>
                <a:ext cx="1816000" cy="1816000"/>
              </a:xfrm>
              <a:prstGeom prst="rect">
                <a:avLst/>
              </a:prstGeom>
              <a:noFill/>
              <a:ln>
                <a:noFill/>
              </a:ln>
            </p:spPr>
          </p:pic>
          <p:sp>
            <p:nvSpPr>
              <p:cNvPr id="1655" name="Google Shape;1655;gce80043c71_0_8"/>
              <p:cNvSpPr txBox="1"/>
              <p:nvPr/>
            </p:nvSpPr>
            <p:spPr>
              <a:xfrm>
                <a:off x="5831775" y="2445125"/>
                <a:ext cx="283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unito Black"/>
                    <a:ea typeface="Nunito Black"/>
                    <a:cs typeface="Nunito Black"/>
                    <a:sym typeface="Nunito Black"/>
                  </a:rPr>
                  <a:t>HEALTHCARE WORKERS</a:t>
                </a:r>
                <a:endParaRPr sz="1400" b="0" i="0" u="none" strike="noStrike" cap="none">
                  <a:solidFill>
                    <a:srgbClr val="000000"/>
                  </a:solidFill>
                  <a:latin typeface="Nunito Black"/>
                  <a:ea typeface="Nunito Black"/>
                  <a:cs typeface="Nunito Black"/>
                  <a:sym typeface="Nunito Black"/>
                </a:endParaRPr>
              </a:p>
            </p:txBody>
          </p:sp>
        </p:grpSp>
        <p:sp>
          <p:nvSpPr>
            <p:cNvPr id="1656" name="Google Shape;1656;gce80043c71_0_8"/>
            <p:cNvSpPr/>
            <p:nvPr/>
          </p:nvSpPr>
          <p:spPr>
            <a:xfrm>
              <a:off x="7238011" y="1684100"/>
              <a:ext cx="2294100" cy="338700"/>
            </a:xfrm>
            <a:prstGeom prst="rect">
              <a:avLst/>
            </a:prstGeom>
            <a:solidFill>
              <a:srgbClr val="FFFFFF"/>
            </a:solidFill>
            <a:ln>
              <a:noFill/>
            </a:ln>
            <a:effectLst>
              <a:outerShdw blurRad="185738" dist="57150" dir="1560000" algn="bl" rotWithShape="0">
                <a:srgbClr val="D9D9D9">
                  <a:alpha val="4313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gce80043c71_0_8"/>
            <p:cNvSpPr txBox="1"/>
            <p:nvPr/>
          </p:nvSpPr>
          <p:spPr>
            <a:xfrm>
              <a:off x="7350674" y="1783095"/>
              <a:ext cx="2068800" cy="14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300" b="0" i="0" u="none" strike="noStrike" cap="none">
                  <a:solidFill>
                    <a:srgbClr val="213A56"/>
                  </a:solidFill>
                  <a:latin typeface="Nunito ExtraBold"/>
                  <a:ea typeface="Nunito ExtraBold"/>
                  <a:cs typeface="Nunito ExtraBold"/>
                  <a:sym typeface="Nunito ExtraBold"/>
                </a:rPr>
                <a:t>Revised Value Proposition</a:t>
              </a:r>
              <a:endParaRPr sz="1500" b="0" i="0" u="none" strike="noStrike" cap="none">
                <a:solidFill>
                  <a:srgbClr val="213A56"/>
                </a:solidFill>
                <a:latin typeface="Nunito ExtraBold"/>
                <a:ea typeface="Nunito ExtraBold"/>
                <a:cs typeface="Nunito ExtraBold"/>
                <a:sym typeface="Nunito ExtraBold"/>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4"/>
                                        </p:tgtEl>
                                        <p:attrNameLst>
                                          <p:attrName>style.visibility</p:attrName>
                                        </p:attrNameLst>
                                      </p:cBhvr>
                                      <p:to>
                                        <p:strVal val="visible"/>
                                      </p:to>
                                    </p:set>
                                    <p:animEffect transition="in" filter="fade">
                                      <p:cBhvr>
                                        <p:cTn id="7" dur="300"/>
                                        <p:tgtEl>
                                          <p:spTgt spid="16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1"/>
                                        </p:tgtEl>
                                        <p:attrNameLst>
                                          <p:attrName>style.visibility</p:attrName>
                                        </p:attrNameLst>
                                      </p:cBhvr>
                                      <p:to>
                                        <p:strVal val="visible"/>
                                      </p:to>
                                    </p:set>
                                    <p:animEffect transition="in" filter="fade">
                                      <p:cBhvr>
                                        <p:cTn id="12" dur="300"/>
                                        <p:tgtEl>
                                          <p:spTgt spid="1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
          <p:cNvSpPr txBox="1"/>
          <p:nvPr/>
        </p:nvSpPr>
        <p:spPr>
          <a:xfrm>
            <a:off x="653667" y="600200"/>
            <a:ext cx="8490300" cy="5454300"/>
          </a:xfrm>
          <a:prstGeom prst="rect">
            <a:avLst/>
          </a:prstGeom>
          <a:noFill/>
          <a:ln>
            <a:noFill/>
          </a:ln>
        </p:spPr>
        <p:txBody>
          <a:bodyPr spcFirstLastPara="1" wrap="square" lIns="121900" tIns="121900" rIns="121900" bIns="121900" anchor="ctr" anchorCtr="0">
            <a:normAutofit/>
          </a:bodyPr>
          <a:lstStyle/>
          <a:p>
            <a:pPr marL="0" marR="0" lvl="0" indent="0" algn="l" rtl="0">
              <a:lnSpc>
                <a:spcPct val="100000"/>
              </a:lnSpc>
              <a:spcBef>
                <a:spcPts val="0"/>
              </a:spcBef>
              <a:spcAft>
                <a:spcPts val="600"/>
              </a:spcAft>
              <a:buClr>
                <a:schemeClr val="dk1"/>
              </a:buClr>
              <a:buSzPts val="6400"/>
              <a:buFont typeface="Arial"/>
              <a:buNone/>
            </a:pPr>
            <a:r>
              <a:rPr lang="en-US" sz="6400" b="0" i="0" u="none" strike="noStrike" cap="none">
                <a:solidFill>
                  <a:srgbClr val="0070C0"/>
                </a:solidFill>
                <a:latin typeface="Lato"/>
                <a:ea typeface="Lato"/>
                <a:cs typeface="Lato"/>
                <a:sym typeface="Lato"/>
              </a:rPr>
              <a:t>Product Demo</a:t>
            </a:r>
            <a:endParaRPr sz="6400" b="0" i="0" u="none" strike="noStrike" cap="none">
              <a:solidFill>
                <a:srgbClr val="0070C0"/>
              </a:solidFill>
              <a:latin typeface="Lato"/>
              <a:ea typeface="Lato"/>
              <a:cs typeface="Lato"/>
              <a:sym typeface="Lato"/>
            </a:endParaRPr>
          </a:p>
        </p:txBody>
      </p:sp>
      <p:grpSp>
        <p:nvGrpSpPr>
          <p:cNvPr id="414" name="Google Shape;414;p1"/>
          <p:cNvGrpSpPr/>
          <p:nvPr/>
        </p:nvGrpSpPr>
        <p:grpSpPr>
          <a:xfrm>
            <a:off x="310470" y="6542612"/>
            <a:ext cx="7815197" cy="183175"/>
            <a:chOff x="1239529" y="6482972"/>
            <a:chExt cx="7094861" cy="182819"/>
          </a:xfrm>
        </p:grpSpPr>
        <p:sp>
          <p:nvSpPr>
            <p:cNvPr id="415" name="Google Shape;415;p1"/>
            <p:cNvSpPr/>
            <p:nvPr/>
          </p:nvSpPr>
          <p:spPr>
            <a:xfrm>
              <a:off x="1239529" y="6482972"/>
              <a:ext cx="1830400" cy="1828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416" name="Google Shape;416;p1"/>
            <p:cNvSpPr/>
            <p:nvPr/>
          </p:nvSpPr>
          <p:spPr>
            <a:xfrm>
              <a:off x="2995949" y="6482972"/>
              <a:ext cx="1828800" cy="182800"/>
            </a:xfrm>
            <a:prstGeom prst="chevron">
              <a:avLst>
                <a:gd name="adj" fmla="val 50000"/>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417" name="Google Shape;417;p1"/>
            <p:cNvSpPr/>
            <p:nvPr/>
          </p:nvSpPr>
          <p:spPr>
            <a:xfrm>
              <a:off x="4750770" y="6482972"/>
              <a:ext cx="1828800" cy="182800"/>
            </a:xfrm>
            <a:prstGeom prst="chevron">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418" name="Google Shape;418;p1"/>
            <p:cNvSpPr/>
            <p:nvPr/>
          </p:nvSpPr>
          <p:spPr>
            <a:xfrm>
              <a:off x="6505590" y="6482991"/>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419" name="Google Shape;419;p1"/>
          <p:cNvSpPr/>
          <p:nvPr/>
        </p:nvSpPr>
        <p:spPr>
          <a:xfrm>
            <a:off x="8044177" y="6541999"/>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420" name="Google Shape;420;p1"/>
          <p:cNvSpPr/>
          <p:nvPr/>
        </p:nvSpPr>
        <p:spPr>
          <a:xfrm>
            <a:off x="9977162" y="6541340"/>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gcd2b5fe2da_2_3"/>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chemeClr val="dk1"/>
                </a:solidFill>
                <a:latin typeface="Nunito Black"/>
                <a:ea typeface="Nunito Black"/>
                <a:cs typeface="Nunito Black"/>
                <a:sym typeface="Nunito Black"/>
              </a:rPr>
              <a:t>Latest Product</a:t>
            </a:r>
            <a:endParaRPr sz="1800" b="0" i="0" u="none" strike="noStrike" cap="none">
              <a:solidFill>
                <a:srgbClr val="1155CC"/>
              </a:solidFill>
              <a:latin typeface="Nunito Black"/>
              <a:ea typeface="Nunito Black"/>
              <a:cs typeface="Nunito Black"/>
              <a:sym typeface="Nunito Black"/>
            </a:endParaRPr>
          </a:p>
        </p:txBody>
      </p:sp>
      <p:sp>
        <p:nvSpPr>
          <p:cNvPr id="1664" name="Google Shape;1664;gcd2b5fe2da_2_3"/>
          <p:cNvSpPr txBox="1"/>
          <p:nvPr/>
        </p:nvSpPr>
        <p:spPr>
          <a:xfrm>
            <a:off x="482075" y="294700"/>
            <a:ext cx="165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THE SOLUTION</a:t>
            </a:r>
            <a:endParaRPr sz="1400" b="1" i="0" u="none" strike="noStrike" cap="none">
              <a:solidFill>
                <a:srgbClr val="3D85C6"/>
              </a:solidFill>
              <a:latin typeface="Nunito"/>
              <a:ea typeface="Nunito"/>
              <a:cs typeface="Nunito"/>
              <a:sym typeface="Nunito"/>
            </a:endParaRPr>
          </a:p>
        </p:txBody>
      </p:sp>
      <p:pic>
        <p:nvPicPr>
          <p:cNvPr id="1665" name="Google Shape;1665;gcd2b5fe2da_2_3"/>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666" name="Google Shape;1666;gcd2b5fe2da_2_3"/>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grpSp>
        <p:nvGrpSpPr>
          <p:cNvPr id="1667" name="Google Shape;1667;gcd2b5fe2da_2_3"/>
          <p:cNvGrpSpPr/>
          <p:nvPr/>
        </p:nvGrpSpPr>
        <p:grpSpPr>
          <a:xfrm>
            <a:off x="647975" y="1813050"/>
            <a:ext cx="10783375" cy="4764500"/>
            <a:chOff x="647975" y="1813050"/>
            <a:chExt cx="10783375" cy="4764500"/>
          </a:xfrm>
        </p:grpSpPr>
        <p:sp>
          <p:nvSpPr>
            <p:cNvPr id="1668" name="Google Shape;1668;gcd2b5fe2da_2_3"/>
            <p:cNvSpPr txBox="1"/>
            <p:nvPr/>
          </p:nvSpPr>
          <p:spPr>
            <a:xfrm>
              <a:off x="4307175" y="5007650"/>
              <a:ext cx="3192900" cy="1569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434343"/>
                  </a:solidFill>
                  <a:latin typeface="Karla"/>
                  <a:ea typeface="Karla"/>
                  <a:cs typeface="Karla"/>
                  <a:sym typeface="Karla"/>
                </a:rPr>
                <a:t>Value Proposition</a:t>
              </a:r>
              <a:endParaRPr sz="1500" b="1" i="0" u="none" strike="noStrike" cap="none">
                <a:solidFill>
                  <a:srgbClr val="434343"/>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434343"/>
                  </a:solidFill>
                  <a:latin typeface="Karla"/>
                  <a:ea typeface="Karla"/>
                  <a:cs typeface="Karla"/>
                  <a:sym typeface="Karla"/>
                </a:rPr>
                <a:t>A collaboration app for medical teams that also generates data-driven insights for the hospital management</a:t>
              </a:r>
              <a:endParaRPr sz="1500" b="0" i="0" u="none" strike="noStrike" cap="none">
                <a:solidFill>
                  <a:srgbClr val="434343"/>
                </a:solidFill>
                <a:latin typeface="Karla"/>
                <a:ea typeface="Karla"/>
                <a:cs typeface="Karla"/>
                <a:sym typeface="Karla"/>
              </a:endParaRPr>
            </a:p>
            <a:p>
              <a:pPr marL="0" marR="0" lvl="0" indent="0" algn="ctr" rtl="0">
                <a:lnSpc>
                  <a:spcPct val="100000"/>
                </a:lnSpc>
                <a:spcBef>
                  <a:spcPts val="0"/>
                </a:spcBef>
                <a:spcAft>
                  <a:spcPts val="0"/>
                </a:spcAft>
                <a:buClr>
                  <a:schemeClr val="dk1"/>
                </a:buClr>
                <a:buSzPts val="1100"/>
                <a:buFont typeface="Arial"/>
                <a:buNone/>
              </a:pPr>
              <a:endParaRPr sz="1500" b="0" i="0" u="none" strike="noStrike" cap="none">
                <a:solidFill>
                  <a:srgbClr val="666666"/>
                </a:solidFill>
                <a:latin typeface="Karla"/>
                <a:ea typeface="Karla"/>
                <a:cs typeface="Karla"/>
                <a:sym typeface="Karla"/>
              </a:endParaRPr>
            </a:p>
          </p:txBody>
        </p:sp>
        <p:sp>
          <p:nvSpPr>
            <p:cNvPr id="1669" name="Google Shape;1669;gcd2b5fe2da_2_3"/>
            <p:cNvSpPr txBox="1"/>
            <p:nvPr/>
          </p:nvSpPr>
          <p:spPr>
            <a:xfrm>
              <a:off x="8452350" y="3811450"/>
              <a:ext cx="29790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434343"/>
                  </a:solidFill>
                  <a:latin typeface="Karla"/>
                  <a:ea typeface="Karla"/>
                  <a:cs typeface="Karla"/>
                  <a:sym typeface="Karla"/>
                </a:rPr>
                <a:t>Limitations</a:t>
              </a:r>
              <a:endParaRPr sz="1500" b="1" i="0" u="none" strike="noStrike" cap="none">
                <a:solidFill>
                  <a:srgbClr val="434343"/>
                </a:solidFill>
                <a:latin typeface="Karla"/>
                <a:ea typeface="Karla"/>
                <a:cs typeface="Karla"/>
                <a:sym typeface="Karla"/>
              </a:endParaRPr>
            </a:p>
            <a:p>
              <a:pPr marL="228600" marR="0" lvl="0" indent="-2095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Integration with existing EMR system</a:t>
              </a:r>
              <a:endParaRPr sz="1500" b="0" i="0" u="none" strike="noStrike" cap="none">
                <a:solidFill>
                  <a:srgbClr val="434343"/>
                </a:solidFill>
                <a:latin typeface="Karla"/>
                <a:ea typeface="Karla"/>
                <a:cs typeface="Karla"/>
                <a:sym typeface="Karla"/>
              </a:endParaRPr>
            </a:p>
            <a:p>
              <a:pPr marL="228600" marR="0" lvl="0" indent="-2095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Data privacy compliance</a:t>
              </a:r>
              <a:endParaRPr sz="1500" b="0" i="0" u="none" strike="noStrike" cap="none">
                <a:solidFill>
                  <a:srgbClr val="666666"/>
                </a:solidFill>
                <a:latin typeface="Karla"/>
                <a:ea typeface="Karla"/>
                <a:cs typeface="Karla"/>
                <a:sym typeface="Karla"/>
              </a:endParaRPr>
            </a:p>
          </p:txBody>
        </p:sp>
        <p:sp>
          <p:nvSpPr>
            <p:cNvPr id="1670" name="Google Shape;1670;gcd2b5fe2da_2_3"/>
            <p:cNvSpPr txBox="1"/>
            <p:nvPr/>
          </p:nvSpPr>
          <p:spPr>
            <a:xfrm>
              <a:off x="8452350" y="1813050"/>
              <a:ext cx="24651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434343"/>
                  </a:solidFill>
                  <a:latin typeface="Karla"/>
                  <a:ea typeface="Karla"/>
                  <a:cs typeface="Karla"/>
                  <a:sym typeface="Karla"/>
                </a:rPr>
                <a:t>Purchaser</a:t>
              </a:r>
              <a:endParaRPr sz="15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434343"/>
                  </a:solidFill>
                  <a:latin typeface="Karla"/>
                  <a:ea typeface="Karla"/>
                  <a:cs typeface="Karla"/>
                  <a:sym typeface="Karla"/>
                </a:rPr>
                <a:t>Healthcare institutions (eg Singhealth) or Individual hospitals</a:t>
              </a:r>
              <a:endParaRPr sz="1500" b="0"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434343"/>
                  </a:solidFill>
                  <a:latin typeface="Karla"/>
                  <a:ea typeface="Karla"/>
                  <a:cs typeface="Karla"/>
                  <a:sym typeface="Karla"/>
                </a:rPr>
                <a:t>(eg NUH)</a:t>
              </a:r>
              <a:endParaRPr sz="1500" b="0"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endParaRPr sz="1500" b="0" i="0" u="none" strike="noStrike" cap="none">
                <a:solidFill>
                  <a:srgbClr val="666666"/>
                </a:solidFill>
                <a:latin typeface="Karla"/>
                <a:ea typeface="Karla"/>
                <a:cs typeface="Karla"/>
                <a:sym typeface="Karla"/>
              </a:endParaRPr>
            </a:p>
          </p:txBody>
        </p:sp>
        <p:sp>
          <p:nvSpPr>
            <p:cNvPr id="1671" name="Google Shape;1671;gcd2b5fe2da_2_3"/>
            <p:cNvSpPr txBox="1"/>
            <p:nvPr/>
          </p:nvSpPr>
          <p:spPr>
            <a:xfrm>
              <a:off x="647975" y="3811450"/>
              <a:ext cx="2465100" cy="11082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chemeClr val="dk1"/>
                </a:buClr>
                <a:buSzPts val="1100"/>
                <a:buFont typeface="Arial"/>
                <a:buNone/>
              </a:pPr>
              <a:r>
                <a:rPr lang="en-US" sz="1500" b="1" i="0" u="none" strike="noStrike" cap="none">
                  <a:solidFill>
                    <a:srgbClr val="434343"/>
                  </a:solidFill>
                  <a:latin typeface="Karla"/>
                  <a:ea typeface="Karla"/>
                  <a:cs typeface="Karla"/>
                  <a:sym typeface="Karla"/>
                </a:rPr>
                <a:t>Pricing</a:t>
              </a:r>
              <a:endParaRPr sz="1500" b="1" i="0" u="none" strike="noStrike" cap="none">
                <a:solidFill>
                  <a:srgbClr val="434343"/>
                </a:solidFill>
                <a:latin typeface="Karla"/>
                <a:ea typeface="Karla"/>
                <a:cs typeface="Karla"/>
                <a:sym typeface="Karla"/>
              </a:endParaRPr>
            </a:p>
            <a:p>
              <a:pPr marL="0" marR="0" lvl="0" indent="0" algn="r" rtl="0">
                <a:lnSpc>
                  <a:spcPct val="100000"/>
                </a:lnSpc>
                <a:spcBef>
                  <a:spcPts val="0"/>
                </a:spcBef>
                <a:spcAft>
                  <a:spcPts val="0"/>
                </a:spcAft>
                <a:buClr>
                  <a:schemeClr val="dk1"/>
                </a:buClr>
                <a:buSzPts val="1100"/>
                <a:buFont typeface="Arial"/>
                <a:buNone/>
              </a:pPr>
              <a:r>
                <a:rPr lang="en-US" sz="1500" b="0" i="0" u="none" strike="noStrike" cap="none">
                  <a:solidFill>
                    <a:srgbClr val="434343"/>
                  </a:solidFill>
                  <a:latin typeface="Karla"/>
                  <a:ea typeface="Karla"/>
                  <a:cs typeface="Karla"/>
                  <a:sym typeface="Karla"/>
                </a:rPr>
                <a:t>Priced per head (use of app) + flat amount (use of enterprise software) </a:t>
              </a:r>
              <a:endParaRPr sz="1500" b="0" i="0" u="none" strike="noStrike" cap="none">
                <a:solidFill>
                  <a:srgbClr val="434343"/>
                </a:solidFill>
                <a:latin typeface="Karla"/>
                <a:ea typeface="Karla"/>
                <a:cs typeface="Karla"/>
                <a:sym typeface="Karla"/>
              </a:endParaRPr>
            </a:p>
          </p:txBody>
        </p:sp>
        <p:sp>
          <p:nvSpPr>
            <p:cNvPr id="1672" name="Google Shape;1672;gcd2b5fe2da_2_3"/>
            <p:cNvSpPr txBox="1"/>
            <p:nvPr/>
          </p:nvSpPr>
          <p:spPr>
            <a:xfrm>
              <a:off x="725450" y="1873625"/>
              <a:ext cx="2465100" cy="20319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434343"/>
                  </a:solidFill>
                  <a:latin typeface="Karla"/>
                  <a:ea typeface="Karla"/>
                  <a:cs typeface="Karla"/>
                  <a:sym typeface="Karla"/>
                </a:rPr>
                <a:t>Users</a:t>
              </a:r>
              <a:endParaRPr sz="1500" b="1" i="0" u="none" strike="noStrike" cap="none">
                <a:solidFill>
                  <a:srgbClr val="434343"/>
                </a:solidFill>
                <a:latin typeface="Karla"/>
                <a:ea typeface="Karla"/>
                <a:cs typeface="Karla"/>
                <a:sym typeface="Karla"/>
              </a:endParaRPr>
            </a:p>
            <a:p>
              <a:pPr marL="0" marR="0" lvl="0" indent="0" algn="r" rtl="0">
                <a:lnSpc>
                  <a:spcPct val="100000"/>
                </a:lnSpc>
                <a:spcBef>
                  <a:spcPts val="0"/>
                </a:spcBef>
                <a:spcAft>
                  <a:spcPts val="0"/>
                </a:spcAft>
                <a:buClr>
                  <a:srgbClr val="000000"/>
                </a:buClr>
                <a:buSzPts val="1500"/>
                <a:buFont typeface="Arial"/>
                <a:buNone/>
              </a:pPr>
              <a:r>
                <a:rPr lang="en-US" sz="1500" b="0" i="0" u="none" strike="noStrike" cap="none">
                  <a:solidFill>
                    <a:srgbClr val="434343"/>
                  </a:solidFill>
                  <a:latin typeface="Karla"/>
                  <a:ea typeface="Karla"/>
                  <a:cs typeface="Karla"/>
                  <a:sym typeface="Karla"/>
                </a:rPr>
                <a:t>Healthcare workers such as house officers, senior doctors and nurses doing ward work in hospitals, hospital management staff</a:t>
              </a:r>
              <a:endParaRPr sz="1500" b="0" i="0" u="none" strike="noStrike" cap="none">
                <a:solidFill>
                  <a:srgbClr val="434343"/>
                </a:solidFill>
                <a:latin typeface="Karla"/>
                <a:ea typeface="Karla"/>
                <a:cs typeface="Karla"/>
                <a:sym typeface="Karla"/>
              </a:endParaRPr>
            </a:p>
            <a:p>
              <a:pPr marL="0" marR="0" lvl="0" indent="0" algn="r" rtl="0">
                <a:lnSpc>
                  <a:spcPct val="100000"/>
                </a:lnSpc>
                <a:spcBef>
                  <a:spcPts val="0"/>
                </a:spcBef>
                <a:spcAft>
                  <a:spcPts val="0"/>
                </a:spcAft>
                <a:buClr>
                  <a:schemeClr val="dk1"/>
                </a:buClr>
                <a:buSzPts val="1100"/>
                <a:buFont typeface="Arial"/>
                <a:buNone/>
              </a:pPr>
              <a:endParaRPr sz="1500" b="0" i="0" u="none" strike="noStrike" cap="none">
                <a:solidFill>
                  <a:srgbClr val="666666"/>
                </a:solidFill>
                <a:latin typeface="Karla"/>
                <a:ea typeface="Karla"/>
                <a:cs typeface="Karla"/>
                <a:sym typeface="Karla"/>
              </a:endParaRPr>
            </a:p>
          </p:txBody>
        </p:sp>
      </p:grpSp>
      <p:grpSp>
        <p:nvGrpSpPr>
          <p:cNvPr id="1673" name="Google Shape;1673;gcd2b5fe2da_2_3"/>
          <p:cNvGrpSpPr/>
          <p:nvPr/>
        </p:nvGrpSpPr>
        <p:grpSpPr>
          <a:xfrm>
            <a:off x="3610150" y="1413475"/>
            <a:ext cx="4262575" cy="3529800"/>
            <a:chOff x="3610150" y="1413475"/>
            <a:chExt cx="4262575" cy="3529800"/>
          </a:xfrm>
        </p:grpSpPr>
        <p:sp>
          <p:nvSpPr>
            <p:cNvPr id="1674" name="Google Shape;1674;gcd2b5fe2da_2_3"/>
            <p:cNvSpPr/>
            <p:nvPr/>
          </p:nvSpPr>
          <p:spPr>
            <a:xfrm>
              <a:off x="4151925" y="1413475"/>
              <a:ext cx="3529800" cy="3529800"/>
            </a:xfrm>
            <a:prstGeom prst="ellipse">
              <a:avLst/>
            </a:prstGeom>
            <a:solidFill>
              <a:schemeClr val="lt1"/>
            </a:solidFill>
            <a:ln>
              <a:noFill/>
            </a:ln>
            <a:effectLst>
              <a:outerShdw blurRad="314325" dist="142875" dir="5400000" algn="bl" rotWithShape="0">
                <a:srgbClr val="BFBFBF">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75" name="Google Shape;1675;gcd2b5fe2da_2_3"/>
            <p:cNvPicPr preferRelativeResize="0"/>
            <p:nvPr/>
          </p:nvPicPr>
          <p:blipFill rotWithShape="1">
            <a:blip r:embed="rId4">
              <a:alphaModFix/>
            </a:blip>
            <a:srcRect/>
            <a:stretch/>
          </p:blipFill>
          <p:spPr>
            <a:xfrm>
              <a:off x="5148225" y="2769199"/>
              <a:ext cx="2724500" cy="1766675"/>
            </a:xfrm>
            <a:prstGeom prst="rect">
              <a:avLst/>
            </a:prstGeom>
            <a:noFill/>
            <a:ln>
              <a:noFill/>
            </a:ln>
          </p:spPr>
        </p:pic>
        <p:pic>
          <p:nvPicPr>
            <p:cNvPr id="1676" name="Google Shape;1676;gcd2b5fe2da_2_3"/>
            <p:cNvPicPr preferRelativeResize="0"/>
            <p:nvPr/>
          </p:nvPicPr>
          <p:blipFill rotWithShape="1">
            <a:blip r:embed="rId5">
              <a:alphaModFix/>
            </a:blip>
            <a:srcRect l="26800" t="40407" r="33606" b="38528"/>
            <a:stretch/>
          </p:blipFill>
          <p:spPr>
            <a:xfrm>
              <a:off x="4906787" y="1949824"/>
              <a:ext cx="2023676" cy="605601"/>
            </a:xfrm>
            <a:prstGeom prst="rect">
              <a:avLst/>
            </a:prstGeom>
            <a:noFill/>
            <a:ln>
              <a:noFill/>
            </a:ln>
          </p:spPr>
        </p:pic>
        <p:grpSp>
          <p:nvGrpSpPr>
            <p:cNvPr id="1677" name="Google Shape;1677;gcd2b5fe2da_2_3"/>
            <p:cNvGrpSpPr/>
            <p:nvPr/>
          </p:nvGrpSpPr>
          <p:grpSpPr>
            <a:xfrm>
              <a:off x="3610150" y="2769200"/>
              <a:ext cx="1766675" cy="1766675"/>
              <a:chOff x="3407325" y="2513500"/>
              <a:chExt cx="1766675" cy="1766675"/>
            </a:xfrm>
          </p:grpSpPr>
          <p:pic>
            <p:nvPicPr>
              <p:cNvPr id="1678" name="Google Shape;1678;gcd2b5fe2da_2_3"/>
              <p:cNvPicPr preferRelativeResize="0"/>
              <p:nvPr/>
            </p:nvPicPr>
            <p:blipFill rotWithShape="1">
              <a:blip r:embed="rId6">
                <a:alphaModFix/>
              </a:blip>
              <a:srcRect/>
              <a:stretch/>
            </p:blipFill>
            <p:spPr>
              <a:xfrm>
                <a:off x="3932425" y="2559925"/>
                <a:ext cx="755151" cy="1635124"/>
              </a:xfrm>
              <a:prstGeom prst="rect">
                <a:avLst/>
              </a:prstGeom>
              <a:noFill/>
              <a:ln>
                <a:noFill/>
              </a:ln>
            </p:spPr>
          </p:pic>
          <p:pic>
            <p:nvPicPr>
              <p:cNvPr id="1679" name="Google Shape;1679;gcd2b5fe2da_2_3"/>
              <p:cNvPicPr preferRelativeResize="0"/>
              <p:nvPr/>
            </p:nvPicPr>
            <p:blipFill rotWithShape="1">
              <a:blip r:embed="rId7">
                <a:alphaModFix/>
              </a:blip>
              <a:srcRect/>
              <a:stretch/>
            </p:blipFill>
            <p:spPr>
              <a:xfrm>
                <a:off x="3407325" y="2513500"/>
                <a:ext cx="1766675" cy="1766675"/>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3"/>
                                        </p:tgtEl>
                                        <p:attrNameLst>
                                          <p:attrName>style.visibility</p:attrName>
                                        </p:attrNameLst>
                                      </p:cBhvr>
                                      <p:to>
                                        <p:strVal val="visible"/>
                                      </p:to>
                                    </p:set>
                                    <p:animEffect transition="in" filter="fade">
                                      <p:cBhvr>
                                        <p:cTn id="7" dur="300"/>
                                        <p:tgtEl>
                                          <p:spTgt spid="16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7"/>
                                        </p:tgtEl>
                                        <p:attrNameLst>
                                          <p:attrName>style.visibility</p:attrName>
                                        </p:attrNameLst>
                                      </p:cBhvr>
                                      <p:to>
                                        <p:strVal val="visible"/>
                                      </p:to>
                                    </p:set>
                                    <p:animEffect transition="in" filter="fade">
                                      <p:cBhvr>
                                        <p:cTn id="12" dur="300"/>
                                        <p:tgtEl>
                                          <p:spTgt spid="1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grpSp>
        <p:nvGrpSpPr>
          <p:cNvPr id="1685" name="Google Shape;1685;gce80043c71_0_40"/>
          <p:cNvGrpSpPr/>
          <p:nvPr/>
        </p:nvGrpSpPr>
        <p:grpSpPr>
          <a:xfrm>
            <a:off x="3858118" y="4419352"/>
            <a:ext cx="7081632" cy="1296948"/>
            <a:chOff x="3091893" y="1506077"/>
            <a:chExt cx="7081632" cy="1296948"/>
          </a:xfrm>
        </p:grpSpPr>
        <p:sp>
          <p:nvSpPr>
            <p:cNvPr id="1686" name="Google Shape;1686;gce80043c71_0_40"/>
            <p:cNvSpPr txBox="1"/>
            <p:nvPr/>
          </p:nvSpPr>
          <p:spPr>
            <a:xfrm>
              <a:off x="3091893" y="1506077"/>
              <a:ext cx="1359900" cy="46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29266B"/>
                  </a:solidFill>
                  <a:latin typeface="Nunito"/>
                  <a:ea typeface="Nunito"/>
                  <a:cs typeface="Nunito"/>
                  <a:sym typeface="Nunito"/>
                </a:rPr>
                <a:t>SGD $99.5B</a:t>
              </a:r>
              <a:endParaRPr sz="1500" b="1" i="0" u="none" strike="noStrike" cap="none">
                <a:solidFill>
                  <a:srgbClr val="29266B"/>
                </a:solidFill>
                <a:latin typeface="Nunito"/>
                <a:ea typeface="Nunito"/>
                <a:cs typeface="Nunito"/>
                <a:sym typeface="Nunito"/>
              </a:endParaRPr>
            </a:p>
          </p:txBody>
        </p:sp>
        <p:cxnSp>
          <p:nvCxnSpPr>
            <p:cNvPr id="1687" name="Google Shape;1687;gce80043c71_0_40"/>
            <p:cNvCxnSpPr/>
            <p:nvPr/>
          </p:nvCxnSpPr>
          <p:spPr>
            <a:xfrm>
              <a:off x="4562123" y="1731225"/>
              <a:ext cx="1749300" cy="12600"/>
            </a:xfrm>
            <a:prstGeom prst="straightConnector1">
              <a:avLst/>
            </a:prstGeom>
            <a:noFill/>
            <a:ln w="19050" cap="flat" cmpd="sng">
              <a:solidFill>
                <a:srgbClr val="132356"/>
              </a:solidFill>
              <a:prstDash val="dash"/>
              <a:round/>
              <a:headEnd type="none" w="sm" len="sm"/>
              <a:tailEnd type="oval" w="med" len="med"/>
            </a:ln>
          </p:spPr>
        </p:cxnSp>
        <p:sp>
          <p:nvSpPr>
            <p:cNvPr id="1688" name="Google Shape;1688;gce80043c71_0_40"/>
            <p:cNvSpPr txBox="1"/>
            <p:nvPr/>
          </p:nvSpPr>
          <p:spPr>
            <a:xfrm>
              <a:off x="6514125" y="1512425"/>
              <a:ext cx="3659400" cy="129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132356"/>
                  </a:solidFill>
                  <a:latin typeface="Karla"/>
                  <a:ea typeface="Karla"/>
                  <a:cs typeface="Karla"/>
                  <a:sym typeface="Karla"/>
                </a:rPr>
                <a:t>Total Addressable Market</a:t>
              </a:r>
              <a:endParaRPr sz="1700" b="1" i="0" u="none" strike="noStrike" cap="none">
                <a:solidFill>
                  <a:srgbClr val="13235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132356"/>
                  </a:solidFill>
                  <a:latin typeface="Karla Medium"/>
                  <a:ea typeface="Karla Medium"/>
                  <a:cs typeface="Karla Medium"/>
                  <a:sym typeface="Karla Medium"/>
                </a:rPr>
                <a:t>Global Healthcare IT market, growing at 10.7% CAGR until 2028</a:t>
              </a:r>
              <a:endParaRPr sz="1300" b="0" i="0" u="none" strike="noStrike" cap="none">
                <a:solidFill>
                  <a:srgbClr val="132356"/>
                </a:solidFill>
                <a:latin typeface="Karla Medium"/>
                <a:ea typeface="Karla Medium"/>
                <a:cs typeface="Karla Medium"/>
                <a:sym typeface="Karla Medium"/>
              </a:endParaRPr>
            </a:p>
          </p:txBody>
        </p:sp>
      </p:grpSp>
      <p:grpSp>
        <p:nvGrpSpPr>
          <p:cNvPr id="1689" name="Google Shape;1689;gce80043c71_0_40"/>
          <p:cNvGrpSpPr/>
          <p:nvPr/>
        </p:nvGrpSpPr>
        <p:grpSpPr>
          <a:xfrm>
            <a:off x="3561941" y="3134050"/>
            <a:ext cx="7703634" cy="1064700"/>
            <a:chOff x="3485741" y="3134050"/>
            <a:chExt cx="7703634" cy="1064700"/>
          </a:xfrm>
        </p:grpSpPr>
        <p:sp>
          <p:nvSpPr>
            <p:cNvPr id="1690" name="Google Shape;1690;gce80043c71_0_40"/>
            <p:cNvSpPr txBox="1"/>
            <p:nvPr/>
          </p:nvSpPr>
          <p:spPr>
            <a:xfrm>
              <a:off x="3485741" y="3134052"/>
              <a:ext cx="1359900" cy="46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29266B"/>
                  </a:solidFill>
                  <a:latin typeface="Nunito"/>
                  <a:ea typeface="Nunito"/>
                  <a:cs typeface="Nunito"/>
                  <a:sym typeface="Nunito"/>
                </a:rPr>
                <a:t>SGD $16.4B</a:t>
              </a:r>
              <a:endParaRPr sz="1500" b="1" i="0" u="none" strike="noStrike" cap="none">
                <a:solidFill>
                  <a:srgbClr val="29266B"/>
                </a:solidFill>
                <a:latin typeface="Nunito"/>
                <a:ea typeface="Nunito"/>
                <a:cs typeface="Nunito"/>
                <a:sym typeface="Nunito"/>
              </a:endParaRPr>
            </a:p>
          </p:txBody>
        </p:sp>
        <p:cxnSp>
          <p:nvCxnSpPr>
            <p:cNvPr id="1691" name="Google Shape;1691;gce80043c71_0_40"/>
            <p:cNvCxnSpPr/>
            <p:nvPr/>
          </p:nvCxnSpPr>
          <p:spPr>
            <a:xfrm>
              <a:off x="5068632" y="3359200"/>
              <a:ext cx="1749300" cy="12600"/>
            </a:xfrm>
            <a:prstGeom prst="straightConnector1">
              <a:avLst/>
            </a:prstGeom>
            <a:noFill/>
            <a:ln w="19050" cap="flat" cmpd="sng">
              <a:solidFill>
                <a:srgbClr val="132356"/>
              </a:solidFill>
              <a:prstDash val="dash"/>
              <a:round/>
              <a:headEnd type="none" w="sm" len="sm"/>
              <a:tailEnd type="oval" w="med" len="med"/>
            </a:ln>
          </p:spPr>
        </p:cxnSp>
        <p:sp>
          <p:nvSpPr>
            <p:cNvPr id="1692" name="Google Shape;1692;gce80043c71_0_40"/>
            <p:cNvSpPr txBox="1"/>
            <p:nvPr/>
          </p:nvSpPr>
          <p:spPr>
            <a:xfrm>
              <a:off x="6996575" y="3134050"/>
              <a:ext cx="4192800" cy="106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132356"/>
                  </a:solidFill>
                  <a:latin typeface="Karla"/>
                  <a:ea typeface="Karla"/>
                  <a:cs typeface="Karla"/>
                  <a:sym typeface="Karla"/>
                </a:rPr>
                <a:t>Serviceable Available Market</a:t>
              </a:r>
              <a:endParaRPr sz="1700" b="1" i="0" u="none" strike="noStrike" cap="none">
                <a:solidFill>
                  <a:srgbClr val="13235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132356"/>
                  </a:solidFill>
                  <a:latin typeface="Karla Medium"/>
                  <a:ea typeface="Karla Medium"/>
                  <a:cs typeface="Karla Medium"/>
                  <a:sym typeface="Karla Medium"/>
                </a:rPr>
                <a:t>APAC Healthcare IT market. growing at 7% CAGR until 2025</a:t>
              </a:r>
              <a:endParaRPr sz="1300" b="0" i="0" u="none" strike="noStrike" cap="none">
                <a:solidFill>
                  <a:srgbClr val="132356"/>
                </a:solidFill>
                <a:latin typeface="Karla Medium"/>
                <a:ea typeface="Karla Medium"/>
                <a:cs typeface="Karla Medium"/>
                <a:sym typeface="Karla Medium"/>
              </a:endParaRPr>
            </a:p>
          </p:txBody>
        </p:sp>
      </p:grpSp>
      <p:sp>
        <p:nvSpPr>
          <p:cNvPr id="1693" name="Google Shape;1693;gce80043c71_0_40"/>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chemeClr val="dk1"/>
                </a:solidFill>
                <a:latin typeface="Nunito Black"/>
                <a:ea typeface="Nunito Black"/>
                <a:cs typeface="Nunito Black"/>
                <a:sym typeface="Nunito Black"/>
              </a:rPr>
              <a:t>Market Sizing (Estimate) </a:t>
            </a:r>
            <a:endParaRPr sz="1800" b="0" i="0" u="none" strike="noStrike" cap="none">
              <a:solidFill>
                <a:srgbClr val="1155CC"/>
              </a:solidFill>
              <a:latin typeface="Nunito Black"/>
              <a:ea typeface="Nunito Black"/>
              <a:cs typeface="Nunito Black"/>
              <a:sym typeface="Nunito Black"/>
            </a:endParaRPr>
          </a:p>
        </p:txBody>
      </p:sp>
      <p:sp>
        <p:nvSpPr>
          <p:cNvPr id="1694" name="Google Shape;1694;gce80043c71_0_40"/>
          <p:cNvSpPr txBox="1"/>
          <p:nvPr/>
        </p:nvSpPr>
        <p:spPr>
          <a:xfrm>
            <a:off x="482075" y="294700"/>
            <a:ext cx="2057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BUSINESS MODEL</a:t>
            </a:r>
            <a:endParaRPr sz="1400" b="1" i="0" u="none" strike="noStrike" cap="none">
              <a:solidFill>
                <a:srgbClr val="3D85C6"/>
              </a:solidFill>
              <a:latin typeface="Nunito"/>
              <a:ea typeface="Nunito"/>
              <a:cs typeface="Nunito"/>
              <a:sym typeface="Nunito"/>
            </a:endParaRPr>
          </a:p>
        </p:txBody>
      </p:sp>
      <p:pic>
        <p:nvPicPr>
          <p:cNvPr id="1695" name="Google Shape;1695;gce80043c71_0_40"/>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696" name="Google Shape;1696;gce80043c71_0_40"/>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grpSp>
        <p:nvGrpSpPr>
          <p:cNvPr id="1697" name="Google Shape;1697;gce80043c71_0_40"/>
          <p:cNvGrpSpPr/>
          <p:nvPr/>
        </p:nvGrpSpPr>
        <p:grpSpPr>
          <a:xfrm>
            <a:off x="3317978" y="1701239"/>
            <a:ext cx="8427947" cy="1351812"/>
            <a:chOff x="3809528" y="4609626"/>
            <a:chExt cx="8427947" cy="1351812"/>
          </a:xfrm>
        </p:grpSpPr>
        <p:sp>
          <p:nvSpPr>
            <p:cNvPr id="1698" name="Google Shape;1698;gce80043c71_0_40"/>
            <p:cNvSpPr txBox="1"/>
            <p:nvPr/>
          </p:nvSpPr>
          <p:spPr>
            <a:xfrm>
              <a:off x="3809528" y="4609626"/>
              <a:ext cx="1359900" cy="46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29266B"/>
                  </a:solidFill>
                  <a:latin typeface="Nunito"/>
                  <a:ea typeface="Nunito"/>
                  <a:cs typeface="Nunito"/>
                  <a:sym typeface="Nunito"/>
                </a:rPr>
                <a:t>SGD $15.4M</a:t>
              </a:r>
              <a:endParaRPr sz="1500" b="1" i="0" u="none" strike="noStrike" cap="none">
                <a:solidFill>
                  <a:srgbClr val="29266B"/>
                </a:solidFill>
                <a:latin typeface="Nunito"/>
                <a:ea typeface="Nunito"/>
                <a:cs typeface="Nunito"/>
                <a:sym typeface="Nunito"/>
              </a:endParaRPr>
            </a:p>
          </p:txBody>
        </p:sp>
        <p:cxnSp>
          <p:nvCxnSpPr>
            <p:cNvPr id="1699" name="Google Shape;1699;gce80043c71_0_40"/>
            <p:cNvCxnSpPr/>
            <p:nvPr/>
          </p:nvCxnSpPr>
          <p:spPr>
            <a:xfrm rot="10800000" flipH="1">
              <a:off x="5359496" y="4847250"/>
              <a:ext cx="1720500" cy="5100"/>
            </a:xfrm>
            <a:prstGeom prst="straightConnector1">
              <a:avLst/>
            </a:prstGeom>
            <a:noFill/>
            <a:ln w="19050" cap="flat" cmpd="sng">
              <a:solidFill>
                <a:srgbClr val="132356"/>
              </a:solidFill>
              <a:prstDash val="dash"/>
              <a:round/>
              <a:headEnd type="none" w="sm" len="sm"/>
              <a:tailEnd type="oval" w="med" len="med"/>
            </a:ln>
          </p:spPr>
        </p:cxnSp>
        <p:sp>
          <p:nvSpPr>
            <p:cNvPr id="1700" name="Google Shape;1700;gce80043c71_0_40"/>
            <p:cNvSpPr txBox="1"/>
            <p:nvPr/>
          </p:nvSpPr>
          <p:spPr>
            <a:xfrm>
              <a:off x="7270075" y="4609638"/>
              <a:ext cx="4967400" cy="13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132356"/>
                  </a:solidFill>
                  <a:latin typeface="Karla"/>
                  <a:ea typeface="Karla"/>
                  <a:cs typeface="Karla"/>
                  <a:sym typeface="Karla"/>
                </a:rPr>
                <a:t>Serviceable Obtainable Market</a:t>
              </a:r>
              <a:endParaRPr sz="1700" b="1" i="0" u="none" strike="noStrike" cap="none">
                <a:solidFill>
                  <a:srgbClr val="13235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132356"/>
                  </a:solidFill>
                  <a:latin typeface="Karla Medium"/>
                  <a:ea typeface="Karla Medium"/>
                  <a:cs typeface="Karla Medium"/>
                  <a:sym typeface="Karla Medium"/>
                </a:rPr>
                <a:t>⅔ of SG public hospitals use MEDCO</a:t>
              </a:r>
              <a:endParaRPr sz="1300" b="0" i="0" u="none" strike="noStrike" cap="none">
                <a:solidFill>
                  <a:srgbClr val="132356"/>
                </a:solidFill>
                <a:latin typeface="Karla Medium"/>
                <a:ea typeface="Karla Medium"/>
                <a:cs typeface="Karla Medium"/>
                <a:sym typeface="Karla Medium"/>
              </a:endParaRPr>
            </a:p>
            <a:p>
              <a:pPr marL="457200" marR="0" lvl="0" indent="-311150" algn="l" rtl="0">
                <a:lnSpc>
                  <a:spcPct val="100000"/>
                </a:lnSpc>
                <a:spcBef>
                  <a:spcPts val="0"/>
                </a:spcBef>
                <a:spcAft>
                  <a:spcPts val="0"/>
                </a:spcAft>
                <a:buClr>
                  <a:srgbClr val="132356"/>
                </a:buClr>
                <a:buSzPts val="1300"/>
                <a:buFont typeface="Karla Medium"/>
                <a:buChar char="-"/>
              </a:pPr>
              <a:r>
                <a:rPr lang="en-US" sz="1300" b="0" i="0" u="none" strike="noStrike" cap="none">
                  <a:solidFill>
                    <a:srgbClr val="132356"/>
                  </a:solidFill>
                  <a:latin typeface="Karla Medium"/>
                  <a:ea typeface="Karla Medium"/>
                  <a:cs typeface="Karla Medium"/>
                  <a:sym typeface="Karla Medium"/>
                </a:rPr>
                <a:t>23.3k healthcare workers * $500  = $11.6m</a:t>
              </a:r>
              <a:endParaRPr sz="1300" b="0" i="0" u="none" strike="noStrike" cap="none">
                <a:solidFill>
                  <a:srgbClr val="132356"/>
                </a:solidFill>
                <a:latin typeface="Karla Medium"/>
                <a:ea typeface="Karla Medium"/>
                <a:cs typeface="Karla Medium"/>
                <a:sym typeface="Karla Medium"/>
              </a:endParaRPr>
            </a:p>
            <a:p>
              <a:pPr marL="457200" marR="0" lvl="0" indent="-311150" algn="l" rtl="0">
                <a:lnSpc>
                  <a:spcPct val="100000"/>
                </a:lnSpc>
                <a:spcBef>
                  <a:spcPts val="0"/>
                </a:spcBef>
                <a:spcAft>
                  <a:spcPts val="0"/>
                </a:spcAft>
                <a:buClr>
                  <a:srgbClr val="132356"/>
                </a:buClr>
                <a:buSzPts val="1300"/>
                <a:buFont typeface="Karla Medium"/>
                <a:buChar char="-"/>
              </a:pPr>
              <a:r>
                <a:rPr lang="en-US" sz="1300" b="0" i="0" u="none" strike="noStrike" cap="none">
                  <a:solidFill>
                    <a:srgbClr val="132356"/>
                  </a:solidFill>
                  <a:latin typeface="Karla Medium"/>
                  <a:ea typeface="Karla Medium"/>
                  <a:cs typeface="Karla Medium"/>
                  <a:sym typeface="Karla Medium"/>
                </a:rPr>
                <a:t>6 major hospitals * 500k = $3m</a:t>
              </a:r>
              <a:endParaRPr sz="1300" b="0" i="0" u="none" strike="noStrike" cap="none">
                <a:solidFill>
                  <a:srgbClr val="132356"/>
                </a:solidFill>
                <a:latin typeface="Karla Medium"/>
                <a:ea typeface="Karla Medium"/>
                <a:cs typeface="Karla Medium"/>
                <a:sym typeface="Karla Medium"/>
              </a:endParaRPr>
            </a:p>
            <a:p>
              <a:pPr marL="457200" marR="0" lvl="0" indent="-311150" algn="l" rtl="0">
                <a:lnSpc>
                  <a:spcPct val="100000"/>
                </a:lnSpc>
                <a:spcBef>
                  <a:spcPts val="0"/>
                </a:spcBef>
                <a:spcAft>
                  <a:spcPts val="0"/>
                </a:spcAft>
                <a:buClr>
                  <a:srgbClr val="132356"/>
                </a:buClr>
                <a:buSzPts val="1300"/>
                <a:buFont typeface="Karla Medium"/>
                <a:buChar char="-"/>
              </a:pPr>
              <a:r>
                <a:rPr lang="en-US" sz="1300" b="0" i="0" u="none" strike="noStrike" cap="none">
                  <a:solidFill>
                    <a:srgbClr val="132356"/>
                  </a:solidFill>
                  <a:latin typeface="Karla Medium"/>
                  <a:ea typeface="Karla Medium"/>
                  <a:cs typeface="Karla Medium"/>
                  <a:sym typeface="Karla Medium"/>
                </a:rPr>
                <a:t>3 community hospitals * 250k = $0.75m</a:t>
              </a:r>
              <a:endParaRPr sz="1300" b="0" i="0" u="none" strike="noStrike" cap="none">
                <a:solidFill>
                  <a:srgbClr val="132356"/>
                </a:solidFill>
                <a:latin typeface="Karla Medium"/>
                <a:ea typeface="Karla Medium"/>
                <a:cs typeface="Karla Medium"/>
                <a:sym typeface="Karla Medium"/>
              </a:endParaRPr>
            </a:p>
            <a:p>
              <a:pPr marL="457200" marR="0" lvl="0" indent="-311150" algn="l" rtl="0">
                <a:lnSpc>
                  <a:spcPct val="100000"/>
                </a:lnSpc>
                <a:spcBef>
                  <a:spcPts val="0"/>
                </a:spcBef>
                <a:spcAft>
                  <a:spcPts val="0"/>
                </a:spcAft>
                <a:buClr>
                  <a:srgbClr val="132356"/>
                </a:buClr>
                <a:buSzPts val="1300"/>
                <a:buFont typeface="Karla Medium"/>
                <a:buChar char="-"/>
              </a:pPr>
              <a:r>
                <a:rPr lang="en-US" sz="1300" b="0" i="0" u="none" strike="noStrike" cap="none">
                  <a:solidFill>
                    <a:srgbClr val="132356"/>
                  </a:solidFill>
                  <a:latin typeface="Karla Medium"/>
                  <a:ea typeface="Karla Medium"/>
                  <a:cs typeface="Karla Medium"/>
                  <a:sym typeface="Karla Medium"/>
                </a:rPr>
                <a:t>Total = $15.4m</a:t>
              </a:r>
              <a:endParaRPr sz="1300" b="0" i="0" u="none" strike="noStrike" cap="none">
                <a:solidFill>
                  <a:srgbClr val="132356"/>
                </a:solidFill>
                <a:latin typeface="Karla Medium"/>
                <a:ea typeface="Karla Medium"/>
                <a:cs typeface="Karla Medium"/>
                <a:sym typeface="Karla Medium"/>
              </a:endParaRPr>
            </a:p>
          </p:txBody>
        </p:sp>
      </p:grpSp>
      <p:pic>
        <p:nvPicPr>
          <p:cNvPr id="1701" name="Google Shape;1701;gce80043c71_0_40"/>
          <p:cNvPicPr preferRelativeResize="0"/>
          <p:nvPr/>
        </p:nvPicPr>
        <p:blipFill rotWithShape="1">
          <a:blip r:embed="rId4">
            <a:alphaModFix/>
          </a:blip>
          <a:srcRect/>
          <a:stretch/>
        </p:blipFill>
        <p:spPr>
          <a:xfrm>
            <a:off x="482075" y="1245450"/>
            <a:ext cx="3191625" cy="5212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grpSp>
        <p:nvGrpSpPr>
          <p:cNvPr id="1707" name="Google Shape;1707;gce80043c71_0_54"/>
          <p:cNvGrpSpPr/>
          <p:nvPr/>
        </p:nvGrpSpPr>
        <p:grpSpPr>
          <a:xfrm>
            <a:off x="1443325" y="3875750"/>
            <a:ext cx="8746275" cy="2037451"/>
            <a:chOff x="1443325" y="3875750"/>
            <a:chExt cx="8746275" cy="2037451"/>
          </a:xfrm>
        </p:grpSpPr>
        <p:sp>
          <p:nvSpPr>
            <p:cNvPr id="1708" name="Google Shape;1708;gce80043c71_0_54"/>
            <p:cNvSpPr txBox="1"/>
            <p:nvPr/>
          </p:nvSpPr>
          <p:spPr>
            <a:xfrm>
              <a:off x="5810500" y="4247975"/>
              <a:ext cx="4379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434343"/>
                  </a:solidFill>
                  <a:latin typeface="Karla"/>
                  <a:ea typeface="Karla"/>
                  <a:cs typeface="Karla"/>
                  <a:sym typeface="Karla"/>
                </a:rPr>
                <a:t>Bottom up approach </a:t>
              </a:r>
              <a:endParaRPr sz="18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434343"/>
                  </a:solidFill>
                  <a:latin typeface="Karla"/>
                  <a:ea typeface="Karla"/>
                  <a:cs typeface="Karla"/>
                  <a:sym typeface="Karla"/>
                </a:rPr>
                <a:t>Market to healthcare workers, create community awareness of MEDCO and create pressure up the hierarchy</a:t>
              </a:r>
              <a:endParaRPr sz="1800" b="0" i="0" u="none" strike="noStrike" cap="none">
                <a:solidFill>
                  <a:srgbClr val="434343"/>
                </a:solidFill>
                <a:latin typeface="Karla"/>
                <a:ea typeface="Karla"/>
                <a:cs typeface="Karla"/>
                <a:sym typeface="Karla"/>
              </a:endParaRPr>
            </a:p>
          </p:txBody>
        </p:sp>
        <p:pic>
          <p:nvPicPr>
            <p:cNvPr id="1709" name="Google Shape;1709;gce80043c71_0_54"/>
            <p:cNvPicPr preferRelativeResize="0"/>
            <p:nvPr/>
          </p:nvPicPr>
          <p:blipFill rotWithShape="1">
            <a:blip r:embed="rId3">
              <a:alphaModFix/>
            </a:blip>
            <a:srcRect t="7531" b="20193"/>
            <a:stretch/>
          </p:blipFill>
          <p:spPr>
            <a:xfrm>
              <a:off x="1443325" y="3875750"/>
              <a:ext cx="3608950" cy="2037451"/>
            </a:xfrm>
            <a:prstGeom prst="rect">
              <a:avLst/>
            </a:prstGeom>
            <a:noFill/>
            <a:ln>
              <a:noFill/>
            </a:ln>
          </p:spPr>
        </p:pic>
      </p:grpSp>
      <p:grpSp>
        <p:nvGrpSpPr>
          <p:cNvPr id="1710" name="Google Shape;1710;gce80043c71_0_54"/>
          <p:cNvGrpSpPr/>
          <p:nvPr/>
        </p:nvGrpSpPr>
        <p:grpSpPr>
          <a:xfrm>
            <a:off x="1443325" y="1395475"/>
            <a:ext cx="9063975" cy="2401425"/>
            <a:chOff x="1443325" y="1395475"/>
            <a:chExt cx="9063975" cy="2401425"/>
          </a:xfrm>
        </p:grpSpPr>
        <p:sp>
          <p:nvSpPr>
            <p:cNvPr id="1711" name="Google Shape;1711;gce80043c71_0_54"/>
            <p:cNvSpPr txBox="1"/>
            <p:nvPr/>
          </p:nvSpPr>
          <p:spPr>
            <a:xfrm>
              <a:off x="5810500" y="1395700"/>
              <a:ext cx="4696800" cy="240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800" b="1" i="0" u="none" strike="noStrike" cap="none">
                  <a:solidFill>
                    <a:srgbClr val="434343"/>
                  </a:solidFill>
                  <a:latin typeface="Karla"/>
                  <a:ea typeface="Karla"/>
                  <a:cs typeface="Karla"/>
                  <a:sym typeface="Karla"/>
                </a:rPr>
                <a:t>Top down approach</a:t>
              </a:r>
              <a:endParaRPr sz="18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434343"/>
                  </a:solidFill>
                  <a:latin typeface="Karla"/>
                  <a:ea typeface="Karla"/>
                  <a:cs typeface="Karla"/>
                  <a:sym typeface="Karla"/>
                </a:rPr>
                <a:t>Approach decision makers / influencers</a:t>
              </a:r>
              <a:endParaRPr sz="1800" b="0" i="0" u="none" strike="noStrike" cap="none">
                <a:solidFill>
                  <a:srgbClr val="434343"/>
                </a:solidFill>
                <a:latin typeface="Karla"/>
                <a:ea typeface="Karla"/>
                <a:cs typeface="Karla"/>
                <a:sym typeface="Karla"/>
              </a:endParaRPr>
            </a:p>
            <a:p>
              <a:pPr marL="457200" marR="0" lvl="0" indent="-342900" algn="l" rtl="0">
                <a:lnSpc>
                  <a:spcPct val="100000"/>
                </a:lnSpc>
                <a:spcBef>
                  <a:spcPts val="0"/>
                </a:spcBef>
                <a:spcAft>
                  <a:spcPts val="0"/>
                </a:spcAft>
                <a:buClr>
                  <a:srgbClr val="434343"/>
                </a:buClr>
                <a:buSzPts val="1800"/>
                <a:buFont typeface="Karla"/>
                <a:buChar char="-"/>
              </a:pPr>
              <a:r>
                <a:rPr lang="en-US" sz="1800" b="0" i="0" u="none" strike="noStrike" cap="none">
                  <a:solidFill>
                    <a:srgbClr val="434343"/>
                  </a:solidFill>
                  <a:latin typeface="Karla"/>
                  <a:ea typeface="Karla"/>
                  <a:cs typeface="Karla"/>
                  <a:sym typeface="Karla"/>
                </a:rPr>
                <a:t>C level executives</a:t>
              </a:r>
              <a:endParaRPr sz="1800" b="0" i="0" u="none" strike="noStrike" cap="none">
                <a:solidFill>
                  <a:srgbClr val="434343"/>
                </a:solidFill>
                <a:latin typeface="Karla"/>
                <a:ea typeface="Karla"/>
                <a:cs typeface="Karla"/>
                <a:sym typeface="Karla"/>
              </a:endParaRPr>
            </a:p>
            <a:p>
              <a:pPr marL="457200" marR="0" lvl="0" indent="-342900" algn="l" rtl="0">
                <a:lnSpc>
                  <a:spcPct val="100000"/>
                </a:lnSpc>
                <a:spcBef>
                  <a:spcPts val="0"/>
                </a:spcBef>
                <a:spcAft>
                  <a:spcPts val="0"/>
                </a:spcAft>
                <a:buClr>
                  <a:srgbClr val="434343"/>
                </a:buClr>
                <a:buSzPts val="1800"/>
                <a:buFont typeface="Karla"/>
                <a:buChar char="-"/>
              </a:pPr>
              <a:r>
                <a:rPr lang="en-US" sz="1800" b="0" i="0" u="none" strike="noStrike" cap="none">
                  <a:solidFill>
                    <a:srgbClr val="434343"/>
                  </a:solidFill>
                  <a:latin typeface="Karla"/>
                  <a:ea typeface="Karla"/>
                  <a:cs typeface="Karla"/>
                  <a:sym typeface="Karla"/>
                </a:rPr>
                <a:t>Directors </a:t>
              </a:r>
              <a:endParaRPr sz="1800" b="0" i="0" u="none" strike="noStrike" cap="none">
                <a:solidFill>
                  <a:srgbClr val="434343"/>
                </a:solidFill>
                <a:latin typeface="Karla"/>
                <a:ea typeface="Karla"/>
                <a:cs typeface="Karla"/>
                <a:sym typeface="Karla"/>
              </a:endParaRPr>
            </a:p>
            <a:p>
              <a:pPr marL="457200" marR="0" lvl="0" indent="-342900" algn="l" rtl="0">
                <a:lnSpc>
                  <a:spcPct val="100000"/>
                </a:lnSpc>
                <a:spcBef>
                  <a:spcPts val="0"/>
                </a:spcBef>
                <a:spcAft>
                  <a:spcPts val="0"/>
                </a:spcAft>
                <a:buClr>
                  <a:srgbClr val="434343"/>
                </a:buClr>
                <a:buSzPts val="1800"/>
                <a:buFont typeface="Karla"/>
                <a:buChar char="-"/>
              </a:pPr>
              <a:r>
                <a:rPr lang="en-US" sz="1800" b="0" i="0" u="none" strike="noStrike" cap="none">
                  <a:solidFill>
                    <a:srgbClr val="434343"/>
                  </a:solidFill>
                  <a:latin typeface="Karla"/>
                  <a:ea typeface="Karla"/>
                  <a:cs typeface="Karla"/>
                  <a:sym typeface="Karla"/>
                </a:rPr>
                <a:t>Head Consultants</a:t>
              </a:r>
              <a:endParaRPr sz="1800" b="0"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434343"/>
                  </a:solidFill>
                  <a:latin typeface="Karla"/>
                  <a:ea typeface="Karla"/>
                  <a:cs typeface="Karla"/>
                  <a:sym typeface="Karla"/>
                </a:rPr>
                <a:t>Illustrate potential ROI and improvement in hospital care, healthcare worker welfare</a:t>
              </a:r>
              <a:endParaRPr sz="1800" b="0"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434343"/>
                </a:solidFill>
                <a:latin typeface="Karla"/>
                <a:ea typeface="Karla"/>
                <a:cs typeface="Karla"/>
                <a:sym typeface="Karla"/>
              </a:endParaRPr>
            </a:p>
          </p:txBody>
        </p:sp>
        <p:pic>
          <p:nvPicPr>
            <p:cNvPr id="1712" name="Google Shape;1712;gce80043c71_0_54"/>
            <p:cNvPicPr preferRelativeResize="0"/>
            <p:nvPr/>
          </p:nvPicPr>
          <p:blipFill rotWithShape="1">
            <a:blip r:embed="rId4">
              <a:alphaModFix/>
            </a:blip>
            <a:srcRect l="30853" t="3691" r="20588" b="47805"/>
            <a:stretch/>
          </p:blipFill>
          <p:spPr>
            <a:xfrm>
              <a:off x="1443325" y="1395475"/>
              <a:ext cx="3608948" cy="2037438"/>
            </a:xfrm>
            <a:prstGeom prst="rect">
              <a:avLst/>
            </a:prstGeom>
            <a:noFill/>
            <a:ln>
              <a:noFill/>
            </a:ln>
            <a:effectLst>
              <a:outerShdw blurRad="57150" dist="19050" dir="5400000" algn="bl" rotWithShape="0">
                <a:srgbClr val="BFBFBF">
                  <a:alpha val="49411"/>
                </a:srgbClr>
              </a:outerShdw>
            </a:effectLst>
          </p:spPr>
        </p:pic>
      </p:grpSp>
      <p:sp>
        <p:nvSpPr>
          <p:cNvPr id="1713" name="Google Shape;1713;gce80043c71_0_54"/>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chemeClr val="dk1"/>
                </a:solidFill>
                <a:latin typeface="Nunito Black"/>
                <a:ea typeface="Nunito Black"/>
                <a:cs typeface="Nunito Black"/>
                <a:sym typeface="Nunito Black"/>
              </a:rPr>
              <a:t>Go To Market </a:t>
            </a:r>
            <a:endParaRPr sz="1800" b="0" i="0" u="none" strike="noStrike" cap="none">
              <a:solidFill>
                <a:srgbClr val="1155CC"/>
              </a:solidFill>
              <a:latin typeface="Nunito Black"/>
              <a:ea typeface="Nunito Black"/>
              <a:cs typeface="Nunito Black"/>
              <a:sym typeface="Nunito Black"/>
            </a:endParaRPr>
          </a:p>
        </p:txBody>
      </p:sp>
      <p:sp>
        <p:nvSpPr>
          <p:cNvPr id="1714" name="Google Shape;1714;gce80043c71_0_54"/>
          <p:cNvSpPr txBox="1"/>
          <p:nvPr/>
        </p:nvSpPr>
        <p:spPr>
          <a:xfrm>
            <a:off x="482075" y="294700"/>
            <a:ext cx="165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STRATEGY</a:t>
            </a:r>
            <a:endParaRPr sz="1400" b="1" i="0" u="none" strike="noStrike" cap="none">
              <a:solidFill>
                <a:srgbClr val="3D85C6"/>
              </a:solidFill>
              <a:latin typeface="Nunito"/>
              <a:ea typeface="Nunito"/>
              <a:cs typeface="Nunito"/>
              <a:sym typeface="Nunito"/>
            </a:endParaRPr>
          </a:p>
        </p:txBody>
      </p:sp>
      <p:pic>
        <p:nvPicPr>
          <p:cNvPr id="1715" name="Google Shape;1715;gce80043c71_0_54"/>
          <p:cNvPicPr preferRelativeResize="0"/>
          <p:nvPr/>
        </p:nvPicPr>
        <p:blipFill rotWithShape="1">
          <a:blip r:embed="rId5">
            <a:alphaModFix/>
          </a:blip>
          <a:srcRect/>
          <a:stretch/>
        </p:blipFill>
        <p:spPr>
          <a:xfrm>
            <a:off x="11417950" y="128600"/>
            <a:ext cx="605600" cy="605600"/>
          </a:xfrm>
          <a:prstGeom prst="rect">
            <a:avLst/>
          </a:prstGeom>
          <a:noFill/>
          <a:ln>
            <a:noFill/>
          </a:ln>
        </p:spPr>
      </p:pic>
      <p:sp>
        <p:nvSpPr>
          <p:cNvPr id="1716" name="Google Shape;1716;gce80043c71_0_54"/>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0"/>
                                        </p:tgtEl>
                                        <p:attrNameLst>
                                          <p:attrName>style.visibility</p:attrName>
                                        </p:attrNameLst>
                                      </p:cBhvr>
                                      <p:to>
                                        <p:strVal val="visible"/>
                                      </p:to>
                                    </p:set>
                                    <p:animEffect transition="in" filter="fade">
                                      <p:cBhvr>
                                        <p:cTn id="7" dur="300"/>
                                        <p:tgtEl>
                                          <p:spTgt spid="17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7"/>
                                        </p:tgtEl>
                                        <p:attrNameLst>
                                          <p:attrName>style.visibility</p:attrName>
                                        </p:attrNameLst>
                                      </p:cBhvr>
                                      <p:to>
                                        <p:strVal val="visible"/>
                                      </p:to>
                                    </p:set>
                                    <p:animEffect transition="in" filter="fade">
                                      <p:cBhvr>
                                        <p:cTn id="12" dur="300"/>
                                        <p:tgtEl>
                                          <p:spTgt spid="1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gd24d25f8ce_0_121"/>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pic>
        <p:nvPicPr>
          <p:cNvPr id="1723" name="Google Shape;1723;gd24d25f8ce_0_121"/>
          <p:cNvPicPr preferRelativeResize="0"/>
          <p:nvPr/>
        </p:nvPicPr>
        <p:blipFill rotWithShape="1">
          <a:blip r:embed="rId3">
            <a:alphaModFix/>
          </a:blip>
          <a:srcRect/>
          <a:stretch/>
        </p:blipFill>
        <p:spPr>
          <a:xfrm>
            <a:off x="11392350" y="103001"/>
            <a:ext cx="631201" cy="631201"/>
          </a:xfrm>
          <a:prstGeom prst="rect">
            <a:avLst/>
          </a:prstGeom>
          <a:noFill/>
          <a:ln>
            <a:noFill/>
          </a:ln>
        </p:spPr>
      </p:pic>
      <p:sp>
        <p:nvSpPr>
          <p:cNvPr id="1724" name="Google Shape;1724;gd24d25f8ce_0_121"/>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chemeClr val="dk1"/>
                </a:solidFill>
                <a:latin typeface="Nunito Black"/>
                <a:ea typeface="Nunito Black"/>
                <a:cs typeface="Nunito Black"/>
                <a:sym typeface="Nunito Black"/>
              </a:rPr>
              <a:t>Road Map</a:t>
            </a:r>
            <a:endParaRPr sz="1800" b="0" i="0" u="none" strike="noStrike" cap="none">
              <a:solidFill>
                <a:srgbClr val="1155CC"/>
              </a:solidFill>
              <a:latin typeface="Nunito Black"/>
              <a:ea typeface="Nunito Black"/>
              <a:cs typeface="Nunito Black"/>
              <a:sym typeface="Nunito Black"/>
            </a:endParaRPr>
          </a:p>
        </p:txBody>
      </p:sp>
      <p:sp>
        <p:nvSpPr>
          <p:cNvPr id="1725" name="Google Shape;1725;gd24d25f8ce_0_121"/>
          <p:cNvSpPr txBox="1"/>
          <p:nvPr/>
        </p:nvSpPr>
        <p:spPr>
          <a:xfrm>
            <a:off x="482075" y="294700"/>
            <a:ext cx="165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STRATEGY</a:t>
            </a:r>
            <a:endParaRPr sz="1400" b="1" i="0" u="none" strike="noStrike" cap="none">
              <a:solidFill>
                <a:srgbClr val="3D85C6"/>
              </a:solidFill>
              <a:latin typeface="Nunito"/>
              <a:ea typeface="Nunito"/>
              <a:cs typeface="Nunito"/>
              <a:sym typeface="Nunito"/>
            </a:endParaRPr>
          </a:p>
        </p:txBody>
      </p:sp>
      <p:sp>
        <p:nvSpPr>
          <p:cNvPr id="1726" name="Google Shape;1726;gd24d25f8ce_0_121"/>
          <p:cNvSpPr/>
          <p:nvPr/>
        </p:nvSpPr>
        <p:spPr>
          <a:xfrm>
            <a:off x="2294732" y="3505200"/>
            <a:ext cx="296068" cy="266700"/>
          </a:xfrm>
          <a:custGeom>
            <a:avLst/>
            <a:gdLst/>
            <a:ahLst/>
            <a:cxnLst/>
            <a:rect l="l" t="t" r="r" b="b"/>
            <a:pathLst>
              <a:path w="498" h="445" extrusionOk="0">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lt1"/>
          </a:solidFill>
          <a:ln>
            <a:noFill/>
          </a:ln>
        </p:spPr>
        <p:txBody>
          <a:bodyPr spcFirstLastPara="1" wrap="square" lIns="45700" tIns="22850" rIns="45700" bIns="228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nvGrpSpPr>
          <p:cNvPr id="1727" name="Google Shape;1727;gd24d25f8ce_0_121"/>
          <p:cNvGrpSpPr/>
          <p:nvPr/>
        </p:nvGrpSpPr>
        <p:grpSpPr>
          <a:xfrm>
            <a:off x="8531213" y="2895486"/>
            <a:ext cx="3538624" cy="1505508"/>
            <a:chOff x="8531213" y="2895486"/>
            <a:chExt cx="3538624" cy="1505508"/>
          </a:xfrm>
        </p:grpSpPr>
        <p:sp>
          <p:nvSpPr>
            <p:cNvPr id="1728" name="Google Shape;1728;gd24d25f8ce_0_121"/>
            <p:cNvSpPr/>
            <p:nvPr/>
          </p:nvSpPr>
          <p:spPr>
            <a:xfrm rot="-2212530">
              <a:off x="8454665" y="3894700"/>
              <a:ext cx="1226340" cy="153721"/>
            </a:xfrm>
            <a:prstGeom prst="roundRect">
              <a:avLst>
                <a:gd name="adj" fmla="val 50000"/>
              </a:avLst>
            </a:prstGeom>
            <a:solidFill>
              <a:srgbClr val="D9D9D9"/>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29" name="Google Shape;1729;gd24d25f8ce_0_121"/>
            <p:cNvSpPr/>
            <p:nvPr/>
          </p:nvSpPr>
          <p:spPr>
            <a:xfrm rot="2100003">
              <a:off x="8467743" y="3233335"/>
              <a:ext cx="1226513" cy="153729"/>
            </a:xfrm>
            <a:prstGeom prst="roundRect">
              <a:avLst>
                <a:gd name="adj" fmla="val 50000"/>
              </a:avLst>
            </a:prstGeom>
            <a:solidFill>
              <a:srgbClr val="D9D9D9"/>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30" name="Google Shape;1730;gd24d25f8ce_0_121"/>
            <p:cNvSpPr/>
            <p:nvPr/>
          </p:nvSpPr>
          <p:spPr>
            <a:xfrm>
              <a:off x="9297369" y="3367757"/>
              <a:ext cx="479430"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31" name="Google Shape;1731;gd24d25f8ce_0_121"/>
            <p:cNvSpPr txBox="1"/>
            <p:nvPr/>
          </p:nvSpPr>
          <p:spPr>
            <a:xfrm>
              <a:off x="10556337" y="3242317"/>
              <a:ext cx="1513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gd24d25f8ce_0_121"/>
            <p:cNvSpPr txBox="1"/>
            <p:nvPr/>
          </p:nvSpPr>
          <p:spPr>
            <a:xfrm>
              <a:off x="10284025" y="3242325"/>
              <a:ext cx="15135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Nunito ExtraBold"/>
                  <a:ea typeface="Nunito ExtraBold"/>
                  <a:cs typeface="Nunito ExtraBold"/>
                  <a:sym typeface="Nunito ExtraBold"/>
                </a:rPr>
                <a:t>SECURE FIRST </a:t>
              </a:r>
              <a:endParaRPr sz="1200" b="0" i="0" u="none" strike="noStrike" cap="none">
                <a:solidFill>
                  <a:schemeClr val="dk1"/>
                </a:solidFill>
                <a:latin typeface="Nunito ExtraBold"/>
                <a:ea typeface="Nunito ExtraBold"/>
                <a:cs typeface="Nunito ExtraBold"/>
                <a:sym typeface="Nunito ExtraBold"/>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Nunito ExtraBold"/>
                  <a:ea typeface="Nunito ExtraBold"/>
                  <a:cs typeface="Nunito ExtraBold"/>
                  <a:sym typeface="Nunito ExtraBold"/>
                </a:rPr>
                <a:t>POC / TRIAL </a:t>
              </a:r>
              <a:endParaRPr sz="1400" b="0" i="0" u="none" strike="noStrike" cap="none">
                <a:solidFill>
                  <a:srgbClr val="000000"/>
                </a:solidFill>
                <a:latin typeface="Nunito ExtraBold"/>
                <a:ea typeface="Nunito ExtraBold"/>
                <a:cs typeface="Nunito ExtraBold"/>
                <a:sym typeface="Nunito ExtraBold"/>
              </a:endParaRPr>
            </a:p>
          </p:txBody>
        </p:sp>
        <p:sp>
          <p:nvSpPr>
            <p:cNvPr id="1733" name="Google Shape;1733;gd24d25f8ce_0_121"/>
            <p:cNvSpPr/>
            <p:nvPr/>
          </p:nvSpPr>
          <p:spPr>
            <a:xfrm rot="5400000">
              <a:off x="9905406" y="3524509"/>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CCCCCC"/>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Gill Sans"/>
                <a:ea typeface="Gill Sans"/>
                <a:cs typeface="Gill Sans"/>
                <a:sym typeface="Gill Sans"/>
              </a:endParaRPr>
            </a:p>
          </p:txBody>
        </p:sp>
        <p:sp>
          <p:nvSpPr>
            <p:cNvPr id="1734" name="Google Shape;1734;gd24d25f8ce_0_121"/>
            <p:cNvSpPr txBox="1"/>
            <p:nvPr/>
          </p:nvSpPr>
          <p:spPr>
            <a:xfrm>
              <a:off x="10350875" y="3748267"/>
              <a:ext cx="15135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Conduct POC on a small scale eg. department / across number of wards</a:t>
              </a:r>
              <a:endParaRPr sz="1400" b="0" i="0" u="none" strike="noStrike" cap="none">
                <a:solidFill>
                  <a:srgbClr val="000000"/>
                </a:solidFill>
                <a:latin typeface="Arial"/>
                <a:ea typeface="Arial"/>
                <a:cs typeface="Arial"/>
                <a:sym typeface="Arial"/>
              </a:endParaRPr>
            </a:p>
          </p:txBody>
        </p:sp>
        <p:pic>
          <p:nvPicPr>
            <p:cNvPr id="1735" name="Google Shape;1735;gd24d25f8ce_0_121"/>
            <p:cNvPicPr preferRelativeResize="0"/>
            <p:nvPr/>
          </p:nvPicPr>
          <p:blipFill rotWithShape="1">
            <a:blip r:embed="rId4">
              <a:alphaModFix/>
            </a:blip>
            <a:srcRect/>
            <a:stretch/>
          </p:blipFill>
          <p:spPr>
            <a:xfrm>
              <a:off x="9401175" y="3438525"/>
              <a:ext cx="304800" cy="304800"/>
            </a:xfrm>
            <a:prstGeom prst="rect">
              <a:avLst/>
            </a:prstGeom>
            <a:noFill/>
            <a:ln>
              <a:noFill/>
            </a:ln>
          </p:spPr>
        </p:pic>
      </p:grpSp>
      <p:grpSp>
        <p:nvGrpSpPr>
          <p:cNvPr id="1736" name="Google Shape;1736;gd24d25f8ce_0_121"/>
          <p:cNvGrpSpPr/>
          <p:nvPr/>
        </p:nvGrpSpPr>
        <p:grpSpPr>
          <a:xfrm>
            <a:off x="210012" y="4049070"/>
            <a:ext cx="9365887" cy="2199330"/>
            <a:chOff x="210012" y="4049070"/>
            <a:chExt cx="9365887" cy="2199330"/>
          </a:xfrm>
        </p:grpSpPr>
        <p:sp>
          <p:nvSpPr>
            <p:cNvPr id="1737" name="Google Shape;1737;gd24d25f8ce_0_121"/>
            <p:cNvSpPr/>
            <p:nvPr/>
          </p:nvSpPr>
          <p:spPr>
            <a:xfrm>
              <a:off x="6003325" y="4212225"/>
              <a:ext cx="2608200" cy="153900"/>
            </a:xfrm>
            <a:prstGeom prst="roundRect">
              <a:avLst>
                <a:gd name="adj" fmla="val 50000"/>
              </a:avLst>
            </a:prstGeom>
            <a:solidFill>
              <a:srgbClr val="D9D9D9"/>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38" name="Google Shape;1738;gd24d25f8ce_0_121"/>
            <p:cNvSpPr/>
            <p:nvPr/>
          </p:nvSpPr>
          <p:spPr>
            <a:xfrm>
              <a:off x="4129300" y="4213821"/>
              <a:ext cx="2765400" cy="153900"/>
            </a:xfrm>
            <a:prstGeom prst="roundRect">
              <a:avLst>
                <a:gd name="adj" fmla="val 50000"/>
              </a:avLst>
            </a:prstGeom>
            <a:solidFill>
              <a:srgbClr val="D9D9D9"/>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39" name="Google Shape;1739;gd24d25f8ce_0_121"/>
            <p:cNvSpPr/>
            <p:nvPr/>
          </p:nvSpPr>
          <p:spPr>
            <a:xfrm>
              <a:off x="2552900" y="4212225"/>
              <a:ext cx="2401200" cy="153900"/>
            </a:xfrm>
            <a:prstGeom prst="roundRect">
              <a:avLst>
                <a:gd name="adj" fmla="val 50000"/>
              </a:avLst>
            </a:prstGeom>
            <a:solidFill>
              <a:schemeClr val="accent1"/>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40" name="Google Shape;1740;gd24d25f8ce_0_121"/>
            <p:cNvSpPr/>
            <p:nvPr/>
          </p:nvSpPr>
          <p:spPr>
            <a:xfrm>
              <a:off x="920150" y="4212225"/>
              <a:ext cx="2256600" cy="153900"/>
            </a:xfrm>
            <a:prstGeom prst="roundRect">
              <a:avLst>
                <a:gd name="adj" fmla="val 50000"/>
              </a:avLst>
            </a:prstGeom>
            <a:solidFill>
              <a:schemeClr val="accent1"/>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41" name="Google Shape;1741;gd24d25f8ce_0_121"/>
            <p:cNvSpPr/>
            <p:nvPr/>
          </p:nvSpPr>
          <p:spPr>
            <a:xfrm>
              <a:off x="6524825" y="4078082"/>
              <a:ext cx="480217"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FF9B00"/>
                </a:solidFill>
                <a:latin typeface="Gill Sans"/>
                <a:ea typeface="Gill Sans"/>
                <a:cs typeface="Gill Sans"/>
                <a:sym typeface="Gill Sans"/>
              </a:endParaRPr>
            </a:p>
          </p:txBody>
        </p:sp>
        <p:sp>
          <p:nvSpPr>
            <p:cNvPr id="1742" name="Google Shape;1742;gd24d25f8ce_0_121"/>
            <p:cNvSpPr/>
            <p:nvPr/>
          </p:nvSpPr>
          <p:spPr>
            <a:xfrm>
              <a:off x="8363944" y="4078082"/>
              <a:ext cx="479430"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43" name="Google Shape;1743;gd24d25f8ce_0_121"/>
            <p:cNvSpPr/>
            <p:nvPr/>
          </p:nvSpPr>
          <p:spPr>
            <a:xfrm rot="10800000">
              <a:off x="6644693" y="4836897"/>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CCCCCC"/>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Gill Sans"/>
                <a:ea typeface="Gill Sans"/>
                <a:cs typeface="Gill Sans"/>
                <a:sym typeface="Gill Sans"/>
              </a:endParaRPr>
            </a:p>
          </p:txBody>
        </p:sp>
        <p:sp>
          <p:nvSpPr>
            <p:cNvPr id="1744" name="Google Shape;1744;gd24d25f8ce_0_121"/>
            <p:cNvSpPr/>
            <p:nvPr/>
          </p:nvSpPr>
          <p:spPr>
            <a:xfrm rot="10800000">
              <a:off x="2890376" y="4837842"/>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Gill Sans"/>
                <a:ea typeface="Gill Sans"/>
                <a:cs typeface="Gill Sans"/>
                <a:sym typeface="Gill Sans"/>
              </a:endParaRPr>
            </a:p>
          </p:txBody>
        </p:sp>
        <p:sp>
          <p:nvSpPr>
            <p:cNvPr id="1745" name="Google Shape;1745;gd24d25f8ce_0_121"/>
            <p:cNvSpPr txBox="1"/>
            <p:nvPr/>
          </p:nvSpPr>
          <p:spPr>
            <a:xfrm>
              <a:off x="2229825" y="5632800"/>
              <a:ext cx="15135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Validate solution idea and evaluate interest from healthcare workers &amp; hospital management staff</a:t>
              </a:r>
              <a:endParaRPr sz="1400" b="0" i="0" u="none" strike="noStrike" cap="none">
                <a:solidFill>
                  <a:srgbClr val="000000"/>
                </a:solidFill>
                <a:latin typeface="Arial"/>
                <a:ea typeface="Arial"/>
                <a:cs typeface="Arial"/>
                <a:sym typeface="Arial"/>
              </a:endParaRPr>
            </a:p>
          </p:txBody>
        </p:sp>
        <p:sp>
          <p:nvSpPr>
            <p:cNvPr id="1746" name="Google Shape;1746;gd24d25f8ce_0_121"/>
            <p:cNvSpPr txBox="1"/>
            <p:nvPr/>
          </p:nvSpPr>
          <p:spPr>
            <a:xfrm>
              <a:off x="2087400" y="5238750"/>
              <a:ext cx="18750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Nunito ExtraBold"/>
                  <a:ea typeface="Nunito ExtraBold"/>
                  <a:cs typeface="Nunito ExtraBold"/>
                  <a:sym typeface="Nunito ExtraBold"/>
                </a:rPr>
                <a:t>LANDING PAGE &amp; MOCKUP</a:t>
              </a:r>
              <a:endParaRPr sz="1400" b="0" i="0" u="none" strike="noStrike" cap="none">
                <a:solidFill>
                  <a:srgbClr val="000000"/>
                </a:solidFill>
                <a:latin typeface="Nunito ExtraBold"/>
                <a:ea typeface="Nunito ExtraBold"/>
                <a:cs typeface="Nunito ExtraBold"/>
                <a:sym typeface="Nunito ExtraBold"/>
              </a:endParaRPr>
            </a:p>
          </p:txBody>
        </p:sp>
        <p:sp>
          <p:nvSpPr>
            <p:cNvPr id="1747" name="Google Shape;1747;gd24d25f8ce_0_121"/>
            <p:cNvSpPr/>
            <p:nvPr/>
          </p:nvSpPr>
          <p:spPr>
            <a:xfrm>
              <a:off x="4638875" y="4078082"/>
              <a:ext cx="479430"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74EA7"/>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48" name="Google Shape;1748;gd24d25f8ce_0_121"/>
            <p:cNvSpPr/>
            <p:nvPr/>
          </p:nvSpPr>
          <p:spPr>
            <a:xfrm>
              <a:off x="8467132" y="4186032"/>
              <a:ext cx="288925" cy="245269"/>
            </a:xfrm>
            <a:custGeom>
              <a:avLst/>
              <a:gdLst/>
              <a:ahLst/>
              <a:cxnLst/>
              <a:rect l="l" t="t" r="r" b="b"/>
              <a:pathLst>
                <a:path w="601" h="510" extrusionOk="0">
                  <a:moveTo>
                    <a:pt x="586" y="177"/>
                  </a:moveTo>
                  <a:lnTo>
                    <a:pt x="586" y="177"/>
                  </a:lnTo>
                  <a:cubicBezTo>
                    <a:pt x="346" y="347"/>
                    <a:pt x="346" y="347"/>
                    <a:pt x="346" y="347"/>
                  </a:cubicBezTo>
                  <a:cubicBezTo>
                    <a:pt x="339" y="347"/>
                    <a:pt x="332" y="354"/>
                    <a:pt x="325" y="354"/>
                  </a:cubicBezTo>
                  <a:cubicBezTo>
                    <a:pt x="325" y="354"/>
                    <a:pt x="318" y="347"/>
                    <a:pt x="311" y="347"/>
                  </a:cubicBezTo>
                  <a:cubicBezTo>
                    <a:pt x="183" y="262"/>
                    <a:pt x="183" y="262"/>
                    <a:pt x="183" y="262"/>
                  </a:cubicBezTo>
                  <a:cubicBezTo>
                    <a:pt x="56" y="339"/>
                    <a:pt x="56" y="339"/>
                    <a:pt x="56" y="339"/>
                  </a:cubicBezTo>
                  <a:cubicBezTo>
                    <a:pt x="56" y="452"/>
                    <a:pt x="56" y="452"/>
                    <a:pt x="56" y="452"/>
                  </a:cubicBezTo>
                  <a:cubicBezTo>
                    <a:pt x="572" y="452"/>
                    <a:pt x="572" y="452"/>
                    <a:pt x="572" y="452"/>
                  </a:cubicBezTo>
                  <a:cubicBezTo>
                    <a:pt x="586" y="452"/>
                    <a:pt x="600" y="467"/>
                    <a:pt x="600" y="481"/>
                  </a:cubicBezTo>
                  <a:cubicBezTo>
                    <a:pt x="600" y="502"/>
                    <a:pt x="586" y="509"/>
                    <a:pt x="572" y="509"/>
                  </a:cubicBezTo>
                  <a:cubicBezTo>
                    <a:pt x="28" y="509"/>
                    <a:pt x="28" y="509"/>
                    <a:pt x="28" y="509"/>
                  </a:cubicBezTo>
                  <a:cubicBezTo>
                    <a:pt x="7" y="509"/>
                    <a:pt x="0" y="502"/>
                    <a:pt x="0" y="481"/>
                  </a:cubicBezTo>
                  <a:cubicBezTo>
                    <a:pt x="0" y="28"/>
                    <a:pt x="0" y="28"/>
                    <a:pt x="0" y="28"/>
                  </a:cubicBezTo>
                  <a:cubicBezTo>
                    <a:pt x="0" y="14"/>
                    <a:pt x="7" y="0"/>
                    <a:pt x="28" y="0"/>
                  </a:cubicBezTo>
                  <a:cubicBezTo>
                    <a:pt x="42" y="0"/>
                    <a:pt x="56" y="14"/>
                    <a:pt x="56" y="28"/>
                  </a:cubicBezTo>
                  <a:cubicBezTo>
                    <a:pt x="56" y="276"/>
                    <a:pt x="56" y="276"/>
                    <a:pt x="56" y="276"/>
                  </a:cubicBezTo>
                  <a:cubicBezTo>
                    <a:pt x="169" y="205"/>
                    <a:pt x="169" y="205"/>
                    <a:pt x="169" y="205"/>
                  </a:cubicBezTo>
                  <a:cubicBezTo>
                    <a:pt x="176" y="205"/>
                    <a:pt x="183" y="198"/>
                    <a:pt x="183" y="198"/>
                  </a:cubicBezTo>
                  <a:cubicBezTo>
                    <a:pt x="191" y="198"/>
                    <a:pt x="198" y="205"/>
                    <a:pt x="205" y="205"/>
                  </a:cubicBezTo>
                  <a:cubicBezTo>
                    <a:pt x="325" y="290"/>
                    <a:pt x="325" y="290"/>
                    <a:pt x="325" y="290"/>
                  </a:cubicBezTo>
                  <a:cubicBezTo>
                    <a:pt x="558" y="127"/>
                    <a:pt x="558" y="127"/>
                    <a:pt x="558" y="127"/>
                  </a:cubicBezTo>
                  <a:cubicBezTo>
                    <a:pt x="558" y="127"/>
                    <a:pt x="565" y="127"/>
                    <a:pt x="572" y="127"/>
                  </a:cubicBezTo>
                  <a:cubicBezTo>
                    <a:pt x="586" y="127"/>
                    <a:pt x="600" y="134"/>
                    <a:pt x="600" y="156"/>
                  </a:cubicBezTo>
                  <a:cubicBezTo>
                    <a:pt x="600" y="163"/>
                    <a:pt x="593" y="170"/>
                    <a:pt x="586" y="17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1749" name="Google Shape;1749;gd24d25f8ce_0_121"/>
            <p:cNvSpPr/>
            <p:nvPr/>
          </p:nvSpPr>
          <p:spPr>
            <a:xfrm rot="10800000">
              <a:off x="1022500" y="4836897"/>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Gill Sans"/>
                <a:ea typeface="Gill Sans"/>
                <a:cs typeface="Gill Sans"/>
                <a:sym typeface="Gill Sans"/>
              </a:endParaRPr>
            </a:p>
          </p:txBody>
        </p:sp>
        <p:sp>
          <p:nvSpPr>
            <p:cNvPr id="1750" name="Google Shape;1750;gd24d25f8ce_0_121"/>
            <p:cNvSpPr/>
            <p:nvPr/>
          </p:nvSpPr>
          <p:spPr>
            <a:xfrm rot="10800000">
              <a:off x="8478643" y="4840872"/>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CCCCCC"/>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Gill Sans"/>
                <a:ea typeface="Gill Sans"/>
                <a:cs typeface="Gill Sans"/>
                <a:sym typeface="Gill Sans"/>
              </a:endParaRPr>
            </a:p>
          </p:txBody>
        </p:sp>
        <p:sp>
          <p:nvSpPr>
            <p:cNvPr id="1751" name="Google Shape;1751;gd24d25f8ce_0_121"/>
            <p:cNvSpPr/>
            <p:nvPr/>
          </p:nvSpPr>
          <p:spPr>
            <a:xfrm rot="10800000">
              <a:off x="4750568" y="4840872"/>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674EA7"/>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Gill Sans"/>
                <a:ea typeface="Gill Sans"/>
                <a:cs typeface="Gill Sans"/>
                <a:sym typeface="Gill Sans"/>
              </a:endParaRPr>
            </a:p>
          </p:txBody>
        </p:sp>
        <p:sp>
          <p:nvSpPr>
            <p:cNvPr id="1752" name="Google Shape;1752;gd24d25f8ce_0_121"/>
            <p:cNvSpPr txBox="1"/>
            <p:nvPr/>
          </p:nvSpPr>
          <p:spPr>
            <a:xfrm>
              <a:off x="381237" y="5467155"/>
              <a:ext cx="15135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Understand the problem through in depth user interviews </a:t>
              </a:r>
              <a:endParaRPr sz="1400" b="0" i="0" u="none" strike="noStrike" cap="none">
                <a:solidFill>
                  <a:srgbClr val="000000"/>
                </a:solidFill>
                <a:latin typeface="Arial"/>
                <a:ea typeface="Arial"/>
                <a:cs typeface="Arial"/>
                <a:sym typeface="Arial"/>
              </a:endParaRPr>
            </a:p>
          </p:txBody>
        </p:sp>
        <p:sp>
          <p:nvSpPr>
            <p:cNvPr id="1753" name="Google Shape;1753;gd24d25f8ce_0_121"/>
            <p:cNvSpPr txBox="1"/>
            <p:nvPr/>
          </p:nvSpPr>
          <p:spPr>
            <a:xfrm>
              <a:off x="210012" y="5235025"/>
              <a:ext cx="18750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Nunito ExtraBold"/>
                  <a:ea typeface="Nunito ExtraBold"/>
                  <a:cs typeface="Nunito ExtraBold"/>
                  <a:sym typeface="Nunito ExtraBold"/>
                </a:rPr>
                <a:t>USER INTERVIEWS</a:t>
              </a:r>
              <a:endParaRPr sz="1400" b="0" i="0" u="none" strike="noStrike" cap="none">
                <a:solidFill>
                  <a:srgbClr val="000000"/>
                </a:solidFill>
                <a:latin typeface="Nunito ExtraBold"/>
                <a:ea typeface="Nunito ExtraBold"/>
                <a:cs typeface="Nunito ExtraBold"/>
                <a:sym typeface="Nunito ExtraBold"/>
              </a:endParaRPr>
            </a:p>
          </p:txBody>
        </p:sp>
        <p:sp>
          <p:nvSpPr>
            <p:cNvPr id="1754" name="Google Shape;1754;gd24d25f8ce_0_121"/>
            <p:cNvSpPr txBox="1"/>
            <p:nvPr/>
          </p:nvSpPr>
          <p:spPr>
            <a:xfrm>
              <a:off x="4153000" y="5631842"/>
              <a:ext cx="15135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Test core features with healthcare workers, get feedback and iterate </a:t>
              </a:r>
              <a:endParaRPr sz="1400" b="0" i="0" u="none" strike="noStrike" cap="none">
                <a:solidFill>
                  <a:srgbClr val="000000"/>
                </a:solidFill>
                <a:latin typeface="Arial"/>
                <a:ea typeface="Arial"/>
                <a:cs typeface="Arial"/>
                <a:sym typeface="Arial"/>
              </a:endParaRPr>
            </a:p>
          </p:txBody>
        </p:sp>
        <p:sp>
          <p:nvSpPr>
            <p:cNvPr id="1755" name="Google Shape;1755;gd24d25f8ce_0_121"/>
            <p:cNvSpPr txBox="1"/>
            <p:nvPr/>
          </p:nvSpPr>
          <p:spPr>
            <a:xfrm>
              <a:off x="3972249" y="5235013"/>
              <a:ext cx="18750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Nunito ExtraBold"/>
                  <a:ea typeface="Nunito ExtraBold"/>
                  <a:cs typeface="Nunito ExtraBold"/>
                  <a:sym typeface="Nunito ExtraBold"/>
                </a:rPr>
                <a:t>FEATURE TESTING &amp; USER INTERVIEWS</a:t>
              </a:r>
              <a:endParaRPr sz="1400" b="0" i="0" u="none" strike="noStrike" cap="none">
                <a:solidFill>
                  <a:srgbClr val="000000"/>
                </a:solidFill>
                <a:latin typeface="Nunito ExtraBold"/>
                <a:ea typeface="Nunito ExtraBold"/>
                <a:cs typeface="Nunito ExtraBold"/>
                <a:sym typeface="Nunito ExtraBold"/>
              </a:endParaRPr>
            </a:p>
          </p:txBody>
        </p:sp>
        <p:sp>
          <p:nvSpPr>
            <p:cNvPr id="1756" name="Google Shape;1756;gd24d25f8ce_0_121"/>
            <p:cNvSpPr txBox="1"/>
            <p:nvPr/>
          </p:nvSpPr>
          <p:spPr>
            <a:xfrm>
              <a:off x="5943600" y="5632800"/>
              <a:ext cx="16002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Through MVP testing with users, get connected / recommended to healthcare personnel up the hierarchy</a:t>
              </a:r>
              <a:endParaRPr sz="1400" b="0" i="0" u="none" strike="noStrike" cap="none">
                <a:solidFill>
                  <a:srgbClr val="000000"/>
                </a:solidFill>
                <a:latin typeface="Arial"/>
                <a:ea typeface="Arial"/>
                <a:cs typeface="Arial"/>
                <a:sym typeface="Arial"/>
              </a:endParaRPr>
            </a:p>
          </p:txBody>
        </p:sp>
        <p:sp>
          <p:nvSpPr>
            <p:cNvPr id="1757" name="Google Shape;1757;gd24d25f8ce_0_121"/>
            <p:cNvSpPr txBox="1"/>
            <p:nvPr/>
          </p:nvSpPr>
          <p:spPr>
            <a:xfrm>
              <a:off x="5830725" y="5238750"/>
              <a:ext cx="18750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Nunito ExtraBold"/>
                  <a:ea typeface="Nunito ExtraBold"/>
                  <a:cs typeface="Nunito ExtraBold"/>
                  <a:sym typeface="Nunito ExtraBold"/>
                </a:rPr>
                <a:t>GET CONNECTED TO SENIOR PERSONNEL</a:t>
              </a:r>
              <a:endParaRPr sz="1400" b="0" i="0" u="none" strike="noStrike" cap="none">
                <a:solidFill>
                  <a:srgbClr val="000000"/>
                </a:solidFill>
                <a:latin typeface="Nunito ExtraBold"/>
                <a:ea typeface="Nunito ExtraBold"/>
                <a:cs typeface="Nunito ExtraBold"/>
                <a:sym typeface="Nunito ExtraBold"/>
              </a:endParaRPr>
            </a:p>
          </p:txBody>
        </p:sp>
        <p:sp>
          <p:nvSpPr>
            <p:cNvPr id="1758" name="Google Shape;1758;gd24d25f8ce_0_121"/>
            <p:cNvSpPr txBox="1"/>
            <p:nvPr/>
          </p:nvSpPr>
          <p:spPr>
            <a:xfrm>
              <a:off x="7772400" y="5623367"/>
              <a:ext cx="17526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Spread information about medco through word of mouth, pressure decision makers from bottom up</a:t>
              </a:r>
              <a:endParaRPr sz="1400" b="0" i="0" u="none" strike="noStrike" cap="none">
                <a:solidFill>
                  <a:srgbClr val="000000"/>
                </a:solidFill>
                <a:latin typeface="Arial"/>
                <a:ea typeface="Arial"/>
                <a:cs typeface="Arial"/>
                <a:sym typeface="Arial"/>
              </a:endParaRPr>
            </a:p>
          </p:txBody>
        </p:sp>
        <p:sp>
          <p:nvSpPr>
            <p:cNvPr id="1759" name="Google Shape;1759;gd24d25f8ce_0_121"/>
            <p:cNvSpPr txBox="1"/>
            <p:nvPr/>
          </p:nvSpPr>
          <p:spPr>
            <a:xfrm>
              <a:off x="7700899" y="5245588"/>
              <a:ext cx="18750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Nunito ExtraBold"/>
                  <a:ea typeface="Nunito ExtraBold"/>
                  <a:cs typeface="Nunito ExtraBold"/>
                  <a:sym typeface="Nunito ExtraBold"/>
                </a:rPr>
                <a:t>GAIN TRACTION WITHIN HOSPITAL COMMUNITY</a:t>
              </a:r>
              <a:endParaRPr sz="1400" b="0" i="0" u="none" strike="noStrike" cap="none">
                <a:solidFill>
                  <a:srgbClr val="000000"/>
                </a:solidFill>
                <a:latin typeface="Nunito ExtraBold"/>
                <a:ea typeface="Nunito ExtraBold"/>
                <a:cs typeface="Nunito ExtraBold"/>
                <a:sym typeface="Nunito ExtraBold"/>
              </a:endParaRPr>
            </a:p>
          </p:txBody>
        </p:sp>
        <p:sp>
          <p:nvSpPr>
            <p:cNvPr id="1760" name="Google Shape;1760;gd24d25f8ce_0_121"/>
            <p:cNvSpPr/>
            <p:nvPr/>
          </p:nvSpPr>
          <p:spPr>
            <a:xfrm>
              <a:off x="913800" y="4049070"/>
              <a:ext cx="479430"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61" name="Google Shape;1761;gd24d25f8ce_0_121"/>
            <p:cNvSpPr/>
            <p:nvPr/>
          </p:nvSpPr>
          <p:spPr>
            <a:xfrm>
              <a:off x="2776338" y="4068557"/>
              <a:ext cx="479430"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pic>
          <p:nvPicPr>
            <p:cNvPr id="1762" name="Google Shape;1762;gd24d25f8ce_0_121"/>
            <p:cNvPicPr preferRelativeResize="0"/>
            <p:nvPr/>
          </p:nvPicPr>
          <p:blipFill rotWithShape="1">
            <a:blip r:embed="rId5">
              <a:alphaModFix/>
            </a:blip>
            <a:srcRect/>
            <a:stretch/>
          </p:blipFill>
          <p:spPr>
            <a:xfrm>
              <a:off x="1009650" y="4133850"/>
              <a:ext cx="304800" cy="304800"/>
            </a:xfrm>
            <a:prstGeom prst="rect">
              <a:avLst/>
            </a:prstGeom>
            <a:noFill/>
            <a:ln>
              <a:noFill/>
            </a:ln>
          </p:spPr>
        </p:pic>
        <p:pic>
          <p:nvPicPr>
            <p:cNvPr id="1763" name="Google Shape;1763;gd24d25f8ce_0_121"/>
            <p:cNvPicPr preferRelativeResize="0"/>
            <p:nvPr/>
          </p:nvPicPr>
          <p:blipFill rotWithShape="1">
            <a:blip r:embed="rId6">
              <a:alphaModFix/>
            </a:blip>
            <a:srcRect/>
            <a:stretch/>
          </p:blipFill>
          <p:spPr>
            <a:xfrm>
              <a:off x="2905125" y="4181475"/>
              <a:ext cx="228600" cy="228600"/>
            </a:xfrm>
            <a:prstGeom prst="rect">
              <a:avLst/>
            </a:prstGeom>
            <a:noFill/>
            <a:ln>
              <a:noFill/>
            </a:ln>
          </p:spPr>
        </p:pic>
        <p:pic>
          <p:nvPicPr>
            <p:cNvPr id="1764" name="Google Shape;1764;gd24d25f8ce_0_121"/>
            <p:cNvPicPr preferRelativeResize="0"/>
            <p:nvPr/>
          </p:nvPicPr>
          <p:blipFill rotWithShape="1">
            <a:blip r:embed="rId7">
              <a:alphaModFix/>
            </a:blip>
            <a:srcRect/>
            <a:stretch/>
          </p:blipFill>
          <p:spPr>
            <a:xfrm>
              <a:off x="4733925" y="4171950"/>
              <a:ext cx="304800" cy="266700"/>
            </a:xfrm>
            <a:prstGeom prst="rect">
              <a:avLst/>
            </a:prstGeom>
            <a:noFill/>
            <a:ln>
              <a:noFill/>
            </a:ln>
          </p:spPr>
        </p:pic>
        <p:pic>
          <p:nvPicPr>
            <p:cNvPr id="1765" name="Google Shape;1765;gd24d25f8ce_0_121"/>
            <p:cNvPicPr preferRelativeResize="0"/>
            <p:nvPr/>
          </p:nvPicPr>
          <p:blipFill rotWithShape="1">
            <a:blip r:embed="rId8">
              <a:alphaModFix/>
            </a:blip>
            <a:srcRect/>
            <a:stretch/>
          </p:blipFill>
          <p:spPr>
            <a:xfrm>
              <a:off x="6629400" y="4200525"/>
              <a:ext cx="266700" cy="266700"/>
            </a:xfrm>
            <a:prstGeom prst="rect">
              <a:avLst/>
            </a:prstGeom>
            <a:noFill/>
            <a:ln>
              <a:noFill/>
            </a:ln>
          </p:spPr>
        </p:pic>
      </p:grpSp>
      <p:grpSp>
        <p:nvGrpSpPr>
          <p:cNvPr id="1766" name="Google Shape;1766;gd24d25f8ce_0_121"/>
          <p:cNvGrpSpPr/>
          <p:nvPr/>
        </p:nvGrpSpPr>
        <p:grpSpPr>
          <a:xfrm>
            <a:off x="833912" y="1524000"/>
            <a:ext cx="8737288" cy="1705149"/>
            <a:chOff x="833912" y="1524000"/>
            <a:chExt cx="8737288" cy="1705149"/>
          </a:xfrm>
        </p:grpSpPr>
        <p:sp>
          <p:nvSpPr>
            <p:cNvPr id="1767" name="Google Shape;1767;gd24d25f8ce_0_121"/>
            <p:cNvSpPr/>
            <p:nvPr/>
          </p:nvSpPr>
          <p:spPr>
            <a:xfrm>
              <a:off x="1890413" y="2895425"/>
              <a:ext cx="2485500" cy="153900"/>
            </a:xfrm>
            <a:prstGeom prst="roundRect">
              <a:avLst>
                <a:gd name="adj" fmla="val 50000"/>
              </a:avLst>
            </a:prstGeom>
            <a:solidFill>
              <a:schemeClr val="accent1"/>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68" name="Google Shape;1768;gd24d25f8ce_0_121"/>
            <p:cNvSpPr/>
            <p:nvPr/>
          </p:nvSpPr>
          <p:spPr>
            <a:xfrm>
              <a:off x="4286250" y="2883075"/>
              <a:ext cx="4290600" cy="153900"/>
            </a:xfrm>
            <a:prstGeom prst="roundRect">
              <a:avLst>
                <a:gd name="adj" fmla="val 50000"/>
              </a:avLst>
            </a:prstGeom>
            <a:solidFill>
              <a:srgbClr val="D9D9D9"/>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69" name="Google Shape;1769;gd24d25f8ce_0_121"/>
            <p:cNvSpPr/>
            <p:nvPr/>
          </p:nvSpPr>
          <p:spPr>
            <a:xfrm>
              <a:off x="6490175" y="2748932"/>
              <a:ext cx="480217"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FF9B00"/>
                </a:solidFill>
                <a:latin typeface="Gill Sans"/>
                <a:ea typeface="Gill Sans"/>
                <a:cs typeface="Gill Sans"/>
                <a:sym typeface="Gill Sans"/>
              </a:endParaRPr>
            </a:p>
          </p:txBody>
        </p:sp>
        <p:sp>
          <p:nvSpPr>
            <p:cNvPr id="1770" name="Google Shape;1770;gd24d25f8ce_0_121"/>
            <p:cNvSpPr/>
            <p:nvPr/>
          </p:nvSpPr>
          <p:spPr>
            <a:xfrm>
              <a:off x="8329294" y="2748932"/>
              <a:ext cx="479430"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71" name="Google Shape;1771;gd24d25f8ce_0_121"/>
            <p:cNvSpPr/>
            <p:nvPr/>
          </p:nvSpPr>
          <p:spPr>
            <a:xfrm>
              <a:off x="8438832" y="2311575"/>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B7B7B7"/>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Gill Sans"/>
                <a:ea typeface="Gill Sans"/>
                <a:cs typeface="Gill Sans"/>
                <a:sym typeface="Gill Sans"/>
              </a:endParaRPr>
            </a:p>
          </p:txBody>
        </p:sp>
        <p:sp>
          <p:nvSpPr>
            <p:cNvPr id="1772" name="Google Shape;1772;gd24d25f8ce_0_121"/>
            <p:cNvSpPr/>
            <p:nvPr/>
          </p:nvSpPr>
          <p:spPr>
            <a:xfrm>
              <a:off x="1658950" y="2723307"/>
              <a:ext cx="479430"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Gill Sans"/>
                <a:ea typeface="Gill Sans"/>
                <a:cs typeface="Gill Sans"/>
                <a:sym typeface="Gill Sans"/>
              </a:endParaRPr>
            </a:p>
          </p:txBody>
        </p:sp>
        <p:sp>
          <p:nvSpPr>
            <p:cNvPr id="1773" name="Google Shape;1773;gd24d25f8ce_0_121"/>
            <p:cNvSpPr/>
            <p:nvPr/>
          </p:nvSpPr>
          <p:spPr>
            <a:xfrm>
              <a:off x="1778813" y="2370213"/>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1"/>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Gill Sans"/>
                <a:ea typeface="Gill Sans"/>
                <a:cs typeface="Gill Sans"/>
                <a:sym typeface="Gill Sans"/>
              </a:endParaRPr>
            </a:p>
          </p:txBody>
        </p:sp>
        <p:sp>
          <p:nvSpPr>
            <p:cNvPr id="1774" name="Google Shape;1774;gd24d25f8ce_0_121"/>
            <p:cNvSpPr txBox="1"/>
            <p:nvPr/>
          </p:nvSpPr>
          <p:spPr>
            <a:xfrm>
              <a:off x="1014662" y="1800030"/>
              <a:ext cx="15135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Understand how tech solutions are implemented in healthcare institutions, </a:t>
              </a:r>
              <a:endParaRPr sz="1400" b="0" i="0" u="none" strike="noStrike" cap="none">
                <a:solidFill>
                  <a:srgbClr val="000000"/>
                </a:solidFill>
                <a:latin typeface="Arial"/>
                <a:ea typeface="Arial"/>
                <a:cs typeface="Arial"/>
                <a:sym typeface="Arial"/>
              </a:endParaRPr>
            </a:p>
          </p:txBody>
        </p:sp>
        <p:sp>
          <p:nvSpPr>
            <p:cNvPr id="1775" name="Google Shape;1775;gd24d25f8ce_0_121"/>
            <p:cNvSpPr txBox="1"/>
            <p:nvPr/>
          </p:nvSpPr>
          <p:spPr>
            <a:xfrm>
              <a:off x="833912" y="1529800"/>
              <a:ext cx="1875000" cy="184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Nunito ExtraBold"/>
                  <a:ea typeface="Nunito ExtraBold"/>
                  <a:cs typeface="Nunito ExtraBold"/>
                  <a:sym typeface="Nunito ExtraBold"/>
                </a:rPr>
                <a:t>INTERVIEW WITH IHIS</a:t>
              </a:r>
              <a:endParaRPr sz="1400" b="0" i="0" u="none" strike="noStrike" cap="none">
                <a:solidFill>
                  <a:srgbClr val="000000"/>
                </a:solidFill>
                <a:latin typeface="Nunito ExtraBold"/>
                <a:ea typeface="Nunito ExtraBold"/>
                <a:cs typeface="Nunito ExtraBold"/>
                <a:sym typeface="Nunito ExtraBold"/>
              </a:endParaRPr>
            </a:p>
          </p:txBody>
        </p:sp>
        <p:sp>
          <p:nvSpPr>
            <p:cNvPr id="1776" name="Google Shape;1776;gd24d25f8ce_0_121"/>
            <p:cNvSpPr txBox="1"/>
            <p:nvPr/>
          </p:nvSpPr>
          <p:spPr>
            <a:xfrm>
              <a:off x="3200400" y="1899100"/>
              <a:ext cx="21336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Understand management pain points, hospital system needs</a:t>
              </a:r>
              <a:endParaRPr sz="1400" b="0" i="0" u="none" strike="noStrike" cap="none">
                <a:solidFill>
                  <a:srgbClr val="000000"/>
                </a:solidFill>
                <a:latin typeface="Arial"/>
                <a:ea typeface="Arial"/>
                <a:cs typeface="Arial"/>
                <a:sym typeface="Arial"/>
              </a:endParaRPr>
            </a:p>
          </p:txBody>
        </p:sp>
        <p:sp>
          <p:nvSpPr>
            <p:cNvPr id="1777" name="Google Shape;1777;gd24d25f8ce_0_121"/>
            <p:cNvSpPr txBox="1"/>
            <p:nvPr/>
          </p:nvSpPr>
          <p:spPr>
            <a:xfrm>
              <a:off x="3047246" y="1529800"/>
              <a:ext cx="24855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Nunito ExtraBold"/>
                  <a:ea typeface="Nunito ExtraBold"/>
                  <a:cs typeface="Nunito ExtraBold"/>
                  <a:sym typeface="Nunito ExtraBold"/>
                </a:rPr>
                <a:t>INTERVIEW WITH HOSPITAL MANAGEMENT</a:t>
              </a:r>
              <a:endParaRPr sz="1400" b="0" i="0" u="none" strike="noStrike" cap="none">
                <a:solidFill>
                  <a:srgbClr val="000000"/>
                </a:solidFill>
                <a:latin typeface="Nunito ExtraBold"/>
                <a:ea typeface="Nunito ExtraBold"/>
                <a:cs typeface="Nunito ExtraBold"/>
                <a:sym typeface="Nunito ExtraBold"/>
              </a:endParaRPr>
            </a:p>
          </p:txBody>
        </p:sp>
        <p:sp>
          <p:nvSpPr>
            <p:cNvPr id="1778" name="Google Shape;1778;gd24d25f8ce_0_121"/>
            <p:cNvSpPr/>
            <p:nvPr/>
          </p:nvSpPr>
          <p:spPr>
            <a:xfrm>
              <a:off x="4074163" y="2739407"/>
              <a:ext cx="480217" cy="480217"/>
            </a:xfrm>
            <a:custGeom>
              <a:avLst/>
              <a:gdLst/>
              <a:ahLst/>
              <a:cxnLst/>
              <a:rect l="l" t="t" r="r" b="b"/>
              <a:pathLst>
                <a:path w="19679" h="19679" extrusionOk="0">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74EA7"/>
            </a:solidFill>
            <a:ln w="25400" cap="flat" cmpd="sng">
              <a:solidFill>
                <a:srgbClr val="000000">
                  <a:alpha val="0"/>
                </a:srgbClr>
              </a:solidFill>
              <a:prstDash val="solid"/>
              <a:miter lim="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FF9B00"/>
                </a:solidFill>
                <a:latin typeface="Gill Sans"/>
                <a:ea typeface="Gill Sans"/>
                <a:cs typeface="Gill Sans"/>
                <a:sym typeface="Gill Sans"/>
              </a:endParaRPr>
            </a:p>
          </p:txBody>
        </p:sp>
        <p:sp>
          <p:nvSpPr>
            <p:cNvPr id="1779" name="Google Shape;1779;gd24d25f8ce_0_121"/>
            <p:cNvSpPr txBox="1"/>
            <p:nvPr/>
          </p:nvSpPr>
          <p:spPr>
            <a:xfrm>
              <a:off x="5638800" y="1902000"/>
              <a:ext cx="20574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Basic EMR integration, key features for hospital management</a:t>
              </a:r>
              <a:endParaRPr sz="1400" b="0" i="0" u="none" strike="noStrike" cap="none">
                <a:solidFill>
                  <a:srgbClr val="000000"/>
                </a:solidFill>
                <a:latin typeface="Arial"/>
                <a:ea typeface="Arial"/>
                <a:cs typeface="Arial"/>
                <a:sym typeface="Arial"/>
              </a:endParaRPr>
            </a:p>
          </p:txBody>
        </p:sp>
        <p:sp>
          <p:nvSpPr>
            <p:cNvPr id="1780" name="Google Shape;1780;gd24d25f8ce_0_121"/>
            <p:cNvSpPr txBox="1"/>
            <p:nvPr/>
          </p:nvSpPr>
          <p:spPr>
            <a:xfrm>
              <a:off x="5668800" y="1524000"/>
              <a:ext cx="18750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Nunito ExtraBold"/>
                  <a:ea typeface="Nunito ExtraBold"/>
                  <a:cs typeface="Nunito ExtraBold"/>
                  <a:sym typeface="Nunito ExtraBold"/>
                </a:rPr>
                <a:t>DEVELOP ENTERPRISE SIDE MVP</a:t>
              </a:r>
              <a:endParaRPr sz="1400" b="0" i="0" u="none" strike="noStrike" cap="none">
                <a:solidFill>
                  <a:srgbClr val="000000"/>
                </a:solidFill>
                <a:latin typeface="Nunito ExtraBold"/>
                <a:ea typeface="Nunito ExtraBold"/>
                <a:cs typeface="Nunito ExtraBold"/>
                <a:sym typeface="Nunito ExtraBold"/>
              </a:endParaRPr>
            </a:p>
          </p:txBody>
        </p:sp>
        <p:sp>
          <p:nvSpPr>
            <p:cNvPr id="1781" name="Google Shape;1781;gd24d25f8ce_0_121"/>
            <p:cNvSpPr/>
            <p:nvPr/>
          </p:nvSpPr>
          <p:spPr>
            <a:xfrm>
              <a:off x="4189263" y="2319638"/>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674EA7"/>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Gill Sans"/>
                <a:ea typeface="Gill Sans"/>
                <a:cs typeface="Gill Sans"/>
                <a:sym typeface="Gill Sans"/>
              </a:endParaRPr>
            </a:p>
          </p:txBody>
        </p:sp>
        <p:sp>
          <p:nvSpPr>
            <p:cNvPr id="1782" name="Google Shape;1782;gd24d25f8ce_0_121"/>
            <p:cNvSpPr/>
            <p:nvPr/>
          </p:nvSpPr>
          <p:spPr>
            <a:xfrm>
              <a:off x="6572820" y="2322013"/>
              <a:ext cx="250020" cy="166698"/>
            </a:xfrm>
            <a:custGeom>
              <a:avLst/>
              <a:gdLst/>
              <a:ahLst/>
              <a:cxnLst/>
              <a:rect l="l" t="t" r="r" b="b"/>
              <a:pathLst>
                <a:path w="21600" h="21600" extrusionOk="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B7B7B7"/>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Gill Sans"/>
                <a:ea typeface="Gill Sans"/>
                <a:cs typeface="Gill Sans"/>
                <a:sym typeface="Gill Sans"/>
              </a:endParaRPr>
            </a:p>
          </p:txBody>
        </p:sp>
        <p:sp>
          <p:nvSpPr>
            <p:cNvPr id="1783" name="Google Shape;1783;gd24d25f8ce_0_121"/>
            <p:cNvSpPr txBox="1"/>
            <p:nvPr/>
          </p:nvSpPr>
          <p:spPr>
            <a:xfrm>
              <a:off x="7792500" y="1902000"/>
              <a:ext cx="16563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Roboto Light"/>
                  <a:ea typeface="Roboto Light"/>
                  <a:cs typeface="Roboto Light"/>
                  <a:sym typeface="Roboto Light"/>
                </a:rPr>
                <a:t>Suggest POC / Trial within a specific department</a:t>
              </a:r>
              <a:endParaRPr sz="1400" b="0" i="0" u="none" strike="noStrike" cap="none">
                <a:solidFill>
                  <a:srgbClr val="000000"/>
                </a:solidFill>
                <a:latin typeface="Arial"/>
                <a:ea typeface="Arial"/>
                <a:cs typeface="Arial"/>
                <a:sym typeface="Arial"/>
              </a:endParaRPr>
            </a:p>
          </p:txBody>
        </p:sp>
        <p:sp>
          <p:nvSpPr>
            <p:cNvPr id="1784" name="Google Shape;1784;gd24d25f8ce_0_121"/>
            <p:cNvSpPr txBox="1"/>
            <p:nvPr/>
          </p:nvSpPr>
          <p:spPr>
            <a:xfrm>
              <a:off x="7696200" y="1524000"/>
              <a:ext cx="18750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Nunito ExtraBold"/>
                  <a:ea typeface="Nunito ExtraBold"/>
                  <a:cs typeface="Nunito ExtraBold"/>
                  <a:sym typeface="Nunito ExtraBold"/>
                </a:rPr>
                <a:t>PITCH TO HOSPITAL DECISION MAKER</a:t>
              </a:r>
              <a:endParaRPr sz="1400" b="0" i="0" u="none" strike="noStrike" cap="none">
                <a:solidFill>
                  <a:srgbClr val="000000"/>
                </a:solidFill>
                <a:latin typeface="Nunito ExtraBold"/>
                <a:ea typeface="Nunito ExtraBold"/>
                <a:cs typeface="Nunito ExtraBold"/>
                <a:sym typeface="Nunito ExtraBold"/>
              </a:endParaRPr>
            </a:p>
          </p:txBody>
        </p:sp>
        <p:pic>
          <p:nvPicPr>
            <p:cNvPr id="1785" name="Google Shape;1785;gd24d25f8ce_0_121"/>
            <p:cNvPicPr preferRelativeResize="0"/>
            <p:nvPr/>
          </p:nvPicPr>
          <p:blipFill rotWithShape="1">
            <a:blip r:embed="rId9">
              <a:alphaModFix/>
            </a:blip>
            <a:srcRect/>
            <a:stretch/>
          </p:blipFill>
          <p:spPr>
            <a:xfrm>
              <a:off x="1778000" y="2842763"/>
              <a:ext cx="241300" cy="233812"/>
            </a:xfrm>
            <a:prstGeom prst="rect">
              <a:avLst/>
            </a:prstGeom>
            <a:noFill/>
            <a:ln>
              <a:noFill/>
            </a:ln>
          </p:spPr>
        </p:pic>
        <p:pic>
          <p:nvPicPr>
            <p:cNvPr id="1786" name="Google Shape;1786;gd24d25f8ce_0_121"/>
            <p:cNvPicPr preferRelativeResize="0"/>
            <p:nvPr/>
          </p:nvPicPr>
          <p:blipFill rotWithShape="1">
            <a:blip r:embed="rId10">
              <a:alphaModFix/>
            </a:blip>
            <a:srcRect/>
            <a:stretch/>
          </p:blipFill>
          <p:spPr>
            <a:xfrm>
              <a:off x="6610350" y="2867025"/>
              <a:ext cx="247650" cy="247650"/>
            </a:xfrm>
            <a:prstGeom prst="rect">
              <a:avLst/>
            </a:prstGeom>
            <a:noFill/>
            <a:ln>
              <a:noFill/>
            </a:ln>
          </p:spPr>
        </p:pic>
        <p:pic>
          <p:nvPicPr>
            <p:cNvPr id="1787" name="Google Shape;1787;gd24d25f8ce_0_121"/>
            <p:cNvPicPr preferRelativeResize="0"/>
            <p:nvPr/>
          </p:nvPicPr>
          <p:blipFill rotWithShape="1">
            <a:blip r:embed="rId11">
              <a:alphaModFix/>
            </a:blip>
            <a:srcRect/>
            <a:stretch/>
          </p:blipFill>
          <p:spPr>
            <a:xfrm>
              <a:off x="8429625" y="2847975"/>
              <a:ext cx="266700" cy="266700"/>
            </a:xfrm>
            <a:prstGeom prst="rect">
              <a:avLst/>
            </a:prstGeom>
            <a:noFill/>
            <a:ln>
              <a:noFill/>
            </a:ln>
          </p:spPr>
        </p:pic>
        <p:pic>
          <p:nvPicPr>
            <p:cNvPr id="1788" name="Google Shape;1788;gd24d25f8ce_0_121"/>
            <p:cNvPicPr preferRelativeResize="0"/>
            <p:nvPr/>
          </p:nvPicPr>
          <p:blipFill rotWithShape="1">
            <a:blip r:embed="rId9">
              <a:alphaModFix/>
            </a:blip>
            <a:srcRect/>
            <a:stretch/>
          </p:blipFill>
          <p:spPr>
            <a:xfrm>
              <a:off x="4191000" y="2857500"/>
              <a:ext cx="241300" cy="23381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6"/>
                                        </p:tgtEl>
                                        <p:attrNameLst>
                                          <p:attrName>style.visibility</p:attrName>
                                        </p:attrNameLst>
                                      </p:cBhvr>
                                      <p:to>
                                        <p:strVal val="visible"/>
                                      </p:to>
                                    </p:set>
                                    <p:animEffect transition="in" filter="fade">
                                      <p:cBhvr>
                                        <p:cTn id="7" dur="300"/>
                                        <p:tgtEl>
                                          <p:spTgt spid="17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36"/>
                                        </p:tgtEl>
                                        <p:attrNameLst>
                                          <p:attrName>style.visibility</p:attrName>
                                        </p:attrNameLst>
                                      </p:cBhvr>
                                      <p:to>
                                        <p:strVal val="visible"/>
                                      </p:to>
                                    </p:set>
                                    <p:animEffect transition="in" filter="fade">
                                      <p:cBhvr>
                                        <p:cTn id="12" dur="300"/>
                                        <p:tgtEl>
                                          <p:spTgt spid="17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27"/>
                                        </p:tgtEl>
                                        <p:attrNameLst>
                                          <p:attrName>style.visibility</p:attrName>
                                        </p:attrNameLst>
                                      </p:cBhvr>
                                      <p:to>
                                        <p:strVal val="visible"/>
                                      </p:to>
                                    </p:set>
                                    <p:animEffect transition="in" filter="fade">
                                      <p:cBhvr>
                                        <p:cTn id="17" dur="300"/>
                                        <p:tgtEl>
                                          <p:spTgt spid="1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gd24d25f8ce_0_24"/>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chemeClr val="dk1"/>
                </a:solidFill>
                <a:latin typeface="Nunito Black"/>
                <a:ea typeface="Nunito Black"/>
                <a:cs typeface="Nunito Black"/>
                <a:sym typeface="Nunito Black"/>
              </a:rPr>
              <a:t>Opportunity</a:t>
            </a:r>
            <a:endParaRPr sz="1800" b="0" i="0" u="none" strike="noStrike" cap="none">
              <a:solidFill>
                <a:srgbClr val="1155CC"/>
              </a:solidFill>
              <a:latin typeface="Nunito Black"/>
              <a:ea typeface="Nunito Black"/>
              <a:cs typeface="Nunito Black"/>
              <a:sym typeface="Nunito Black"/>
            </a:endParaRPr>
          </a:p>
        </p:txBody>
      </p:sp>
      <p:sp>
        <p:nvSpPr>
          <p:cNvPr id="1795" name="Google Shape;1795;gd24d25f8ce_0_24"/>
          <p:cNvSpPr txBox="1"/>
          <p:nvPr/>
        </p:nvSpPr>
        <p:spPr>
          <a:xfrm>
            <a:off x="482075" y="294700"/>
            <a:ext cx="165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STRATEGY</a:t>
            </a:r>
            <a:endParaRPr sz="1400" b="1" i="0" u="none" strike="noStrike" cap="none">
              <a:solidFill>
                <a:srgbClr val="3D85C6"/>
              </a:solidFill>
              <a:latin typeface="Nunito"/>
              <a:ea typeface="Nunito"/>
              <a:cs typeface="Nunito"/>
              <a:sym typeface="Nunito"/>
            </a:endParaRPr>
          </a:p>
        </p:txBody>
      </p:sp>
      <p:pic>
        <p:nvPicPr>
          <p:cNvPr id="1796" name="Google Shape;1796;gd24d25f8ce_0_24"/>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797" name="Google Shape;1797;gd24d25f8ce_0_24"/>
          <p:cNvSpPr txBox="1"/>
          <p:nvPr/>
        </p:nvSpPr>
        <p:spPr>
          <a:xfrm>
            <a:off x="11494150" y="61530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grpSp>
        <p:nvGrpSpPr>
          <p:cNvPr id="1798" name="Google Shape;1798;gd24d25f8ce_0_24"/>
          <p:cNvGrpSpPr/>
          <p:nvPr/>
        </p:nvGrpSpPr>
        <p:grpSpPr>
          <a:xfrm>
            <a:off x="-73475" y="1105050"/>
            <a:ext cx="5877225" cy="2767400"/>
            <a:chOff x="-73475" y="1105050"/>
            <a:chExt cx="5877225" cy="2767400"/>
          </a:xfrm>
        </p:grpSpPr>
        <p:sp>
          <p:nvSpPr>
            <p:cNvPr id="1799" name="Google Shape;1799;gd24d25f8ce_0_24"/>
            <p:cNvSpPr txBox="1"/>
            <p:nvPr/>
          </p:nvSpPr>
          <p:spPr>
            <a:xfrm>
              <a:off x="1589950" y="1781563"/>
              <a:ext cx="42138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434343"/>
                  </a:solidFill>
                  <a:latin typeface="Karla"/>
                  <a:ea typeface="Karla"/>
                  <a:cs typeface="Karla"/>
                  <a:sym typeface="Karla"/>
                </a:rPr>
                <a:t>Problem solved is significant and frequent</a:t>
              </a:r>
              <a:endParaRPr sz="1500" b="1" i="0" u="none" strike="noStrike" cap="none">
                <a:solidFill>
                  <a:srgbClr val="434343"/>
                </a:solidFill>
                <a:latin typeface="Karla"/>
                <a:ea typeface="Karla"/>
                <a:cs typeface="Karla"/>
                <a:sym typeface="Karla"/>
              </a:endParaRPr>
            </a:p>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434343"/>
                  </a:solidFill>
                  <a:latin typeface="Karla"/>
                  <a:ea typeface="Karla"/>
                  <a:cs typeface="Karla"/>
                  <a:sym typeface="Karla"/>
                </a:rPr>
                <a:t>Hospital inefficiencies and pain points are </a:t>
              </a:r>
              <a:r>
                <a:rPr lang="en-US" sz="1500" b="0" i="1" u="none" strike="noStrike" cap="none">
                  <a:solidFill>
                    <a:srgbClr val="434343"/>
                  </a:solidFill>
                  <a:latin typeface="Karla"/>
                  <a:ea typeface="Karla"/>
                  <a:cs typeface="Karla"/>
                  <a:sym typeface="Karla"/>
                </a:rPr>
                <a:t>strongly</a:t>
              </a:r>
              <a:r>
                <a:rPr lang="en-US" sz="1500" b="0" i="0" u="none" strike="noStrike" cap="none">
                  <a:solidFill>
                    <a:srgbClr val="434343"/>
                  </a:solidFill>
                  <a:latin typeface="Karla"/>
                  <a:ea typeface="Karla"/>
                  <a:cs typeface="Karla"/>
                  <a:sym typeface="Karla"/>
                </a:rPr>
                <a:t> felt by healthcare workers every day </a:t>
              </a:r>
              <a:endParaRPr sz="1500" b="1" i="0" u="none" strike="noStrike" cap="none">
                <a:solidFill>
                  <a:srgbClr val="434343"/>
                </a:solidFill>
                <a:latin typeface="Karla"/>
                <a:ea typeface="Karla"/>
                <a:cs typeface="Karla"/>
                <a:sym typeface="Karla"/>
              </a:endParaRPr>
            </a:p>
          </p:txBody>
        </p:sp>
        <p:pic>
          <p:nvPicPr>
            <p:cNvPr id="1800" name="Google Shape;1800;gd24d25f8ce_0_24"/>
            <p:cNvPicPr preferRelativeResize="0"/>
            <p:nvPr/>
          </p:nvPicPr>
          <p:blipFill rotWithShape="1">
            <a:blip r:embed="rId4">
              <a:alphaModFix/>
            </a:blip>
            <a:srcRect l="2409" t="8590" r="-2408" b="-8588"/>
            <a:stretch/>
          </p:blipFill>
          <p:spPr>
            <a:xfrm>
              <a:off x="-73475" y="1105050"/>
              <a:ext cx="2767400" cy="2767400"/>
            </a:xfrm>
            <a:prstGeom prst="rect">
              <a:avLst/>
            </a:prstGeom>
            <a:noFill/>
            <a:ln>
              <a:noFill/>
            </a:ln>
          </p:spPr>
        </p:pic>
      </p:grpSp>
      <p:grpSp>
        <p:nvGrpSpPr>
          <p:cNvPr id="1801" name="Google Shape;1801;gd24d25f8ce_0_24"/>
          <p:cNvGrpSpPr/>
          <p:nvPr/>
        </p:nvGrpSpPr>
        <p:grpSpPr>
          <a:xfrm>
            <a:off x="5248900" y="865825"/>
            <a:ext cx="6169050" cy="2708700"/>
            <a:chOff x="5248900" y="865825"/>
            <a:chExt cx="6169050" cy="2708700"/>
          </a:xfrm>
        </p:grpSpPr>
        <p:pic>
          <p:nvPicPr>
            <p:cNvPr id="1802" name="Google Shape;1802;gd24d25f8ce_0_24"/>
            <p:cNvPicPr preferRelativeResize="0"/>
            <p:nvPr/>
          </p:nvPicPr>
          <p:blipFill rotWithShape="1">
            <a:blip r:embed="rId5">
              <a:alphaModFix/>
            </a:blip>
            <a:srcRect/>
            <a:stretch/>
          </p:blipFill>
          <p:spPr>
            <a:xfrm>
              <a:off x="5248900" y="865825"/>
              <a:ext cx="2708700" cy="2708700"/>
            </a:xfrm>
            <a:prstGeom prst="rect">
              <a:avLst/>
            </a:prstGeom>
            <a:noFill/>
            <a:ln>
              <a:noFill/>
            </a:ln>
          </p:spPr>
        </p:pic>
        <p:sp>
          <p:nvSpPr>
            <p:cNvPr id="1803" name="Google Shape;1803;gd24d25f8ce_0_24"/>
            <p:cNvSpPr txBox="1"/>
            <p:nvPr/>
          </p:nvSpPr>
          <p:spPr>
            <a:xfrm>
              <a:off x="7253050" y="1781563"/>
              <a:ext cx="41649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434343"/>
                  </a:solidFill>
                  <a:latin typeface="Karla"/>
                  <a:ea typeface="Karla"/>
                  <a:cs typeface="Karla"/>
                  <a:sym typeface="Karla"/>
                </a:rPr>
                <a:t>Solution creates value for both the users and the purchasers</a:t>
              </a:r>
              <a:endParaRPr sz="15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434343"/>
                  </a:solidFill>
                  <a:latin typeface="Karla"/>
                  <a:ea typeface="Karla"/>
                  <a:cs typeface="Karla"/>
                  <a:sym typeface="Karla"/>
                </a:rPr>
                <a:t>High potential for value add for multiple stakeholders, creation of ecosystem</a:t>
              </a:r>
              <a:endParaRPr sz="1400" b="0" i="0" u="none" strike="noStrike" cap="none">
                <a:solidFill>
                  <a:srgbClr val="000000"/>
                </a:solidFill>
                <a:latin typeface="Arial"/>
                <a:ea typeface="Arial"/>
                <a:cs typeface="Arial"/>
                <a:sym typeface="Arial"/>
              </a:endParaRPr>
            </a:p>
          </p:txBody>
        </p:sp>
      </p:grpSp>
      <p:grpSp>
        <p:nvGrpSpPr>
          <p:cNvPr id="1804" name="Google Shape;1804;gd24d25f8ce_0_24"/>
          <p:cNvGrpSpPr/>
          <p:nvPr/>
        </p:nvGrpSpPr>
        <p:grpSpPr>
          <a:xfrm>
            <a:off x="338325" y="3335300"/>
            <a:ext cx="5537325" cy="1808350"/>
            <a:chOff x="338325" y="3335300"/>
            <a:chExt cx="5537325" cy="1808350"/>
          </a:xfrm>
        </p:grpSpPr>
        <p:pic>
          <p:nvPicPr>
            <p:cNvPr id="1805" name="Google Shape;1805;gd24d25f8ce_0_24"/>
            <p:cNvPicPr preferRelativeResize="0"/>
            <p:nvPr/>
          </p:nvPicPr>
          <p:blipFill rotWithShape="1">
            <a:blip r:embed="rId6">
              <a:alphaModFix/>
            </a:blip>
            <a:srcRect l="17573" t="16873" r="18843" b="18153"/>
            <a:stretch/>
          </p:blipFill>
          <p:spPr>
            <a:xfrm>
              <a:off x="338325" y="3335300"/>
              <a:ext cx="1769550" cy="1808350"/>
            </a:xfrm>
            <a:prstGeom prst="rect">
              <a:avLst/>
            </a:prstGeom>
            <a:noFill/>
            <a:ln>
              <a:noFill/>
            </a:ln>
          </p:spPr>
        </p:pic>
        <p:sp>
          <p:nvSpPr>
            <p:cNvPr id="1806" name="Google Shape;1806;gd24d25f8ce_0_24"/>
            <p:cNvSpPr txBox="1"/>
            <p:nvPr/>
          </p:nvSpPr>
          <p:spPr>
            <a:xfrm>
              <a:off x="1661850" y="3745450"/>
              <a:ext cx="42138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434343"/>
                  </a:solidFill>
                  <a:latin typeface="Karla"/>
                  <a:ea typeface="Karla"/>
                  <a:cs typeface="Karla"/>
                  <a:sym typeface="Karla"/>
                </a:rPr>
                <a:t>Technology will get stronger with more data</a:t>
              </a:r>
              <a:endParaRPr sz="15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434343"/>
                  </a:solidFill>
                  <a:latin typeface="Karla"/>
                  <a:ea typeface="Karla"/>
                  <a:cs typeface="Karla"/>
                  <a:sym typeface="Karla"/>
                </a:rPr>
                <a:t>Over time, data collected from users will keep improving models used for enterprise level decision making and resource allocation</a:t>
              </a:r>
              <a:endParaRPr sz="1500" b="1" i="0" u="none" strike="noStrike" cap="none">
                <a:solidFill>
                  <a:srgbClr val="434343"/>
                </a:solidFill>
                <a:latin typeface="Karla"/>
                <a:ea typeface="Karla"/>
                <a:cs typeface="Karla"/>
                <a:sym typeface="Karla"/>
              </a:endParaRPr>
            </a:p>
          </p:txBody>
        </p:sp>
      </p:grpSp>
      <p:grpSp>
        <p:nvGrpSpPr>
          <p:cNvPr id="1807" name="Google Shape;1807;gd24d25f8ce_0_24"/>
          <p:cNvGrpSpPr/>
          <p:nvPr/>
        </p:nvGrpSpPr>
        <p:grpSpPr>
          <a:xfrm>
            <a:off x="5248900" y="2945199"/>
            <a:ext cx="6408150" cy="2708725"/>
            <a:chOff x="5248900" y="2945199"/>
            <a:chExt cx="6408150" cy="2708725"/>
          </a:xfrm>
        </p:grpSpPr>
        <p:pic>
          <p:nvPicPr>
            <p:cNvPr id="1808" name="Google Shape;1808;gd24d25f8ce_0_24"/>
            <p:cNvPicPr preferRelativeResize="0"/>
            <p:nvPr/>
          </p:nvPicPr>
          <p:blipFill rotWithShape="1">
            <a:blip r:embed="rId7">
              <a:alphaModFix/>
            </a:blip>
            <a:srcRect/>
            <a:stretch/>
          </p:blipFill>
          <p:spPr>
            <a:xfrm>
              <a:off x="5248900" y="2945199"/>
              <a:ext cx="2708700" cy="2708725"/>
            </a:xfrm>
            <a:prstGeom prst="rect">
              <a:avLst/>
            </a:prstGeom>
            <a:noFill/>
            <a:ln>
              <a:noFill/>
            </a:ln>
          </p:spPr>
        </p:pic>
        <p:sp>
          <p:nvSpPr>
            <p:cNvPr id="1809" name="Google Shape;1809;gd24d25f8ce_0_24"/>
            <p:cNvSpPr txBox="1"/>
            <p:nvPr/>
          </p:nvSpPr>
          <p:spPr>
            <a:xfrm>
              <a:off x="7253050" y="3872438"/>
              <a:ext cx="44040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434343"/>
                  </a:solidFill>
                  <a:latin typeface="Karla"/>
                  <a:ea typeface="Karla"/>
                  <a:cs typeface="Karla"/>
                  <a:sym typeface="Karla"/>
                </a:rPr>
                <a:t>Growing healthcare IT market</a:t>
              </a:r>
              <a:endParaRPr sz="15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434343"/>
                  </a:solidFill>
                  <a:latin typeface="Karla"/>
                  <a:ea typeface="Karla"/>
                  <a:cs typeface="Karla"/>
                  <a:sym typeface="Karla"/>
                </a:rPr>
                <a:t>Growing geriatric population increasing load on healthcare systems, driving adoption of digitization solutions. Rising investments in development of healthcare infrastructure especially in emerging economies in APAC</a:t>
              </a:r>
              <a:endParaRPr sz="1500" b="1" i="0" u="none" strike="noStrike" cap="none">
                <a:solidFill>
                  <a:srgbClr val="434343"/>
                </a:solidFill>
                <a:latin typeface="Karla"/>
                <a:ea typeface="Karla"/>
                <a:cs typeface="Karla"/>
                <a:sym typeface="Karl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8"/>
                                        </p:tgtEl>
                                        <p:attrNameLst>
                                          <p:attrName>style.visibility</p:attrName>
                                        </p:attrNameLst>
                                      </p:cBhvr>
                                      <p:to>
                                        <p:strVal val="visible"/>
                                      </p:to>
                                    </p:set>
                                    <p:animEffect transition="in" filter="fade">
                                      <p:cBhvr>
                                        <p:cTn id="7" dur="300"/>
                                        <p:tgtEl>
                                          <p:spTgt spid="17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1"/>
                                        </p:tgtEl>
                                        <p:attrNameLst>
                                          <p:attrName>style.visibility</p:attrName>
                                        </p:attrNameLst>
                                      </p:cBhvr>
                                      <p:to>
                                        <p:strVal val="visible"/>
                                      </p:to>
                                    </p:set>
                                    <p:animEffect transition="in" filter="fade">
                                      <p:cBhvr>
                                        <p:cTn id="12" dur="300"/>
                                        <p:tgtEl>
                                          <p:spTgt spid="18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04"/>
                                        </p:tgtEl>
                                        <p:attrNameLst>
                                          <p:attrName>style.visibility</p:attrName>
                                        </p:attrNameLst>
                                      </p:cBhvr>
                                      <p:to>
                                        <p:strVal val="visible"/>
                                      </p:to>
                                    </p:set>
                                    <p:animEffect transition="in" filter="fade">
                                      <p:cBhvr>
                                        <p:cTn id="17" dur="300"/>
                                        <p:tgtEl>
                                          <p:spTgt spid="18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7"/>
                                        </p:tgtEl>
                                        <p:attrNameLst>
                                          <p:attrName>style.visibility</p:attrName>
                                        </p:attrNameLst>
                                      </p:cBhvr>
                                      <p:to>
                                        <p:strVal val="visible"/>
                                      </p:to>
                                    </p:set>
                                    <p:animEffect transition="in" filter="fade">
                                      <p:cBhvr>
                                        <p:cTn id="22" dur="300"/>
                                        <p:tgtEl>
                                          <p:spTgt spid="1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pic>
        <p:nvPicPr>
          <p:cNvPr id="1814" name="Google Shape;1814;gcd2b5fe2da_2_7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815" name="Google Shape;1815;gcd2b5fe2da_2_77"/>
          <p:cNvPicPr preferRelativeResize="0"/>
          <p:nvPr/>
        </p:nvPicPr>
        <p:blipFill rotWithShape="1">
          <a:blip r:embed="rId4">
            <a:alphaModFix/>
          </a:blip>
          <a:srcRect/>
          <a:stretch/>
        </p:blipFill>
        <p:spPr>
          <a:xfrm>
            <a:off x="11279600" y="-59534"/>
            <a:ext cx="912401" cy="912401"/>
          </a:xfrm>
          <a:prstGeom prst="rect">
            <a:avLst/>
          </a:prstGeom>
          <a:noFill/>
          <a:ln>
            <a:noFill/>
          </a:ln>
        </p:spPr>
      </p:pic>
      <p:pic>
        <p:nvPicPr>
          <p:cNvPr id="1816" name="Google Shape;1816;gcd2b5fe2da_2_77"/>
          <p:cNvPicPr preferRelativeResize="0"/>
          <p:nvPr/>
        </p:nvPicPr>
        <p:blipFill rotWithShape="1">
          <a:blip r:embed="rId5">
            <a:alphaModFix/>
          </a:blip>
          <a:srcRect/>
          <a:stretch/>
        </p:blipFill>
        <p:spPr>
          <a:xfrm>
            <a:off x="11392350" y="103001"/>
            <a:ext cx="631201" cy="631201"/>
          </a:xfrm>
          <a:prstGeom prst="rect">
            <a:avLst/>
          </a:prstGeom>
          <a:noFill/>
          <a:ln>
            <a:noFill/>
          </a:ln>
        </p:spPr>
      </p:pic>
      <p:sp>
        <p:nvSpPr>
          <p:cNvPr id="1817" name="Google Shape;1817;gcd2b5fe2da_2_77"/>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SUBHEADER XXXX</a:t>
            </a:r>
            <a:endParaRPr sz="1400" b="1" i="0" u="none" strike="noStrike" cap="none">
              <a:solidFill>
                <a:srgbClr val="3D85C6"/>
              </a:solidFill>
              <a:latin typeface="Nunito"/>
              <a:ea typeface="Nunito"/>
              <a:cs typeface="Nunito"/>
              <a:sym typeface="Nunito"/>
            </a:endParaRPr>
          </a:p>
        </p:txBody>
      </p:sp>
      <p:sp>
        <p:nvSpPr>
          <p:cNvPr id="1818" name="Google Shape;1818;gcd2b5fe2da_2_77"/>
          <p:cNvSpPr txBox="1"/>
          <p:nvPr/>
        </p:nvSpPr>
        <p:spPr>
          <a:xfrm>
            <a:off x="438075" y="3429000"/>
            <a:ext cx="4308900" cy="1028700"/>
          </a:xfrm>
          <a:prstGeom prst="rect">
            <a:avLst/>
          </a:prstGeom>
          <a:noFill/>
          <a:ln>
            <a:noFill/>
          </a:ln>
        </p:spPr>
        <p:txBody>
          <a:bodyPr spcFirstLastPara="1" wrap="square" lIns="91425" tIns="91425" rIns="91425" bIns="91425" anchor="t" anchorCtr="0">
            <a:noAutofit/>
          </a:bodyPr>
          <a:lstStyle/>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What we were unable to test </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Reflections &amp; Insights</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Key Takeaways</a:t>
            </a:r>
            <a:endParaRPr sz="1600" b="0" i="0" u="none" strike="noStrike" cap="none">
              <a:solidFill>
                <a:srgbClr val="666666"/>
              </a:solidFill>
              <a:latin typeface="Karla"/>
              <a:ea typeface="Karla"/>
              <a:cs typeface="Karla"/>
              <a:sym typeface="Karla"/>
            </a:endParaRPr>
          </a:p>
          <a:p>
            <a:pPr marL="914400" marR="0" lvl="1" indent="-330200" algn="l" rtl="0">
              <a:lnSpc>
                <a:spcPct val="115000"/>
              </a:lnSpc>
              <a:spcBef>
                <a:spcPts val="0"/>
              </a:spcBef>
              <a:spcAft>
                <a:spcPts val="0"/>
              </a:spcAft>
              <a:buClr>
                <a:srgbClr val="666666"/>
              </a:buClr>
              <a:buSzPts val="1600"/>
              <a:buFont typeface="Karla"/>
              <a:buChar char="○"/>
            </a:pPr>
            <a:r>
              <a:rPr lang="en-US" sz="1600" b="0" i="0" u="none" strike="noStrike" cap="none">
                <a:solidFill>
                  <a:srgbClr val="666666"/>
                </a:solidFill>
                <a:latin typeface="Karla"/>
                <a:ea typeface="Karla"/>
                <a:cs typeface="Karla"/>
                <a:sym typeface="Karla"/>
              </a:rPr>
              <a:t>Future Steps</a:t>
            </a:r>
            <a:endParaRPr sz="1900" b="0" i="0" u="none" strike="noStrike" cap="none">
              <a:solidFill>
                <a:srgbClr val="666666"/>
              </a:solidFill>
              <a:latin typeface="Karla"/>
              <a:ea typeface="Karla"/>
              <a:cs typeface="Karla"/>
              <a:sym typeface="Karla"/>
            </a:endParaRPr>
          </a:p>
          <a:p>
            <a:pPr marL="91440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666666"/>
              </a:solidFill>
              <a:latin typeface="Karla"/>
              <a:ea typeface="Karla"/>
              <a:cs typeface="Karla"/>
              <a:sym typeface="Karla"/>
            </a:endParaRPr>
          </a:p>
        </p:txBody>
      </p:sp>
      <p:sp>
        <p:nvSpPr>
          <p:cNvPr id="1819" name="Google Shape;1819;gcd2b5fe2da_2_77"/>
          <p:cNvSpPr/>
          <p:nvPr/>
        </p:nvSpPr>
        <p:spPr>
          <a:xfrm>
            <a:off x="1145475" y="3299200"/>
            <a:ext cx="957600" cy="50100"/>
          </a:xfrm>
          <a:prstGeom prst="rect">
            <a:avLst/>
          </a:prstGeom>
          <a:solidFill>
            <a:srgbClr val="F067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gcd2b5fe2da_2_77"/>
          <p:cNvSpPr txBox="1"/>
          <p:nvPr/>
        </p:nvSpPr>
        <p:spPr>
          <a:xfrm>
            <a:off x="928700" y="2619200"/>
            <a:ext cx="42768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000000"/>
                </a:solidFill>
                <a:latin typeface="Nunito ExtraBold"/>
                <a:ea typeface="Nunito ExtraBold"/>
                <a:cs typeface="Nunito ExtraBold"/>
                <a:sym typeface="Nunito ExtraBold"/>
              </a:rPr>
              <a:t>REFLECTIONS</a:t>
            </a:r>
            <a:endParaRPr sz="2700" b="0" i="0" u="none" strike="noStrike" cap="none">
              <a:solidFill>
                <a:srgbClr val="000000"/>
              </a:solidFill>
              <a:latin typeface="Nunito ExtraBold"/>
              <a:ea typeface="Nunito ExtraBold"/>
              <a:cs typeface="Nunito ExtraBold"/>
              <a:sym typeface="Nunito ExtraBold"/>
            </a:endParaRPr>
          </a:p>
        </p:txBody>
      </p:sp>
      <p:pic>
        <p:nvPicPr>
          <p:cNvPr id="1821" name="Google Shape;1821;gcd2b5fe2da_2_77"/>
          <p:cNvPicPr preferRelativeResize="0"/>
          <p:nvPr/>
        </p:nvPicPr>
        <p:blipFill rotWithShape="1">
          <a:blip r:embed="rId6">
            <a:alphaModFix/>
          </a:blip>
          <a:srcRect/>
          <a:stretch/>
        </p:blipFill>
        <p:spPr>
          <a:xfrm>
            <a:off x="5714925" y="2295138"/>
            <a:ext cx="5370501" cy="3448412"/>
          </a:xfrm>
          <a:prstGeom prst="rect">
            <a:avLst/>
          </a:prstGeom>
          <a:noFill/>
          <a:ln>
            <a:noFill/>
          </a:ln>
        </p:spPr>
      </p:pic>
      <p:sp>
        <p:nvSpPr>
          <p:cNvPr id="1822" name="Google Shape;1822;gcd2b5fe2da_2_77"/>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gd24d25f8ce_0_8"/>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3200"/>
              <a:buFont typeface="Arial"/>
              <a:buNone/>
            </a:pPr>
            <a:r>
              <a:rPr lang="en-US" sz="2100" b="0" i="0" u="none" strike="noStrike" cap="none">
                <a:solidFill>
                  <a:schemeClr val="dk1"/>
                </a:solidFill>
                <a:latin typeface="Nunito Black"/>
                <a:ea typeface="Nunito Black"/>
                <a:cs typeface="Nunito Black"/>
                <a:sym typeface="Nunito Black"/>
              </a:rPr>
              <a:t>What we weren’t able to test</a:t>
            </a:r>
            <a:endParaRPr sz="2100" b="0" i="0" u="none" strike="noStrike" cap="none">
              <a:solidFill>
                <a:schemeClr val="dk1"/>
              </a:solidFill>
              <a:latin typeface="Nunito Black"/>
              <a:ea typeface="Nunito Black"/>
              <a:cs typeface="Nunito Black"/>
              <a:sym typeface="Nunito Black"/>
            </a:endParaRPr>
          </a:p>
        </p:txBody>
      </p:sp>
      <p:sp>
        <p:nvSpPr>
          <p:cNvPr id="1829" name="Google Shape;1829;gd24d25f8ce_0_8"/>
          <p:cNvSpPr txBox="1"/>
          <p:nvPr/>
        </p:nvSpPr>
        <p:spPr>
          <a:xfrm>
            <a:off x="482075" y="294700"/>
            <a:ext cx="165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REFLECTION</a:t>
            </a:r>
            <a:endParaRPr sz="1400" b="1" i="0" u="none" strike="noStrike" cap="none">
              <a:solidFill>
                <a:srgbClr val="3D85C6"/>
              </a:solidFill>
              <a:latin typeface="Nunito"/>
              <a:ea typeface="Nunito"/>
              <a:cs typeface="Nunito"/>
              <a:sym typeface="Nunito"/>
            </a:endParaRPr>
          </a:p>
        </p:txBody>
      </p:sp>
      <p:pic>
        <p:nvPicPr>
          <p:cNvPr id="1830" name="Google Shape;1830;gd24d25f8ce_0_8"/>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831" name="Google Shape;1831;gd24d25f8ce_0_8"/>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grpSp>
        <p:nvGrpSpPr>
          <p:cNvPr id="1832" name="Google Shape;1832;gd24d25f8ce_0_8"/>
          <p:cNvGrpSpPr/>
          <p:nvPr/>
        </p:nvGrpSpPr>
        <p:grpSpPr>
          <a:xfrm>
            <a:off x="2571150" y="764637"/>
            <a:ext cx="7546500" cy="2061175"/>
            <a:chOff x="2571150" y="764637"/>
            <a:chExt cx="7546500" cy="2061175"/>
          </a:xfrm>
        </p:grpSpPr>
        <p:sp>
          <p:nvSpPr>
            <p:cNvPr id="1833" name="Google Shape;1833;gd24d25f8ce_0_8"/>
            <p:cNvSpPr txBox="1"/>
            <p:nvPr/>
          </p:nvSpPr>
          <p:spPr>
            <a:xfrm>
              <a:off x="4742250" y="1356625"/>
              <a:ext cx="53754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500" b="1" i="0" u="none" strike="noStrike" cap="none">
                  <a:solidFill>
                    <a:srgbClr val="434343"/>
                  </a:solidFill>
                  <a:latin typeface="Karla"/>
                  <a:ea typeface="Karla"/>
                  <a:cs typeface="Karla"/>
                  <a:sym typeface="Karla"/>
                </a:rPr>
                <a:t>Perspective of hospital decision-makers</a:t>
              </a:r>
              <a:endParaRPr sz="15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chemeClr val="dk1"/>
                </a:buClr>
                <a:buSzPts val="1100"/>
                <a:buFont typeface="Arial"/>
                <a:buNone/>
              </a:pPr>
              <a:r>
                <a:rPr lang="en-US" sz="1500" b="0" i="0" u="none" strike="noStrike" cap="none">
                  <a:solidFill>
                    <a:srgbClr val="434343"/>
                  </a:solidFill>
                  <a:latin typeface="Karla"/>
                  <a:ea typeface="Karla"/>
                  <a:cs typeface="Karla"/>
                  <a:sym typeface="Karla"/>
                </a:rPr>
                <a:t>Pain points and issues faced by hospital management when managing hospital as a system </a:t>
              </a:r>
              <a:endParaRPr sz="1500" b="1" i="0" u="none" strike="noStrike" cap="none">
                <a:solidFill>
                  <a:srgbClr val="434343"/>
                </a:solidFill>
                <a:latin typeface="Karla"/>
                <a:ea typeface="Karla"/>
                <a:cs typeface="Karla"/>
                <a:sym typeface="Karla"/>
              </a:endParaRPr>
            </a:p>
          </p:txBody>
        </p:sp>
        <p:pic>
          <p:nvPicPr>
            <p:cNvPr id="1834" name="Google Shape;1834;gd24d25f8ce_0_8"/>
            <p:cNvPicPr preferRelativeResize="0"/>
            <p:nvPr/>
          </p:nvPicPr>
          <p:blipFill rotWithShape="1">
            <a:blip r:embed="rId4">
              <a:alphaModFix/>
            </a:blip>
            <a:srcRect l="18726" t="17151" r="20552" b="15952"/>
            <a:stretch/>
          </p:blipFill>
          <p:spPr>
            <a:xfrm>
              <a:off x="2571150" y="764637"/>
              <a:ext cx="1870850" cy="2061175"/>
            </a:xfrm>
            <a:prstGeom prst="rect">
              <a:avLst/>
            </a:prstGeom>
            <a:noFill/>
            <a:ln>
              <a:noFill/>
            </a:ln>
          </p:spPr>
        </p:pic>
      </p:grpSp>
      <p:grpSp>
        <p:nvGrpSpPr>
          <p:cNvPr id="1835" name="Google Shape;1835;gd24d25f8ce_0_8"/>
          <p:cNvGrpSpPr/>
          <p:nvPr/>
        </p:nvGrpSpPr>
        <p:grpSpPr>
          <a:xfrm>
            <a:off x="2571162" y="2133100"/>
            <a:ext cx="7575138" cy="1536700"/>
            <a:chOff x="2571162" y="2133100"/>
            <a:chExt cx="7575138" cy="1536700"/>
          </a:xfrm>
        </p:grpSpPr>
        <p:sp>
          <p:nvSpPr>
            <p:cNvPr id="1836" name="Google Shape;1836;gd24d25f8ce_0_8"/>
            <p:cNvSpPr txBox="1"/>
            <p:nvPr/>
          </p:nvSpPr>
          <p:spPr>
            <a:xfrm>
              <a:off x="4770900" y="2561600"/>
              <a:ext cx="53754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434343"/>
                  </a:solidFill>
                  <a:latin typeface="Karla"/>
                  <a:ea typeface="Karla"/>
                  <a:cs typeface="Karla"/>
                  <a:sym typeface="Karla"/>
                </a:rPr>
                <a:t>Business Model</a:t>
              </a:r>
              <a:endParaRPr sz="1500" b="1"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How should the value add be priced? Flat or per head, or both?</a:t>
              </a:r>
              <a:endParaRPr sz="1500" b="0"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How much are hospitals willing to pay?</a:t>
              </a:r>
              <a:endParaRPr sz="1500" b="1" i="0" u="none" strike="noStrike" cap="none">
                <a:solidFill>
                  <a:srgbClr val="434343"/>
                </a:solidFill>
                <a:latin typeface="Karla"/>
                <a:ea typeface="Karla"/>
                <a:cs typeface="Karla"/>
                <a:sym typeface="Karla"/>
              </a:endParaRPr>
            </a:p>
          </p:txBody>
        </p:sp>
        <p:pic>
          <p:nvPicPr>
            <p:cNvPr id="1837" name="Google Shape;1837;gd24d25f8ce_0_8"/>
            <p:cNvPicPr preferRelativeResize="0"/>
            <p:nvPr/>
          </p:nvPicPr>
          <p:blipFill rotWithShape="1">
            <a:blip r:embed="rId5">
              <a:alphaModFix/>
            </a:blip>
            <a:srcRect l="14755" t="20703" r="15803" b="22260"/>
            <a:stretch/>
          </p:blipFill>
          <p:spPr>
            <a:xfrm>
              <a:off x="2571162" y="2133100"/>
              <a:ext cx="1870850" cy="1536699"/>
            </a:xfrm>
            <a:prstGeom prst="rect">
              <a:avLst/>
            </a:prstGeom>
            <a:noFill/>
            <a:ln>
              <a:noFill/>
            </a:ln>
          </p:spPr>
        </p:pic>
      </p:grpSp>
      <p:grpSp>
        <p:nvGrpSpPr>
          <p:cNvPr id="1838" name="Google Shape;1838;gd24d25f8ce_0_8"/>
          <p:cNvGrpSpPr/>
          <p:nvPr/>
        </p:nvGrpSpPr>
        <p:grpSpPr>
          <a:xfrm>
            <a:off x="2528250" y="3180175"/>
            <a:ext cx="7606325" cy="1874050"/>
            <a:chOff x="2528250" y="3180175"/>
            <a:chExt cx="7606325" cy="1874050"/>
          </a:xfrm>
        </p:grpSpPr>
        <p:sp>
          <p:nvSpPr>
            <p:cNvPr id="1839" name="Google Shape;1839;gd24d25f8ce_0_8"/>
            <p:cNvSpPr txBox="1"/>
            <p:nvPr/>
          </p:nvSpPr>
          <p:spPr>
            <a:xfrm>
              <a:off x="4759175" y="3715025"/>
              <a:ext cx="53754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434343"/>
                  </a:solidFill>
                  <a:latin typeface="Karla"/>
                  <a:ea typeface="Karla"/>
                  <a:cs typeface="Karla"/>
                  <a:sym typeface="Karla"/>
                </a:rPr>
                <a:t>Technological Implementation</a:t>
              </a:r>
              <a:endParaRPr sz="1500" b="1"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Integration with existing EMR system</a:t>
              </a:r>
              <a:endParaRPr sz="1500" b="0"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Potential use of learning algorithms to recommend actions based on data collected</a:t>
              </a:r>
              <a:endParaRPr sz="1500" b="0"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434343"/>
                </a:solidFill>
                <a:latin typeface="Karla"/>
                <a:ea typeface="Karla"/>
                <a:cs typeface="Karla"/>
                <a:sym typeface="Karla"/>
              </a:endParaRPr>
            </a:p>
          </p:txBody>
        </p:sp>
        <p:pic>
          <p:nvPicPr>
            <p:cNvPr id="1840" name="Google Shape;1840;gd24d25f8ce_0_8"/>
            <p:cNvPicPr preferRelativeResize="0"/>
            <p:nvPr/>
          </p:nvPicPr>
          <p:blipFill rotWithShape="1">
            <a:blip r:embed="rId6">
              <a:alphaModFix/>
            </a:blip>
            <a:srcRect l="16648" t="20703" r="16433" b="22260"/>
            <a:stretch/>
          </p:blipFill>
          <p:spPr>
            <a:xfrm>
              <a:off x="2528250" y="3180175"/>
              <a:ext cx="1956650" cy="1667788"/>
            </a:xfrm>
            <a:prstGeom prst="rect">
              <a:avLst/>
            </a:prstGeom>
            <a:noFill/>
            <a:ln>
              <a:noFill/>
            </a:ln>
          </p:spPr>
        </p:pic>
      </p:grpSp>
      <p:sp>
        <p:nvSpPr>
          <p:cNvPr id="1841" name="Google Shape;1841;gd24d25f8ce_0_8"/>
          <p:cNvSpPr txBox="1"/>
          <p:nvPr/>
        </p:nvSpPr>
        <p:spPr>
          <a:xfrm>
            <a:off x="4759175" y="5054225"/>
            <a:ext cx="53754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434343"/>
                </a:solidFill>
                <a:latin typeface="Karla"/>
                <a:ea typeface="Karla"/>
                <a:cs typeface="Karla"/>
                <a:sym typeface="Karla"/>
              </a:rPr>
              <a:t>MVP Features (in progress)</a:t>
            </a:r>
            <a:endParaRPr sz="15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434343"/>
                </a:solidFill>
                <a:latin typeface="Karla"/>
                <a:ea typeface="Karla"/>
                <a:cs typeface="Karla"/>
                <a:sym typeface="Karla"/>
              </a:rPr>
              <a:t>Need to get healthcare workers to try a working MVP so the main features can be iterated upon</a:t>
            </a:r>
            <a:endParaRPr sz="1500" b="1" i="0" u="none" strike="noStrike" cap="none">
              <a:solidFill>
                <a:srgbClr val="434343"/>
              </a:solidFill>
              <a:latin typeface="Karla"/>
              <a:ea typeface="Karla"/>
              <a:cs typeface="Karla"/>
              <a:sym typeface="Karla"/>
            </a:endParaRPr>
          </a:p>
        </p:txBody>
      </p:sp>
      <p:pic>
        <p:nvPicPr>
          <p:cNvPr id="1842" name="Google Shape;1842;gd24d25f8ce_0_8"/>
          <p:cNvPicPr preferRelativeResize="0"/>
          <p:nvPr/>
        </p:nvPicPr>
        <p:blipFill rotWithShape="1">
          <a:blip r:embed="rId7">
            <a:alphaModFix/>
          </a:blip>
          <a:srcRect l="18724" t="18734" r="17348" b="17607"/>
          <a:stretch/>
        </p:blipFill>
        <p:spPr>
          <a:xfrm>
            <a:off x="2632463" y="4484725"/>
            <a:ext cx="1748236" cy="1740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2"/>
                                        </p:tgtEl>
                                        <p:attrNameLst>
                                          <p:attrName>style.visibility</p:attrName>
                                        </p:attrNameLst>
                                      </p:cBhvr>
                                      <p:to>
                                        <p:strVal val="visible"/>
                                      </p:to>
                                    </p:set>
                                    <p:animEffect transition="in" filter="fade">
                                      <p:cBhvr>
                                        <p:cTn id="7" dur="300"/>
                                        <p:tgtEl>
                                          <p:spTgt spid="18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5"/>
                                        </p:tgtEl>
                                        <p:attrNameLst>
                                          <p:attrName>style.visibility</p:attrName>
                                        </p:attrNameLst>
                                      </p:cBhvr>
                                      <p:to>
                                        <p:strVal val="visible"/>
                                      </p:to>
                                    </p:set>
                                    <p:animEffect transition="in" filter="fade">
                                      <p:cBhvr>
                                        <p:cTn id="12" dur="300"/>
                                        <p:tgtEl>
                                          <p:spTgt spid="18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8"/>
                                        </p:tgtEl>
                                        <p:attrNameLst>
                                          <p:attrName>style.visibility</p:attrName>
                                        </p:attrNameLst>
                                      </p:cBhvr>
                                      <p:to>
                                        <p:strVal val="visible"/>
                                      </p:to>
                                    </p:set>
                                    <p:animEffect transition="in" filter="fade">
                                      <p:cBhvr>
                                        <p:cTn id="17" dur="300"/>
                                        <p:tgtEl>
                                          <p:spTgt spid="1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gd286edf957_0_0"/>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chemeClr val="dk1"/>
                </a:solidFill>
                <a:latin typeface="Nunito Black"/>
                <a:ea typeface="Nunito Black"/>
                <a:cs typeface="Nunito Black"/>
                <a:sym typeface="Nunito Black"/>
              </a:rPr>
              <a:t>Future Steps</a:t>
            </a:r>
            <a:endParaRPr sz="1800" b="0" i="0" u="none" strike="noStrike" cap="none">
              <a:solidFill>
                <a:srgbClr val="1155CC"/>
              </a:solidFill>
              <a:latin typeface="Nunito Black"/>
              <a:ea typeface="Nunito Black"/>
              <a:cs typeface="Nunito Black"/>
              <a:sym typeface="Nunito Black"/>
            </a:endParaRPr>
          </a:p>
        </p:txBody>
      </p:sp>
      <p:sp>
        <p:nvSpPr>
          <p:cNvPr id="1849" name="Google Shape;1849;gd286edf957_0_0"/>
          <p:cNvSpPr txBox="1"/>
          <p:nvPr/>
        </p:nvSpPr>
        <p:spPr>
          <a:xfrm>
            <a:off x="482075" y="294700"/>
            <a:ext cx="165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REFLECTION</a:t>
            </a:r>
            <a:endParaRPr sz="1400" b="1" i="0" u="none" strike="noStrike" cap="none">
              <a:solidFill>
                <a:srgbClr val="3D85C6"/>
              </a:solidFill>
              <a:latin typeface="Nunito"/>
              <a:ea typeface="Nunito"/>
              <a:cs typeface="Nunito"/>
              <a:sym typeface="Nunito"/>
            </a:endParaRPr>
          </a:p>
        </p:txBody>
      </p:sp>
      <p:pic>
        <p:nvPicPr>
          <p:cNvPr id="1850" name="Google Shape;1850;gd286edf957_0_0"/>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851" name="Google Shape;1851;gd286edf957_0_0"/>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852" name="Google Shape;1852;gd286edf957_0_0"/>
          <p:cNvSpPr txBox="1"/>
          <p:nvPr/>
        </p:nvSpPr>
        <p:spPr>
          <a:xfrm>
            <a:off x="4930750" y="3245500"/>
            <a:ext cx="58845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434343"/>
                </a:solidFill>
                <a:latin typeface="Karla"/>
                <a:ea typeface="Karla"/>
                <a:cs typeface="Karla"/>
                <a:sym typeface="Karla"/>
              </a:rPr>
              <a:t>Business pitch for $10k</a:t>
            </a:r>
            <a:endParaRPr sz="2000" b="0" i="0" u="none" strike="noStrike" cap="none">
              <a:solidFill>
                <a:srgbClr val="434343"/>
              </a:solidFill>
              <a:latin typeface="Karla"/>
              <a:ea typeface="Karla"/>
              <a:cs typeface="Karla"/>
              <a:sym typeface="Karla"/>
            </a:endParaRPr>
          </a:p>
        </p:txBody>
      </p:sp>
      <p:sp>
        <p:nvSpPr>
          <p:cNvPr id="1853" name="Google Shape;1853;gd286edf957_0_0"/>
          <p:cNvSpPr txBox="1"/>
          <p:nvPr/>
        </p:nvSpPr>
        <p:spPr>
          <a:xfrm>
            <a:off x="4911800" y="4818775"/>
            <a:ext cx="58845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434343"/>
                </a:solidFill>
                <a:latin typeface="Karla"/>
                <a:ea typeface="Karla"/>
                <a:cs typeface="Karla"/>
                <a:sym typeface="Karla"/>
              </a:rPr>
              <a:t>Build working MVP app for testing</a:t>
            </a:r>
            <a:endParaRPr sz="2000" b="0" i="0" u="none" strike="noStrike" cap="none">
              <a:solidFill>
                <a:srgbClr val="434343"/>
              </a:solidFill>
              <a:latin typeface="Karla"/>
              <a:ea typeface="Karla"/>
              <a:cs typeface="Karla"/>
              <a:sym typeface="Karla"/>
            </a:endParaRPr>
          </a:p>
        </p:txBody>
      </p:sp>
      <p:sp>
        <p:nvSpPr>
          <p:cNvPr id="1854" name="Google Shape;1854;gd286edf957_0_0"/>
          <p:cNvSpPr txBox="1"/>
          <p:nvPr/>
        </p:nvSpPr>
        <p:spPr>
          <a:xfrm>
            <a:off x="4873475" y="1775075"/>
            <a:ext cx="58845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2000" b="0" i="0" u="none" strike="noStrike" cap="none">
                <a:solidFill>
                  <a:srgbClr val="434343"/>
                </a:solidFill>
                <a:latin typeface="Karla"/>
                <a:ea typeface="Karla"/>
                <a:cs typeface="Karla"/>
                <a:sym typeface="Karla"/>
              </a:rPr>
              <a:t>Follow up with hospital director, continue trying to get an interview with hospital management </a:t>
            </a:r>
            <a:endParaRPr sz="2000" b="0" i="0" u="none" strike="noStrike" cap="none">
              <a:solidFill>
                <a:srgbClr val="434343"/>
              </a:solidFill>
              <a:latin typeface="Karla"/>
              <a:ea typeface="Karla"/>
              <a:cs typeface="Karla"/>
              <a:sym typeface="Karla"/>
            </a:endParaRPr>
          </a:p>
        </p:txBody>
      </p:sp>
      <p:pic>
        <p:nvPicPr>
          <p:cNvPr id="1855" name="Google Shape;1855;gd286edf957_0_0"/>
          <p:cNvPicPr preferRelativeResize="0"/>
          <p:nvPr/>
        </p:nvPicPr>
        <p:blipFill rotWithShape="1">
          <a:blip r:embed="rId4">
            <a:alphaModFix/>
          </a:blip>
          <a:srcRect/>
          <a:stretch/>
        </p:blipFill>
        <p:spPr>
          <a:xfrm>
            <a:off x="1478338" y="3168363"/>
            <a:ext cx="3111877" cy="646875"/>
          </a:xfrm>
          <a:prstGeom prst="rect">
            <a:avLst/>
          </a:prstGeom>
          <a:noFill/>
          <a:ln>
            <a:noFill/>
          </a:ln>
        </p:spPr>
      </p:pic>
      <p:pic>
        <p:nvPicPr>
          <p:cNvPr id="1856" name="Google Shape;1856;gd286edf957_0_0"/>
          <p:cNvPicPr preferRelativeResize="0"/>
          <p:nvPr/>
        </p:nvPicPr>
        <p:blipFill rotWithShape="1">
          <a:blip r:embed="rId5">
            <a:alphaModFix/>
          </a:blip>
          <a:srcRect/>
          <a:stretch/>
        </p:blipFill>
        <p:spPr>
          <a:xfrm>
            <a:off x="1603252" y="1800674"/>
            <a:ext cx="2261723" cy="738825"/>
          </a:xfrm>
          <a:prstGeom prst="rect">
            <a:avLst/>
          </a:prstGeom>
          <a:noFill/>
          <a:ln>
            <a:noFill/>
          </a:ln>
        </p:spPr>
      </p:pic>
      <p:pic>
        <p:nvPicPr>
          <p:cNvPr id="1857" name="Google Shape;1857;gd286edf957_0_0"/>
          <p:cNvPicPr preferRelativeResize="0"/>
          <p:nvPr/>
        </p:nvPicPr>
        <p:blipFill rotWithShape="1">
          <a:blip r:embed="rId6">
            <a:alphaModFix/>
          </a:blip>
          <a:srcRect/>
          <a:stretch/>
        </p:blipFill>
        <p:spPr>
          <a:xfrm>
            <a:off x="1889700" y="4261750"/>
            <a:ext cx="1688824" cy="16066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4"/>
                                        </p:tgtEl>
                                        <p:attrNameLst>
                                          <p:attrName>style.visibility</p:attrName>
                                        </p:attrNameLst>
                                      </p:cBhvr>
                                      <p:to>
                                        <p:strVal val="visible"/>
                                      </p:to>
                                    </p:set>
                                    <p:animEffect transition="in" filter="fade">
                                      <p:cBhvr>
                                        <p:cTn id="7" dur="1000"/>
                                        <p:tgtEl>
                                          <p:spTgt spid="1854"/>
                                        </p:tgtEl>
                                      </p:cBhvr>
                                    </p:animEffect>
                                  </p:childTnLst>
                                </p:cTn>
                              </p:par>
                              <p:par>
                                <p:cTn id="8" presetID="10" presetClass="entr" presetSubtype="0" fill="hold" nodeType="withEffect">
                                  <p:stCondLst>
                                    <p:cond delay="0"/>
                                  </p:stCondLst>
                                  <p:childTnLst>
                                    <p:set>
                                      <p:cBhvr>
                                        <p:cTn id="9" dur="1" fill="hold">
                                          <p:stCondLst>
                                            <p:cond delay="0"/>
                                          </p:stCondLst>
                                        </p:cTn>
                                        <p:tgtEl>
                                          <p:spTgt spid="1856"/>
                                        </p:tgtEl>
                                        <p:attrNameLst>
                                          <p:attrName>style.visibility</p:attrName>
                                        </p:attrNameLst>
                                      </p:cBhvr>
                                      <p:to>
                                        <p:strVal val="visible"/>
                                      </p:to>
                                    </p:set>
                                    <p:animEffect transition="in" filter="fade">
                                      <p:cBhvr>
                                        <p:cTn id="10" dur="300"/>
                                        <p:tgtEl>
                                          <p:spTgt spid="18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5"/>
                                        </p:tgtEl>
                                        <p:attrNameLst>
                                          <p:attrName>style.visibility</p:attrName>
                                        </p:attrNameLst>
                                      </p:cBhvr>
                                      <p:to>
                                        <p:strVal val="visible"/>
                                      </p:to>
                                    </p:set>
                                    <p:animEffect transition="in" filter="fade">
                                      <p:cBhvr>
                                        <p:cTn id="15" dur="1000"/>
                                        <p:tgtEl>
                                          <p:spTgt spid="1855"/>
                                        </p:tgtEl>
                                      </p:cBhvr>
                                    </p:animEffect>
                                  </p:childTnLst>
                                </p:cTn>
                              </p:par>
                              <p:par>
                                <p:cTn id="16" presetID="10" presetClass="entr" presetSubtype="0" fill="hold" nodeType="withEffect">
                                  <p:stCondLst>
                                    <p:cond delay="0"/>
                                  </p:stCondLst>
                                  <p:childTnLst>
                                    <p:set>
                                      <p:cBhvr>
                                        <p:cTn id="17" dur="1" fill="hold">
                                          <p:stCondLst>
                                            <p:cond delay="0"/>
                                          </p:stCondLst>
                                        </p:cTn>
                                        <p:tgtEl>
                                          <p:spTgt spid="1852"/>
                                        </p:tgtEl>
                                        <p:attrNameLst>
                                          <p:attrName>style.visibility</p:attrName>
                                        </p:attrNameLst>
                                      </p:cBhvr>
                                      <p:to>
                                        <p:strVal val="visible"/>
                                      </p:to>
                                    </p:set>
                                    <p:animEffect transition="in" filter="fade">
                                      <p:cBhvr>
                                        <p:cTn id="18" dur="300"/>
                                        <p:tgtEl>
                                          <p:spTgt spid="18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53"/>
                                        </p:tgtEl>
                                        <p:attrNameLst>
                                          <p:attrName>style.visibility</p:attrName>
                                        </p:attrNameLst>
                                      </p:cBhvr>
                                      <p:to>
                                        <p:strVal val="visible"/>
                                      </p:to>
                                    </p:set>
                                    <p:animEffect transition="in" filter="fade">
                                      <p:cBhvr>
                                        <p:cTn id="23" dur="1000"/>
                                        <p:tgtEl>
                                          <p:spTgt spid="1853"/>
                                        </p:tgtEl>
                                      </p:cBhvr>
                                    </p:animEffect>
                                  </p:childTnLst>
                                </p:cTn>
                              </p:par>
                              <p:par>
                                <p:cTn id="24" presetID="10" presetClass="entr" presetSubtype="0" fill="hold" nodeType="withEffect">
                                  <p:stCondLst>
                                    <p:cond delay="0"/>
                                  </p:stCondLst>
                                  <p:childTnLst>
                                    <p:set>
                                      <p:cBhvr>
                                        <p:cTn id="25" dur="1" fill="hold">
                                          <p:stCondLst>
                                            <p:cond delay="0"/>
                                          </p:stCondLst>
                                        </p:cTn>
                                        <p:tgtEl>
                                          <p:spTgt spid="1857"/>
                                        </p:tgtEl>
                                        <p:attrNameLst>
                                          <p:attrName>style.visibility</p:attrName>
                                        </p:attrNameLst>
                                      </p:cBhvr>
                                      <p:to>
                                        <p:strVal val="visible"/>
                                      </p:to>
                                    </p:set>
                                    <p:animEffect transition="in" filter="fade">
                                      <p:cBhvr>
                                        <p:cTn id="26" dur="300"/>
                                        <p:tgtEl>
                                          <p:spTgt spid="1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gd24d25f8ce_0_47"/>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chemeClr val="dk1"/>
                </a:solidFill>
                <a:latin typeface="Nunito Black"/>
                <a:ea typeface="Nunito Black"/>
                <a:cs typeface="Nunito Black"/>
                <a:sym typeface="Nunito Black"/>
              </a:rPr>
              <a:t>Reflections &amp; Insights</a:t>
            </a:r>
            <a:endParaRPr sz="1800" b="0" i="0" u="none" strike="noStrike" cap="none">
              <a:solidFill>
                <a:srgbClr val="1155CC"/>
              </a:solidFill>
              <a:latin typeface="Nunito Black"/>
              <a:ea typeface="Nunito Black"/>
              <a:cs typeface="Nunito Black"/>
              <a:sym typeface="Nunito Black"/>
            </a:endParaRPr>
          </a:p>
        </p:txBody>
      </p:sp>
      <p:sp>
        <p:nvSpPr>
          <p:cNvPr id="1864" name="Google Shape;1864;gd24d25f8ce_0_47"/>
          <p:cNvSpPr txBox="1"/>
          <p:nvPr/>
        </p:nvSpPr>
        <p:spPr>
          <a:xfrm>
            <a:off x="482075" y="294700"/>
            <a:ext cx="165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REFLECTION</a:t>
            </a:r>
            <a:endParaRPr sz="1400" b="1" i="0" u="none" strike="noStrike" cap="none">
              <a:solidFill>
                <a:srgbClr val="3D85C6"/>
              </a:solidFill>
              <a:latin typeface="Nunito"/>
              <a:ea typeface="Nunito"/>
              <a:cs typeface="Nunito"/>
              <a:sym typeface="Nunito"/>
            </a:endParaRPr>
          </a:p>
        </p:txBody>
      </p:sp>
      <p:pic>
        <p:nvPicPr>
          <p:cNvPr id="1865" name="Google Shape;1865;gd24d25f8ce_0_47"/>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866" name="Google Shape;1866;gd24d25f8ce_0_47"/>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867" name="Google Shape;1867;gd24d25f8ce_0_47"/>
          <p:cNvSpPr txBox="1"/>
          <p:nvPr/>
        </p:nvSpPr>
        <p:spPr>
          <a:xfrm>
            <a:off x="1198725" y="3749675"/>
            <a:ext cx="5136600" cy="230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434343"/>
                </a:solidFill>
                <a:latin typeface="Karla"/>
                <a:ea typeface="Karla"/>
                <a:cs typeface="Karla"/>
                <a:sym typeface="Karla"/>
              </a:rPr>
              <a:t>Challenge your own assumptions</a:t>
            </a:r>
            <a:endParaRPr sz="1800" b="1"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Audio transcription technology popular in health tech, but unlikely to work for hospital ward environments &amp; local speech patterns</a:t>
            </a:r>
            <a:endParaRPr sz="1500" b="0" i="0" u="none" strike="noStrike" cap="none">
              <a:solidFill>
                <a:srgbClr val="434343"/>
              </a:solidFill>
              <a:latin typeface="Karla"/>
              <a:ea typeface="Karla"/>
              <a:cs typeface="Karla"/>
              <a:sym typeface="Karla"/>
            </a:endParaRPr>
          </a:p>
          <a:p>
            <a:pPr marL="914400" marR="0" lvl="1"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Discovered a real problem within workflow, pivoted to target it instead</a:t>
            </a:r>
            <a:endParaRPr sz="1500" b="0"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Initially thought of only targeting doctors, turns out nurses/admin staff are also key stakeholders in the problem -&gt; Rebranded as MEDCO from DOCTO</a:t>
            </a:r>
            <a:endParaRPr sz="1500" b="1" i="0" u="none" strike="noStrike" cap="none">
              <a:solidFill>
                <a:srgbClr val="434343"/>
              </a:solidFill>
              <a:latin typeface="Karla"/>
              <a:ea typeface="Karla"/>
              <a:cs typeface="Karla"/>
              <a:sym typeface="Karla"/>
            </a:endParaRPr>
          </a:p>
        </p:txBody>
      </p:sp>
      <p:grpSp>
        <p:nvGrpSpPr>
          <p:cNvPr id="1868" name="Google Shape;1868;gd24d25f8ce_0_47"/>
          <p:cNvGrpSpPr/>
          <p:nvPr/>
        </p:nvGrpSpPr>
        <p:grpSpPr>
          <a:xfrm>
            <a:off x="1198725" y="1412475"/>
            <a:ext cx="9745627" cy="4542275"/>
            <a:chOff x="1198725" y="1412475"/>
            <a:chExt cx="9745627" cy="4542275"/>
          </a:xfrm>
        </p:grpSpPr>
        <p:sp>
          <p:nvSpPr>
            <p:cNvPr id="1869" name="Google Shape;1869;gd24d25f8ce_0_47"/>
            <p:cNvSpPr txBox="1"/>
            <p:nvPr/>
          </p:nvSpPr>
          <p:spPr>
            <a:xfrm>
              <a:off x="1198725" y="1627250"/>
              <a:ext cx="5179500" cy="2539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434343"/>
                  </a:solidFill>
                  <a:latin typeface="Karla"/>
                  <a:ea typeface="Karla"/>
                  <a:cs typeface="Karla"/>
                  <a:sym typeface="Karla"/>
                </a:rPr>
                <a:t>Be objective in evaluating ideas</a:t>
              </a:r>
              <a:endParaRPr sz="1800" b="1"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Willing to drop a project that our team members were working on previously, once invalidated by interviews</a:t>
              </a:r>
              <a:endParaRPr sz="1500" b="0"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Went through multiple ideas before MEDCO</a:t>
              </a:r>
              <a:endParaRPr sz="1500" b="0" i="0" u="none" strike="noStrike" cap="none">
                <a:solidFill>
                  <a:srgbClr val="434343"/>
                </a:solidFill>
                <a:latin typeface="Karla"/>
                <a:ea typeface="Karla"/>
                <a:cs typeface="Karla"/>
                <a:sym typeface="Karla"/>
              </a:endParaRPr>
            </a:p>
            <a:p>
              <a:pPr marL="914400" marR="0" lvl="1"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Word of mouth referral app</a:t>
              </a:r>
              <a:endParaRPr sz="1500" b="0" i="0" u="none" strike="noStrike" cap="none">
                <a:solidFill>
                  <a:srgbClr val="434343"/>
                </a:solidFill>
                <a:latin typeface="Karla"/>
                <a:ea typeface="Karla"/>
                <a:cs typeface="Karla"/>
                <a:sym typeface="Karla"/>
              </a:endParaRPr>
            </a:p>
            <a:p>
              <a:pPr marL="914400" marR="0" lvl="1"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Community app for caregivers</a:t>
              </a:r>
              <a:endParaRPr sz="1500" b="0" i="0" u="none" strike="noStrike" cap="none">
                <a:solidFill>
                  <a:srgbClr val="434343"/>
                </a:solidFill>
                <a:latin typeface="Karla"/>
                <a:ea typeface="Karla"/>
                <a:cs typeface="Karla"/>
                <a:sym typeface="Karla"/>
              </a:endParaRPr>
            </a:p>
            <a:p>
              <a:pPr marL="914400" marR="0" lvl="1"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Social investing app</a:t>
              </a:r>
              <a:endParaRPr sz="1500" b="0" i="0" u="none" strike="noStrike" cap="none">
                <a:solidFill>
                  <a:srgbClr val="434343"/>
                </a:solidFill>
                <a:latin typeface="Karla"/>
                <a:ea typeface="Karla"/>
                <a:cs typeface="Karla"/>
                <a:sym typeface="Karla"/>
              </a:endParaRPr>
            </a:p>
            <a:p>
              <a:pPr marL="91440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a:solidFill>
                  <a:srgbClr val="434343"/>
                </a:solidFill>
                <a:latin typeface="Karla"/>
                <a:ea typeface="Karla"/>
                <a:cs typeface="Karla"/>
                <a:sym typeface="Karla"/>
              </a:endParaRPr>
            </a:p>
          </p:txBody>
        </p:sp>
        <p:pic>
          <p:nvPicPr>
            <p:cNvPr id="1870" name="Google Shape;1870;gd24d25f8ce_0_47"/>
            <p:cNvPicPr preferRelativeResize="0"/>
            <p:nvPr/>
          </p:nvPicPr>
          <p:blipFill rotWithShape="1">
            <a:blip r:embed="rId4">
              <a:alphaModFix/>
            </a:blip>
            <a:srcRect/>
            <a:stretch/>
          </p:blipFill>
          <p:spPr>
            <a:xfrm>
              <a:off x="7923576" y="1412475"/>
              <a:ext cx="3020776" cy="45422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8"/>
                                        </p:tgtEl>
                                        <p:attrNameLst>
                                          <p:attrName>style.visibility</p:attrName>
                                        </p:attrNameLst>
                                      </p:cBhvr>
                                      <p:to>
                                        <p:strVal val="visible"/>
                                      </p:to>
                                    </p:set>
                                    <p:animEffect transition="in" filter="fade">
                                      <p:cBhvr>
                                        <p:cTn id="7" dur="300"/>
                                        <p:tgtEl>
                                          <p:spTgt spid="18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7"/>
                                        </p:tgtEl>
                                        <p:attrNameLst>
                                          <p:attrName>style.visibility</p:attrName>
                                        </p:attrNameLst>
                                      </p:cBhvr>
                                      <p:to>
                                        <p:strVal val="visible"/>
                                      </p:to>
                                    </p:set>
                                    <p:animEffect transition="in" filter="fade">
                                      <p:cBhvr>
                                        <p:cTn id="12" dur="300"/>
                                        <p:tgtEl>
                                          <p:spTgt spid="1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d24d25f8ce_0_92"/>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chemeClr val="dk1"/>
                </a:solidFill>
                <a:latin typeface="Nunito Black"/>
                <a:ea typeface="Nunito Black"/>
                <a:cs typeface="Nunito Black"/>
                <a:sym typeface="Nunito Black"/>
              </a:rPr>
              <a:t>Reflections &amp; Insights</a:t>
            </a:r>
            <a:endParaRPr sz="1800" b="0" i="0" u="none" strike="noStrike" cap="none">
              <a:solidFill>
                <a:srgbClr val="1155CC"/>
              </a:solidFill>
              <a:latin typeface="Nunito Black"/>
              <a:ea typeface="Nunito Black"/>
              <a:cs typeface="Nunito Black"/>
              <a:sym typeface="Nunito Black"/>
            </a:endParaRPr>
          </a:p>
        </p:txBody>
      </p:sp>
      <p:sp>
        <p:nvSpPr>
          <p:cNvPr id="1877" name="Google Shape;1877;gd24d25f8ce_0_92"/>
          <p:cNvSpPr txBox="1"/>
          <p:nvPr/>
        </p:nvSpPr>
        <p:spPr>
          <a:xfrm>
            <a:off x="482075" y="294700"/>
            <a:ext cx="165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REFLECTION</a:t>
            </a:r>
            <a:endParaRPr sz="1400" b="1" i="0" u="none" strike="noStrike" cap="none">
              <a:solidFill>
                <a:srgbClr val="3D85C6"/>
              </a:solidFill>
              <a:latin typeface="Nunito"/>
              <a:ea typeface="Nunito"/>
              <a:cs typeface="Nunito"/>
              <a:sym typeface="Nunito"/>
            </a:endParaRPr>
          </a:p>
        </p:txBody>
      </p:sp>
      <p:pic>
        <p:nvPicPr>
          <p:cNvPr id="1878" name="Google Shape;1878;gd24d25f8ce_0_92"/>
          <p:cNvPicPr preferRelativeResize="0"/>
          <p:nvPr/>
        </p:nvPicPr>
        <p:blipFill rotWithShape="1">
          <a:blip r:embed="rId3">
            <a:alphaModFix/>
          </a:blip>
          <a:srcRect/>
          <a:stretch/>
        </p:blipFill>
        <p:spPr>
          <a:xfrm>
            <a:off x="11417950" y="128600"/>
            <a:ext cx="605600" cy="605600"/>
          </a:xfrm>
          <a:prstGeom prst="rect">
            <a:avLst/>
          </a:prstGeom>
          <a:noFill/>
          <a:ln>
            <a:noFill/>
          </a:ln>
        </p:spPr>
      </p:pic>
      <p:sp>
        <p:nvSpPr>
          <p:cNvPr id="1879" name="Google Shape;1879;gd24d25f8ce_0_92"/>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
        <p:nvSpPr>
          <p:cNvPr id="1880" name="Google Shape;1880;gd24d25f8ce_0_92"/>
          <p:cNvSpPr txBox="1"/>
          <p:nvPr/>
        </p:nvSpPr>
        <p:spPr>
          <a:xfrm>
            <a:off x="1198725" y="1627250"/>
            <a:ext cx="51795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800" b="1" i="0" u="none" strike="noStrike" cap="none">
                <a:solidFill>
                  <a:srgbClr val="434343"/>
                </a:solidFill>
                <a:latin typeface="Karla"/>
                <a:ea typeface="Karla"/>
                <a:cs typeface="Karla"/>
                <a:sym typeface="Karl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Work on an idea you care about</a:t>
            </a:r>
            <a:endParaRPr sz="1800" b="1" i="0" u="none" strike="noStrike" cap="none">
              <a:solidFill>
                <a:srgbClr val="434343"/>
              </a:solidFill>
              <a:latin typeface="Karla"/>
              <a:ea typeface="Karla"/>
              <a:cs typeface="Karla"/>
              <a:sym typeface="Karl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Personal stake in solving the problem for healthcare workers</a:t>
            </a:r>
            <a:endParaRPr sz="1500" b="0" i="0" u="none" strike="noStrike" cap="none">
              <a:solidFill>
                <a:srgbClr val="434343"/>
              </a:solidFill>
              <a:latin typeface="Karla"/>
              <a:ea typeface="Karla"/>
              <a:cs typeface="Karla"/>
              <a:sym typeface="Karl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Interviews were naturally less tiring to conduct</a:t>
            </a:r>
            <a:endParaRPr sz="1500" b="1" i="0" u="none" strike="noStrike" cap="none">
              <a:solidFill>
                <a:srgbClr val="434343"/>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434343"/>
              </a:solidFill>
              <a:latin typeface="Karla"/>
              <a:ea typeface="Karla"/>
              <a:cs typeface="Karla"/>
              <a:sym typeface="Karla"/>
            </a:endParaRPr>
          </a:p>
        </p:txBody>
      </p:sp>
      <p:sp>
        <p:nvSpPr>
          <p:cNvPr id="1881" name="Google Shape;1881;gd24d25f8ce_0_92"/>
          <p:cNvSpPr txBox="1"/>
          <p:nvPr/>
        </p:nvSpPr>
        <p:spPr>
          <a:xfrm>
            <a:off x="1198725" y="3216275"/>
            <a:ext cx="5136600" cy="2539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434343"/>
                </a:solidFill>
                <a:latin typeface="Karla"/>
                <a:ea typeface="Karla"/>
                <a:cs typeface="Karla"/>
                <a:sym typeface="Karla"/>
              </a:rPr>
              <a:t>Believe in the power of networks</a:t>
            </a:r>
            <a:endParaRPr sz="1800" b="1"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IHIS staff member through Mabel’s colleague’s sibling</a:t>
            </a:r>
            <a:endParaRPr sz="1500" b="0"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Hospital director through NOC manager’s colleague’s contact</a:t>
            </a:r>
            <a:endParaRPr sz="1500" b="0"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Managed to reach IHIS leadership / Hospital director through linkedin &amp; cold email, but didn’t manage to get an interview</a:t>
            </a:r>
            <a:endParaRPr sz="1500" b="0" i="0" u="none" strike="noStrike" cap="none">
              <a:solidFill>
                <a:srgbClr val="434343"/>
              </a:solidFill>
              <a:latin typeface="Karla"/>
              <a:ea typeface="Karla"/>
              <a:cs typeface="Karla"/>
              <a:sym typeface="Karla"/>
            </a:endParaRPr>
          </a:p>
          <a:p>
            <a:pPr marL="457200" marR="0" lvl="0" indent="-323850" algn="l" rtl="0">
              <a:lnSpc>
                <a:spcPct val="100000"/>
              </a:lnSpc>
              <a:spcBef>
                <a:spcPts val="0"/>
              </a:spcBef>
              <a:spcAft>
                <a:spcPts val="0"/>
              </a:spcAft>
              <a:buClr>
                <a:srgbClr val="434343"/>
              </a:buClr>
              <a:buSzPts val="1500"/>
              <a:buFont typeface="Karla"/>
              <a:buChar char="-"/>
            </a:pPr>
            <a:r>
              <a:rPr lang="en-US" sz="1500" b="0" i="0" u="none" strike="noStrike" cap="none">
                <a:solidFill>
                  <a:srgbClr val="434343"/>
                </a:solidFill>
                <a:latin typeface="Karla"/>
                <a:ea typeface="Karla"/>
                <a:cs typeface="Karla"/>
                <a:sym typeface="Karla"/>
              </a:rPr>
              <a:t>Sat at hospital cafe to interview our contact’s doctor friends</a:t>
            </a:r>
            <a:endParaRPr sz="1800" b="1" i="0" u="none" strike="noStrike" cap="none">
              <a:solidFill>
                <a:srgbClr val="434343"/>
              </a:solidFill>
              <a:latin typeface="Karla"/>
              <a:ea typeface="Karla"/>
              <a:cs typeface="Karla"/>
              <a:sym typeface="Karla"/>
            </a:endParaRPr>
          </a:p>
        </p:txBody>
      </p:sp>
      <p:pic>
        <p:nvPicPr>
          <p:cNvPr id="1882" name="Google Shape;1882;gd24d25f8ce_0_92"/>
          <p:cNvPicPr preferRelativeResize="0"/>
          <p:nvPr/>
        </p:nvPicPr>
        <p:blipFill rotWithShape="1">
          <a:blip r:embed="rId4">
            <a:alphaModFix/>
          </a:blip>
          <a:srcRect/>
          <a:stretch/>
        </p:blipFill>
        <p:spPr>
          <a:xfrm>
            <a:off x="7923575" y="1412475"/>
            <a:ext cx="3020776" cy="45322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0"/>
                                        </p:tgtEl>
                                        <p:attrNameLst>
                                          <p:attrName>style.visibility</p:attrName>
                                        </p:attrNameLst>
                                      </p:cBhvr>
                                      <p:to>
                                        <p:strVal val="visible"/>
                                      </p:to>
                                    </p:set>
                                    <p:animEffect transition="in" filter="fade">
                                      <p:cBhvr>
                                        <p:cTn id="7" dur="1000"/>
                                        <p:tgtEl>
                                          <p:spTgt spid="1880"/>
                                        </p:tgtEl>
                                      </p:cBhvr>
                                    </p:animEffect>
                                  </p:childTnLst>
                                </p:cTn>
                              </p:par>
                              <p:par>
                                <p:cTn id="8" presetID="10" presetClass="entr" presetSubtype="0" fill="hold" nodeType="withEffect">
                                  <p:stCondLst>
                                    <p:cond delay="0"/>
                                  </p:stCondLst>
                                  <p:childTnLst>
                                    <p:set>
                                      <p:cBhvr>
                                        <p:cTn id="9" dur="1" fill="hold">
                                          <p:stCondLst>
                                            <p:cond delay="0"/>
                                          </p:stCondLst>
                                        </p:cTn>
                                        <p:tgtEl>
                                          <p:spTgt spid="1882"/>
                                        </p:tgtEl>
                                        <p:attrNameLst>
                                          <p:attrName>style.visibility</p:attrName>
                                        </p:attrNameLst>
                                      </p:cBhvr>
                                      <p:to>
                                        <p:strVal val="visible"/>
                                      </p:to>
                                    </p:set>
                                    <p:animEffect transition="in" filter="fade">
                                      <p:cBhvr>
                                        <p:cTn id="10" dur="300"/>
                                        <p:tgtEl>
                                          <p:spTgt spid="18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81"/>
                                        </p:tgtEl>
                                        <p:attrNameLst>
                                          <p:attrName>style.visibility</p:attrName>
                                        </p:attrNameLst>
                                      </p:cBhvr>
                                      <p:to>
                                        <p:strVal val="visible"/>
                                      </p:to>
                                    </p:set>
                                    <p:animEffect transition="in" filter="fade">
                                      <p:cBhvr>
                                        <p:cTn id="15" dur="300"/>
                                        <p:tgtEl>
                                          <p:spTgt spid="1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2"/>
          <p:cNvGrpSpPr/>
          <p:nvPr/>
        </p:nvGrpSpPr>
        <p:grpSpPr>
          <a:xfrm>
            <a:off x="310470" y="6542612"/>
            <a:ext cx="7815197" cy="183175"/>
            <a:chOff x="1239529" y="6482972"/>
            <a:chExt cx="7094861" cy="182819"/>
          </a:xfrm>
        </p:grpSpPr>
        <p:sp>
          <p:nvSpPr>
            <p:cNvPr id="427" name="Google Shape;427;p2"/>
            <p:cNvSpPr/>
            <p:nvPr/>
          </p:nvSpPr>
          <p:spPr>
            <a:xfrm>
              <a:off x="1239529" y="6482972"/>
              <a:ext cx="1830400" cy="1828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428" name="Google Shape;428;p2"/>
            <p:cNvSpPr/>
            <p:nvPr/>
          </p:nvSpPr>
          <p:spPr>
            <a:xfrm>
              <a:off x="2995949" y="6482972"/>
              <a:ext cx="1828800" cy="182800"/>
            </a:xfrm>
            <a:prstGeom prst="chevron">
              <a:avLst>
                <a:gd name="adj" fmla="val 50000"/>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429" name="Google Shape;429;p2"/>
            <p:cNvSpPr/>
            <p:nvPr/>
          </p:nvSpPr>
          <p:spPr>
            <a:xfrm>
              <a:off x="4750770" y="6482972"/>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430" name="Google Shape;430;p2"/>
            <p:cNvSpPr/>
            <p:nvPr/>
          </p:nvSpPr>
          <p:spPr>
            <a:xfrm>
              <a:off x="6505590" y="6482991"/>
              <a:ext cx="1828800" cy="182800"/>
            </a:xfrm>
            <a:prstGeom prst="chevron">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431" name="Google Shape;431;p2"/>
          <p:cNvSpPr/>
          <p:nvPr/>
        </p:nvSpPr>
        <p:spPr>
          <a:xfrm>
            <a:off x="8044177" y="6541999"/>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432" name="Google Shape;432;p2"/>
          <p:cNvSpPr/>
          <p:nvPr/>
        </p:nvSpPr>
        <p:spPr>
          <a:xfrm>
            <a:off x="9977162" y="6541340"/>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grpSp>
        <p:nvGrpSpPr>
          <p:cNvPr id="433" name="Google Shape;433;p2"/>
          <p:cNvGrpSpPr/>
          <p:nvPr/>
        </p:nvGrpSpPr>
        <p:grpSpPr>
          <a:xfrm>
            <a:off x="3492453" y="1004709"/>
            <a:ext cx="5237473" cy="5055907"/>
            <a:chOff x="1346838" y="1408"/>
            <a:chExt cx="5237473" cy="5055907"/>
          </a:xfrm>
        </p:grpSpPr>
        <p:sp>
          <p:nvSpPr>
            <p:cNvPr id="434" name="Google Shape;434;p2"/>
            <p:cNvSpPr/>
            <p:nvPr/>
          </p:nvSpPr>
          <p:spPr>
            <a:xfrm>
              <a:off x="3201698" y="1408"/>
              <a:ext cx="1527753" cy="1527753"/>
            </a:xfrm>
            <a:prstGeom prst="ellipse">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txBox="1"/>
            <p:nvPr/>
          </p:nvSpPr>
          <p:spPr>
            <a:xfrm>
              <a:off x="3425432" y="225142"/>
              <a:ext cx="1080285" cy="1080285"/>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Individual creates a Giv3 profile and received a </a:t>
              </a:r>
              <a:r>
                <a:rPr lang="en-US" sz="1100" b="1" i="0" u="none" strike="noStrike" cap="none">
                  <a:solidFill>
                    <a:schemeClr val="lt1"/>
                  </a:solidFill>
                  <a:latin typeface="Arial"/>
                  <a:ea typeface="Arial"/>
                  <a:cs typeface="Arial"/>
                  <a:sym typeface="Arial"/>
                </a:rPr>
                <a:t>dynamic NFT avatar</a:t>
              </a:r>
              <a:endParaRPr sz="1100" b="1" i="0" u="none" strike="noStrike" cap="none">
                <a:solidFill>
                  <a:schemeClr val="lt1"/>
                </a:solidFill>
                <a:latin typeface="Arial"/>
                <a:ea typeface="Arial"/>
                <a:cs typeface="Arial"/>
                <a:sym typeface="Arial"/>
              </a:endParaRPr>
            </a:p>
          </p:txBody>
        </p:sp>
        <p:sp>
          <p:nvSpPr>
            <p:cNvPr id="436" name="Google Shape;436;p2"/>
            <p:cNvSpPr/>
            <p:nvPr/>
          </p:nvSpPr>
          <p:spPr>
            <a:xfrm rot="2160000">
              <a:off x="4681002" y="1174549"/>
              <a:ext cx="405439" cy="515616"/>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txBox="1"/>
            <p:nvPr/>
          </p:nvSpPr>
          <p:spPr>
            <a:xfrm rot="2160000">
              <a:off x="4692617" y="1241925"/>
              <a:ext cx="283807" cy="3093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438" name="Google Shape;438;p2"/>
            <p:cNvSpPr/>
            <p:nvPr/>
          </p:nvSpPr>
          <p:spPr>
            <a:xfrm>
              <a:off x="5056558" y="1349043"/>
              <a:ext cx="1527753" cy="1527753"/>
            </a:xfrm>
            <a:prstGeom prst="ellipse">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txBox="1"/>
            <p:nvPr/>
          </p:nvSpPr>
          <p:spPr>
            <a:xfrm>
              <a:off x="5280292" y="1572777"/>
              <a:ext cx="1080285" cy="1080285"/>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Donor joins a DAO and interacts with its community</a:t>
              </a:r>
              <a:endParaRPr sz="1100" b="0" i="0" u="none" strike="noStrike" cap="none">
                <a:solidFill>
                  <a:schemeClr val="lt1"/>
                </a:solidFill>
                <a:latin typeface="Arial"/>
                <a:ea typeface="Arial"/>
                <a:cs typeface="Arial"/>
                <a:sym typeface="Arial"/>
              </a:endParaRPr>
            </a:p>
          </p:txBody>
        </p:sp>
        <p:sp>
          <p:nvSpPr>
            <p:cNvPr id="440" name="Google Shape;440;p2"/>
            <p:cNvSpPr/>
            <p:nvPr/>
          </p:nvSpPr>
          <p:spPr>
            <a:xfrm rot="6480000">
              <a:off x="5267014" y="2934457"/>
              <a:ext cx="405439" cy="515616"/>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txBox="1"/>
            <p:nvPr/>
          </p:nvSpPr>
          <p:spPr>
            <a:xfrm rot="-4320000">
              <a:off x="5346623" y="2979741"/>
              <a:ext cx="283807" cy="3093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442" name="Google Shape;442;p2"/>
            <p:cNvSpPr/>
            <p:nvPr/>
          </p:nvSpPr>
          <p:spPr>
            <a:xfrm>
              <a:off x="4348065" y="3529562"/>
              <a:ext cx="1527753" cy="1527753"/>
            </a:xfrm>
            <a:prstGeom prst="ellipse">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txBox="1"/>
            <p:nvPr/>
          </p:nvSpPr>
          <p:spPr>
            <a:xfrm>
              <a:off x="4571799" y="3753296"/>
              <a:ext cx="1080285" cy="1080285"/>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Donation/ impact is completed, donor receives </a:t>
              </a:r>
              <a:r>
                <a:rPr lang="en-US" sz="1100" b="1" i="0" u="none" strike="noStrike" cap="none">
                  <a:solidFill>
                    <a:schemeClr val="lt1"/>
                  </a:solidFill>
                  <a:latin typeface="Arial"/>
                  <a:ea typeface="Arial"/>
                  <a:cs typeface="Arial"/>
                  <a:sym typeface="Arial"/>
                </a:rPr>
                <a:t>enhanced accessories </a:t>
              </a:r>
              <a:r>
                <a:rPr lang="en-US" sz="1100" b="0" i="0" u="none" strike="noStrike" cap="none">
                  <a:solidFill>
                    <a:schemeClr val="lt1"/>
                  </a:solidFill>
                  <a:latin typeface="Arial"/>
                  <a:ea typeface="Arial"/>
                  <a:cs typeface="Arial"/>
                  <a:sym typeface="Arial"/>
                </a:rPr>
                <a:t>to </a:t>
              </a:r>
              <a:r>
                <a:rPr lang="en-US" sz="1100" b="1" i="0" u="none" strike="noStrike" cap="none">
                  <a:solidFill>
                    <a:schemeClr val="lt1"/>
                  </a:solidFill>
                  <a:latin typeface="Arial"/>
                  <a:ea typeface="Arial"/>
                  <a:cs typeface="Arial"/>
                  <a:sym typeface="Arial"/>
                </a:rPr>
                <a:t>upgrade avatar</a:t>
              </a:r>
              <a:endParaRPr sz="1100" b="1" i="0" u="none" strike="noStrike" cap="none">
                <a:solidFill>
                  <a:schemeClr val="lt1"/>
                </a:solidFill>
                <a:latin typeface="Arial"/>
                <a:ea typeface="Arial"/>
                <a:cs typeface="Arial"/>
                <a:sym typeface="Arial"/>
              </a:endParaRPr>
            </a:p>
          </p:txBody>
        </p:sp>
        <p:sp>
          <p:nvSpPr>
            <p:cNvPr id="444" name="Google Shape;444;p2"/>
            <p:cNvSpPr/>
            <p:nvPr/>
          </p:nvSpPr>
          <p:spPr>
            <a:xfrm rot="10800000">
              <a:off x="3774329" y="4035630"/>
              <a:ext cx="405439" cy="515616"/>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txBox="1"/>
            <p:nvPr/>
          </p:nvSpPr>
          <p:spPr>
            <a:xfrm>
              <a:off x="3895961" y="4138753"/>
              <a:ext cx="283807" cy="3093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446" name="Google Shape;446;p2"/>
            <p:cNvSpPr/>
            <p:nvPr/>
          </p:nvSpPr>
          <p:spPr>
            <a:xfrm>
              <a:off x="2055331" y="3529562"/>
              <a:ext cx="1527753" cy="1527753"/>
            </a:xfrm>
            <a:prstGeom prst="ellipse">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txBox="1"/>
            <p:nvPr/>
          </p:nvSpPr>
          <p:spPr>
            <a:xfrm>
              <a:off x="2279065" y="3753296"/>
              <a:ext cx="1080285" cy="1080285"/>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Individual </a:t>
              </a:r>
              <a:r>
                <a:rPr lang="en-US" sz="1100" b="1" i="0" u="none" strike="noStrike" cap="none">
                  <a:solidFill>
                    <a:schemeClr val="lt1"/>
                  </a:solidFill>
                  <a:latin typeface="Arial"/>
                  <a:ea typeface="Arial"/>
                  <a:cs typeface="Arial"/>
                  <a:sym typeface="Arial"/>
                </a:rPr>
                <a:t>showcases avatar</a:t>
              </a:r>
              <a:r>
                <a:rPr lang="en-US" sz="1100" b="0" i="0" u="none" strike="noStrike" cap="none">
                  <a:solidFill>
                    <a:schemeClr val="lt1"/>
                  </a:solidFill>
                  <a:latin typeface="Arial"/>
                  <a:ea typeface="Arial"/>
                  <a:cs typeface="Arial"/>
                  <a:sym typeface="Arial"/>
                </a:rPr>
                <a:t> on social media</a:t>
              </a:r>
              <a:endParaRPr sz="1100" b="0" i="0" u="none" strike="noStrike" cap="none">
                <a:solidFill>
                  <a:schemeClr val="lt1"/>
                </a:solidFill>
                <a:latin typeface="Arial"/>
                <a:ea typeface="Arial"/>
                <a:cs typeface="Arial"/>
                <a:sym typeface="Arial"/>
              </a:endParaRPr>
            </a:p>
          </p:txBody>
        </p:sp>
        <p:sp>
          <p:nvSpPr>
            <p:cNvPr id="448" name="Google Shape;448;p2"/>
            <p:cNvSpPr/>
            <p:nvPr/>
          </p:nvSpPr>
          <p:spPr>
            <a:xfrm rot="-6480000">
              <a:off x="2265787" y="2956284"/>
              <a:ext cx="405439" cy="515616"/>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txBox="1"/>
            <p:nvPr/>
          </p:nvSpPr>
          <p:spPr>
            <a:xfrm rot="4320000">
              <a:off x="2345396" y="3117246"/>
              <a:ext cx="283807" cy="3093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450" name="Google Shape;450;p2"/>
            <p:cNvSpPr/>
            <p:nvPr/>
          </p:nvSpPr>
          <p:spPr>
            <a:xfrm>
              <a:off x="1346838" y="1349043"/>
              <a:ext cx="1527753" cy="1527753"/>
            </a:xfrm>
            <a:prstGeom prst="ellipse">
              <a:avLst/>
            </a:prstGeom>
            <a:solidFill>
              <a:srgbClr val="4185F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txBox="1"/>
            <p:nvPr/>
          </p:nvSpPr>
          <p:spPr>
            <a:xfrm>
              <a:off x="1570572" y="1572777"/>
              <a:ext cx="1080285" cy="1080285"/>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Promotes the supported philanthropic community </a:t>
              </a:r>
              <a:endParaRPr sz="1100" b="0" i="0" u="none" strike="noStrike" cap="none">
                <a:solidFill>
                  <a:schemeClr val="lt1"/>
                </a:solidFill>
                <a:latin typeface="Arial"/>
                <a:ea typeface="Arial"/>
                <a:cs typeface="Arial"/>
                <a:sym typeface="Arial"/>
              </a:endParaRPr>
            </a:p>
          </p:txBody>
        </p:sp>
        <p:sp>
          <p:nvSpPr>
            <p:cNvPr id="452" name="Google Shape;452;p2"/>
            <p:cNvSpPr/>
            <p:nvPr/>
          </p:nvSpPr>
          <p:spPr>
            <a:xfrm rot="-2160000">
              <a:off x="2826141" y="1188038"/>
              <a:ext cx="405439" cy="515616"/>
            </a:xfrm>
            <a:prstGeom prst="rightArrow">
              <a:avLst>
                <a:gd name="adj1" fmla="val 60000"/>
                <a:gd name="adj2" fmla="val 50000"/>
              </a:avLst>
            </a:prstGeom>
            <a:solidFill>
              <a:srgbClr val="ACC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txBox="1"/>
            <p:nvPr/>
          </p:nvSpPr>
          <p:spPr>
            <a:xfrm rot="-2160000">
              <a:off x="2837756" y="1326908"/>
              <a:ext cx="283807" cy="3093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grpSp>
      <p:sp>
        <p:nvSpPr>
          <p:cNvPr id="454" name="Google Shape;454;p2"/>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Product Customer Journey</a:t>
            </a:r>
            <a:endParaRPr sz="1800" b="1">
              <a:solidFill>
                <a:schemeClr val="dk1"/>
              </a:solidFill>
              <a:latin typeface="Lato"/>
              <a:ea typeface="Lato"/>
              <a:cs typeface="Lato"/>
              <a:sym typeface="Lato"/>
            </a:endParaRPr>
          </a:p>
        </p:txBody>
      </p:sp>
      <p:sp>
        <p:nvSpPr>
          <p:cNvPr id="455" name="Google Shape;455;p2"/>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Business model</a:t>
            </a:r>
            <a:endParaRPr sz="1400" b="1" i="0" u="none" strike="noStrike" cap="none">
              <a:solidFill>
                <a:srgbClr val="3D85C6"/>
              </a:solidFill>
              <a:latin typeface="Nunito"/>
              <a:ea typeface="Nunito"/>
              <a:cs typeface="Nunito"/>
              <a:sym typeface="Nunito"/>
            </a:endParaRPr>
          </a:p>
        </p:txBody>
      </p:sp>
      <p:pic>
        <p:nvPicPr>
          <p:cNvPr id="456" name="Google Shape;456;p2"/>
          <p:cNvPicPr preferRelativeResize="0"/>
          <p:nvPr/>
        </p:nvPicPr>
        <p:blipFill>
          <a:blip r:embed="rId3">
            <a:alphaModFix/>
          </a:blip>
          <a:stretch>
            <a:fillRect/>
          </a:stretch>
        </p:blipFill>
        <p:spPr>
          <a:xfrm>
            <a:off x="4879225" y="3051538"/>
            <a:ext cx="949511" cy="962251"/>
          </a:xfrm>
          <a:prstGeom prst="rect">
            <a:avLst/>
          </a:prstGeom>
          <a:noFill/>
          <a:ln>
            <a:noFill/>
          </a:ln>
        </p:spPr>
      </p:pic>
      <p:pic>
        <p:nvPicPr>
          <p:cNvPr id="457" name="Google Shape;457;p2"/>
          <p:cNvPicPr preferRelativeResize="0"/>
          <p:nvPr/>
        </p:nvPicPr>
        <p:blipFill>
          <a:blip r:embed="rId4">
            <a:alphaModFix/>
          </a:blip>
          <a:stretch>
            <a:fillRect/>
          </a:stretch>
        </p:blipFill>
        <p:spPr>
          <a:xfrm>
            <a:off x="5767390" y="3212365"/>
            <a:ext cx="595873" cy="801422"/>
          </a:xfrm>
          <a:prstGeom prst="rect">
            <a:avLst/>
          </a:prstGeom>
          <a:noFill/>
          <a:ln>
            <a:noFill/>
          </a:ln>
        </p:spPr>
      </p:pic>
      <p:pic>
        <p:nvPicPr>
          <p:cNvPr id="458" name="Google Shape;458;p2"/>
          <p:cNvPicPr preferRelativeResize="0"/>
          <p:nvPr/>
        </p:nvPicPr>
        <p:blipFill>
          <a:blip r:embed="rId5">
            <a:alphaModFix/>
          </a:blip>
          <a:stretch>
            <a:fillRect/>
          </a:stretch>
        </p:blipFill>
        <p:spPr>
          <a:xfrm>
            <a:off x="6363263" y="3051537"/>
            <a:ext cx="949512" cy="9622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gcf6ae351a1_0_3"/>
          <p:cNvSpPr txBox="1"/>
          <p:nvPr/>
        </p:nvSpPr>
        <p:spPr>
          <a:xfrm>
            <a:off x="2846959" y="3961767"/>
            <a:ext cx="2252100" cy="738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0" i="0" u="none" strike="noStrike" cap="none">
                <a:solidFill>
                  <a:srgbClr val="353A85"/>
                </a:solidFill>
                <a:latin typeface="Nunito ExtraBold"/>
                <a:ea typeface="Nunito ExtraBold"/>
                <a:cs typeface="Nunito ExtraBold"/>
                <a:sym typeface="Nunito ExtraBold"/>
              </a:rPr>
              <a:t>MABEL </a:t>
            </a:r>
            <a:endParaRPr sz="1500" b="0" i="0" u="none" strike="noStrike" cap="none">
              <a:solidFill>
                <a:srgbClr val="353A85"/>
              </a:solidFill>
              <a:latin typeface="Nunito ExtraBold"/>
              <a:ea typeface="Nunito ExtraBold"/>
              <a:cs typeface="Nunito ExtraBold"/>
              <a:sym typeface="Nunito ExtraBold"/>
            </a:endParaRPr>
          </a:p>
        </p:txBody>
      </p:sp>
      <p:sp>
        <p:nvSpPr>
          <p:cNvPr id="1888" name="Google Shape;1888;gcf6ae351a1_0_3"/>
          <p:cNvSpPr txBox="1"/>
          <p:nvPr/>
        </p:nvSpPr>
        <p:spPr>
          <a:xfrm>
            <a:off x="2871975" y="4609300"/>
            <a:ext cx="2816400" cy="120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2A569F"/>
                </a:solidFill>
                <a:latin typeface="Karla"/>
                <a:ea typeface="Karla"/>
                <a:cs typeface="Karla"/>
                <a:sym typeface="Karla"/>
              </a:rPr>
              <a:t>Learning to accept that solutions that we come up with may not always be correct and be willing to iterate (many times)</a:t>
            </a:r>
            <a:endParaRPr sz="1500" b="0" i="0" u="none" strike="noStrike" cap="none">
              <a:solidFill>
                <a:srgbClr val="2A569F"/>
              </a:solidFill>
              <a:latin typeface="Karla"/>
              <a:ea typeface="Karla"/>
              <a:cs typeface="Karla"/>
              <a:sym typeface="Karla"/>
            </a:endParaRPr>
          </a:p>
        </p:txBody>
      </p:sp>
      <p:pic>
        <p:nvPicPr>
          <p:cNvPr id="1889" name="Google Shape;1889;gcf6ae351a1_0_3"/>
          <p:cNvPicPr preferRelativeResize="0"/>
          <p:nvPr/>
        </p:nvPicPr>
        <p:blipFill rotWithShape="1">
          <a:blip r:embed="rId3">
            <a:alphaModFix/>
          </a:blip>
          <a:srcRect/>
          <a:stretch/>
        </p:blipFill>
        <p:spPr>
          <a:xfrm>
            <a:off x="872968" y="4008600"/>
            <a:ext cx="1732934" cy="1732965"/>
          </a:xfrm>
          <a:prstGeom prst="rect">
            <a:avLst/>
          </a:prstGeom>
          <a:noFill/>
          <a:ln>
            <a:noFill/>
          </a:ln>
        </p:spPr>
      </p:pic>
      <p:sp>
        <p:nvSpPr>
          <p:cNvPr id="1890" name="Google Shape;1890;gcf6ae351a1_0_3"/>
          <p:cNvSpPr txBox="1"/>
          <p:nvPr/>
        </p:nvSpPr>
        <p:spPr>
          <a:xfrm>
            <a:off x="7917925" y="4019374"/>
            <a:ext cx="2816400" cy="589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0" i="0" u="none" strike="noStrike" cap="none">
                <a:solidFill>
                  <a:srgbClr val="353A85"/>
                </a:solidFill>
                <a:latin typeface="Nunito ExtraBold"/>
                <a:ea typeface="Nunito ExtraBold"/>
                <a:cs typeface="Nunito ExtraBold"/>
                <a:sym typeface="Nunito ExtraBold"/>
              </a:rPr>
              <a:t>SARAH</a:t>
            </a:r>
            <a:endParaRPr sz="1500" b="0" i="0" u="none" strike="noStrike" cap="none">
              <a:solidFill>
                <a:srgbClr val="353A85"/>
              </a:solidFill>
              <a:latin typeface="Nunito ExtraBold"/>
              <a:ea typeface="Nunito ExtraBold"/>
              <a:cs typeface="Nunito ExtraBold"/>
              <a:sym typeface="Nunito ExtraBold"/>
            </a:endParaRPr>
          </a:p>
        </p:txBody>
      </p:sp>
      <p:sp>
        <p:nvSpPr>
          <p:cNvPr id="1891" name="Google Shape;1891;gcf6ae351a1_0_3"/>
          <p:cNvSpPr txBox="1"/>
          <p:nvPr/>
        </p:nvSpPr>
        <p:spPr>
          <a:xfrm>
            <a:off x="7917925" y="4497375"/>
            <a:ext cx="3230100" cy="1733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29266B"/>
                </a:solidFill>
                <a:latin typeface="Karla"/>
                <a:ea typeface="Karla"/>
                <a:cs typeface="Karla"/>
                <a:sym typeface="Karla"/>
              </a:rPr>
              <a:t>It is critical to take a step back from your  idea, listen to  others (and validate!). We must learn what customers really want, not what they say they want or what we think they should want. In the end, it is not about delivering a feature or MVP, but  learning how to solve the customer’s problem.</a:t>
            </a:r>
            <a:endParaRPr sz="1300" b="0" i="0" u="none" strike="noStrike" cap="none">
              <a:solidFill>
                <a:srgbClr val="29266B"/>
              </a:solidFill>
              <a:latin typeface="Karla"/>
              <a:ea typeface="Karla"/>
              <a:cs typeface="Karla"/>
              <a:sym typeface="Karla"/>
            </a:endParaRPr>
          </a:p>
        </p:txBody>
      </p:sp>
      <p:pic>
        <p:nvPicPr>
          <p:cNvPr id="1892" name="Google Shape;1892;gcf6ae351a1_0_3"/>
          <p:cNvPicPr preferRelativeResize="0"/>
          <p:nvPr/>
        </p:nvPicPr>
        <p:blipFill rotWithShape="1">
          <a:blip r:embed="rId4">
            <a:alphaModFix/>
          </a:blip>
          <a:srcRect/>
          <a:stretch/>
        </p:blipFill>
        <p:spPr>
          <a:xfrm>
            <a:off x="5870983" y="4008631"/>
            <a:ext cx="1732933" cy="1732903"/>
          </a:xfrm>
          <a:prstGeom prst="rect">
            <a:avLst/>
          </a:prstGeom>
          <a:noFill/>
          <a:ln>
            <a:noFill/>
          </a:ln>
        </p:spPr>
      </p:pic>
      <p:pic>
        <p:nvPicPr>
          <p:cNvPr id="1893" name="Google Shape;1893;gcf6ae351a1_0_3"/>
          <p:cNvPicPr preferRelativeResize="0"/>
          <p:nvPr/>
        </p:nvPicPr>
        <p:blipFill rotWithShape="1">
          <a:blip r:embed="rId5">
            <a:alphaModFix/>
          </a:blip>
          <a:srcRect/>
          <a:stretch/>
        </p:blipFill>
        <p:spPr>
          <a:xfrm>
            <a:off x="11279600" y="-59534"/>
            <a:ext cx="912401" cy="912401"/>
          </a:xfrm>
          <a:prstGeom prst="rect">
            <a:avLst/>
          </a:prstGeom>
          <a:noFill/>
          <a:ln>
            <a:noFill/>
          </a:ln>
        </p:spPr>
      </p:pic>
      <p:sp>
        <p:nvSpPr>
          <p:cNvPr id="1894" name="Google Shape;1894;gcf6ae351a1_0_3"/>
          <p:cNvSpPr txBox="1"/>
          <p:nvPr/>
        </p:nvSpPr>
        <p:spPr>
          <a:xfrm>
            <a:off x="7917932" y="1491933"/>
            <a:ext cx="28164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0" i="0" u="none" strike="noStrike" cap="none">
                <a:solidFill>
                  <a:srgbClr val="353A85"/>
                </a:solidFill>
                <a:latin typeface="Nunito ExtraBold"/>
                <a:ea typeface="Nunito ExtraBold"/>
                <a:cs typeface="Nunito ExtraBold"/>
                <a:sym typeface="Nunito ExtraBold"/>
              </a:rPr>
              <a:t>KIM JIN</a:t>
            </a:r>
            <a:endParaRPr sz="1500" b="0" i="0" u="none" strike="noStrike" cap="none">
              <a:solidFill>
                <a:srgbClr val="353A85"/>
              </a:solidFill>
              <a:latin typeface="Nunito ExtraBold"/>
              <a:ea typeface="Nunito ExtraBold"/>
              <a:cs typeface="Nunito ExtraBold"/>
              <a:sym typeface="Nunito ExtraBold"/>
            </a:endParaRPr>
          </a:p>
        </p:txBody>
      </p:sp>
      <p:sp>
        <p:nvSpPr>
          <p:cNvPr id="1895" name="Google Shape;1895;gcf6ae351a1_0_3"/>
          <p:cNvSpPr txBox="1"/>
          <p:nvPr/>
        </p:nvSpPr>
        <p:spPr>
          <a:xfrm>
            <a:off x="7917925" y="1936200"/>
            <a:ext cx="2876100" cy="912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500" b="0" i="0" u="none" strike="noStrike" cap="none">
                <a:solidFill>
                  <a:srgbClr val="2A569F"/>
                </a:solidFill>
                <a:latin typeface="Karla"/>
                <a:ea typeface="Karla"/>
                <a:cs typeface="Karla"/>
                <a:sym typeface="Karla"/>
              </a:rPr>
              <a:t>Embrace honest feedback. Don’t listen to reply, listen to understand</a:t>
            </a:r>
            <a:endParaRPr sz="1500" b="0" i="0" u="none" strike="noStrike" cap="none">
              <a:solidFill>
                <a:srgbClr val="2A569F"/>
              </a:solidFill>
              <a:latin typeface="Karla"/>
              <a:ea typeface="Karla"/>
              <a:cs typeface="Karla"/>
              <a:sym typeface="Karla"/>
            </a:endParaRPr>
          </a:p>
        </p:txBody>
      </p:sp>
      <p:pic>
        <p:nvPicPr>
          <p:cNvPr id="1896" name="Google Shape;1896;gcf6ae351a1_0_3"/>
          <p:cNvPicPr preferRelativeResize="0"/>
          <p:nvPr/>
        </p:nvPicPr>
        <p:blipFill rotWithShape="1">
          <a:blip r:embed="rId6">
            <a:alphaModFix/>
          </a:blip>
          <a:srcRect r="15201" b="47148"/>
          <a:stretch/>
        </p:blipFill>
        <p:spPr>
          <a:xfrm>
            <a:off x="5855267" y="1503500"/>
            <a:ext cx="1731300" cy="1731300"/>
          </a:xfrm>
          <a:prstGeom prst="ellipse">
            <a:avLst/>
          </a:prstGeom>
          <a:noFill/>
          <a:ln>
            <a:noFill/>
          </a:ln>
        </p:spPr>
      </p:pic>
      <p:sp>
        <p:nvSpPr>
          <p:cNvPr id="1897" name="Google Shape;1897;gcf6ae351a1_0_3"/>
          <p:cNvSpPr txBox="1"/>
          <p:nvPr/>
        </p:nvSpPr>
        <p:spPr>
          <a:xfrm>
            <a:off x="2948580" y="1503489"/>
            <a:ext cx="25041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500" b="0" i="0" u="none" strike="noStrike" cap="none">
                <a:solidFill>
                  <a:schemeClr val="dk1"/>
                </a:solidFill>
                <a:latin typeface="Nunito ExtraBold"/>
                <a:ea typeface="Nunito ExtraBold"/>
                <a:cs typeface="Nunito ExtraBold"/>
                <a:sym typeface="Nunito ExtraBold"/>
              </a:rPr>
              <a:t>ALVIN </a:t>
            </a:r>
            <a:endParaRPr sz="1500" b="0" i="0" u="none" strike="noStrike" cap="none">
              <a:solidFill>
                <a:srgbClr val="000000"/>
              </a:solidFill>
              <a:latin typeface="Nunito ExtraBold"/>
              <a:ea typeface="Nunito ExtraBold"/>
              <a:cs typeface="Nunito ExtraBold"/>
              <a:sym typeface="Nunito ExtraBold"/>
            </a:endParaRPr>
          </a:p>
        </p:txBody>
      </p:sp>
      <p:sp>
        <p:nvSpPr>
          <p:cNvPr id="1898" name="Google Shape;1898;gcf6ae351a1_0_3"/>
          <p:cNvSpPr txBox="1"/>
          <p:nvPr/>
        </p:nvSpPr>
        <p:spPr>
          <a:xfrm>
            <a:off x="2924475" y="1968663"/>
            <a:ext cx="2711400" cy="738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2A569F"/>
                </a:solidFill>
                <a:latin typeface="Karla"/>
                <a:ea typeface="Karla"/>
                <a:cs typeface="Karla"/>
                <a:sym typeface="Karla"/>
              </a:rPr>
              <a:t>Questioning the status quo, and attacking assumptions are great ways to innovate</a:t>
            </a:r>
            <a:endParaRPr sz="1500" b="0" i="0" u="none" strike="noStrike" cap="none">
              <a:solidFill>
                <a:srgbClr val="2A569F"/>
              </a:solidFill>
              <a:latin typeface="Karla"/>
              <a:ea typeface="Karla"/>
              <a:cs typeface="Karla"/>
              <a:sym typeface="Karla"/>
            </a:endParaRPr>
          </a:p>
        </p:txBody>
      </p:sp>
      <p:pic>
        <p:nvPicPr>
          <p:cNvPr id="1899" name="Google Shape;1899;gcf6ae351a1_0_3"/>
          <p:cNvPicPr preferRelativeResize="0"/>
          <p:nvPr/>
        </p:nvPicPr>
        <p:blipFill rotWithShape="1">
          <a:blip r:embed="rId7">
            <a:alphaModFix/>
          </a:blip>
          <a:srcRect/>
          <a:stretch/>
        </p:blipFill>
        <p:spPr>
          <a:xfrm>
            <a:off x="814667" y="1503500"/>
            <a:ext cx="1731300" cy="1731300"/>
          </a:xfrm>
          <a:prstGeom prst="ellipse">
            <a:avLst/>
          </a:prstGeom>
          <a:noFill/>
          <a:ln>
            <a:noFill/>
          </a:ln>
        </p:spPr>
      </p:pic>
      <p:sp>
        <p:nvSpPr>
          <p:cNvPr id="1900" name="Google Shape;1900;gcf6ae351a1_0_3"/>
          <p:cNvSpPr/>
          <p:nvPr/>
        </p:nvSpPr>
        <p:spPr>
          <a:xfrm>
            <a:off x="558275" y="612750"/>
            <a:ext cx="97287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2100" b="0" i="0" u="none" strike="noStrike" cap="none">
                <a:solidFill>
                  <a:schemeClr val="dk1"/>
                </a:solidFill>
                <a:latin typeface="Nunito Black"/>
                <a:ea typeface="Nunito Black"/>
                <a:cs typeface="Nunito Black"/>
                <a:sym typeface="Nunito Black"/>
              </a:rPr>
              <a:t>Key Takeaways</a:t>
            </a:r>
            <a:endParaRPr sz="1800" b="0" i="0" u="none" strike="noStrike" cap="none">
              <a:solidFill>
                <a:srgbClr val="1155CC"/>
              </a:solidFill>
              <a:latin typeface="Nunito Black"/>
              <a:ea typeface="Nunito Black"/>
              <a:cs typeface="Nunito Black"/>
              <a:sym typeface="Nunito Black"/>
            </a:endParaRPr>
          </a:p>
        </p:txBody>
      </p:sp>
      <p:sp>
        <p:nvSpPr>
          <p:cNvPr id="1901" name="Google Shape;1901;gcf6ae351a1_0_3"/>
          <p:cNvSpPr txBox="1"/>
          <p:nvPr/>
        </p:nvSpPr>
        <p:spPr>
          <a:xfrm>
            <a:off x="482075" y="294700"/>
            <a:ext cx="165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3D85C6"/>
                </a:solidFill>
                <a:latin typeface="Nunito"/>
                <a:ea typeface="Nunito"/>
                <a:cs typeface="Nunito"/>
                <a:sym typeface="Nunito"/>
              </a:rPr>
              <a:t>REFLECTION</a:t>
            </a:r>
            <a:endParaRPr sz="1400" b="1" i="0" u="none" strike="noStrike" cap="none">
              <a:solidFill>
                <a:srgbClr val="3D85C6"/>
              </a:solidFill>
              <a:latin typeface="Nunito"/>
              <a:ea typeface="Nunito"/>
              <a:cs typeface="Nunito"/>
              <a:sym typeface="Nunito"/>
            </a:endParaRPr>
          </a:p>
        </p:txBody>
      </p:sp>
      <p:sp>
        <p:nvSpPr>
          <p:cNvPr id="1902" name="Google Shape;1902;gcf6ae351a1_0_3"/>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gcd2b5ff08b_0_64"/>
          <p:cNvSpPr txBox="1"/>
          <p:nvPr/>
        </p:nvSpPr>
        <p:spPr>
          <a:xfrm>
            <a:off x="11494150" y="6457800"/>
            <a:ext cx="6978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29266B"/>
                </a:solidFill>
                <a:latin typeface="Nunito Black"/>
                <a:ea typeface="Nunito Black"/>
                <a:cs typeface="Nunito Black"/>
                <a:sym typeface="Nunito Black"/>
              </a:rPr>
              <a:t>MEDCO</a:t>
            </a:r>
            <a:endParaRPr sz="1000" b="0" i="0" u="none" strike="noStrike" cap="none">
              <a:solidFill>
                <a:srgbClr val="29266B"/>
              </a:solidFill>
              <a:latin typeface="Nunito Black"/>
              <a:ea typeface="Nunito Black"/>
              <a:cs typeface="Nunito Black"/>
              <a:sym typeface="Nunito Black"/>
            </a:endParaRPr>
          </a:p>
        </p:txBody>
      </p:sp>
      <p:pic>
        <p:nvPicPr>
          <p:cNvPr id="1909" name="Google Shape;1909;gcd2b5ff08b_0_64"/>
          <p:cNvPicPr preferRelativeResize="0"/>
          <p:nvPr/>
        </p:nvPicPr>
        <p:blipFill rotWithShape="1">
          <a:blip r:embed="rId3">
            <a:alphaModFix/>
          </a:blip>
          <a:srcRect/>
          <a:stretch/>
        </p:blipFill>
        <p:spPr>
          <a:xfrm>
            <a:off x="11417950" y="128600"/>
            <a:ext cx="605600" cy="605600"/>
          </a:xfrm>
          <a:prstGeom prst="rect">
            <a:avLst/>
          </a:prstGeom>
          <a:noFill/>
          <a:ln>
            <a:noFill/>
          </a:ln>
        </p:spPr>
      </p:pic>
      <p:pic>
        <p:nvPicPr>
          <p:cNvPr id="1910" name="Google Shape;1910;gcd2b5ff08b_0_64"/>
          <p:cNvPicPr preferRelativeResize="0"/>
          <p:nvPr/>
        </p:nvPicPr>
        <p:blipFill rotWithShape="1">
          <a:blip r:embed="rId4">
            <a:alphaModFix/>
          </a:blip>
          <a:srcRect/>
          <a:stretch/>
        </p:blipFill>
        <p:spPr>
          <a:xfrm flipH="1">
            <a:off x="598450" y="1451538"/>
            <a:ext cx="3758973" cy="3954922"/>
          </a:xfrm>
          <a:prstGeom prst="rect">
            <a:avLst/>
          </a:prstGeom>
          <a:noFill/>
          <a:ln>
            <a:noFill/>
          </a:ln>
        </p:spPr>
      </p:pic>
      <p:sp>
        <p:nvSpPr>
          <p:cNvPr id="1911" name="Google Shape;1911;gcd2b5ff08b_0_64"/>
          <p:cNvSpPr/>
          <p:nvPr/>
        </p:nvSpPr>
        <p:spPr>
          <a:xfrm>
            <a:off x="5717950" y="2958075"/>
            <a:ext cx="3534000" cy="492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0" i="0" u="none" strike="noStrike" cap="none">
                <a:solidFill>
                  <a:srgbClr val="29266B"/>
                </a:solidFill>
                <a:latin typeface="Nunito ExtraBold"/>
                <a:ea typeface="Nunito ExtraBold"/>
                <a:cs typeface="Nunito ExtraBold"/>
                <a:sym typeface="Nunito ExtraBold"/>
              </a:rPr>
              <a:t>Thank you!</a:t>
            </a:r>
            <a:endParaRPr sz="4800" b="0" i="0" u="none" strike="noStrike" cap="none">
              <a:solidFill>
                <a:srgbClr val="29266B"/>
              </a:solidFill>
              <a:latin typeface="Nunito ExtraBold"/>
              <a:ea typeface="Nunito ExtraBold"/>
              <a:cs typeface="Nunito ExtraBold"/>
              <a:sym typeface="Nunito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grpSp>
        <p:nvGrpSpPr>
          <p:cNvPr id="464" name="Google Shape;464;p3"/>
          <p:cNvGrpSpPr/>
          <p:nvPr/>
        </p:nvGrpSpPr>
        <p:grpSpPr>
          <a:xfrm>
            <a:off x="310470" y="6542612"/>
            <a:ext cx="7815197" cy="183175"/>
            <a:chOff x="1239529" y="6482972"/>
            <a:chExt cx="7094861" cy="182819"/>
          </a:xfrm>
        </p:grpSpPr>
        <p:sp>
          <p:nvSpPr>
            <p:cNvPr id="465" name="Google Shape;465;p3"/>
            <p:cNvSpPr/>
            <p:nvPr/>
          </p:nvSpPr>
          <p:spPr>
            <a:xfrm>
              <a:off x="1239529" y="6482972"/>
              <a:ext cx="1830400" cy="1828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466" name="Google Shape;466;p3"/>
            <p:cNvSpPr/>
            <p:nvPr/>
          </p:nvSpPr>
          <p:spPr>
            <a:xfrm>
              <a:off x="2995949" y="6482972"/>
              <a:ext cx="1828800" cy="182800"/>
            </a:xfrm>
            <a:prstGeom prst="chevron">
              <a:avLst>
                <a:gd name="adj" fmla="val 50000"/>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467" name="Google Shape;467;p3"/>
            <p:cNvSpPr/>
            <p:nvPr/>
          </p:nvSpPr>
          <p:spPr>
            <a:xfrm>
              <a:off x="4750770" y="6482972"/>
              <a:ext cx="1828800" cy="1828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468" name="Google Shape;468;p3"/>
            <p:cNvSpPr/>
            <p:nvPr/>
          </p:nvSpPr>
          <p:spPr>
            <a:xfrm>
              <a:off x="6505590" y="6482991"/>
              <a:ext cx="1828800" cy="182800"/>
            </a:xfrm>
            <a:prstGeom prst="chevron">
              <a:avLst>
                <a:gd name="adj" fmla="val 50000"/>
              </a:avLst>
            </a:prstGeom>
            <a:solidFill>
              <a:srgbClr val="00B0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469" name="Google Shape;469;p3"/>
          <p:cNvSpPr/>
          <p:nvPr/>
        </p:nvSpPr>
        <p:spPr>
          <a:xfrm>
            <a:off x="8044177" y="6541999"/>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470" name="Google Shape;470;p3"/>
          <p:cNvSpPr/>
          <p:nvPr/>
        </p:nvSpPr>
        <p:spPr>
          <a:xfrm>
            <a:off x="9977162" y="6541340"/>
            <a:ext cx="2014477" cy="183157"/>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grpSp>
        <p:nvGrpSpPr>
          <p:cNvPr id="471" name="Google Shape;471;p3"/>
          <p:cNvGrpSpPr/>
          <p:nvPr/>
        </p:nvGrpSpPr>
        <p:grpSpPr>
          <a:xfrm>
            <a:off x="1534693" y="1865185"/>
            <a:ext cx="3977107" cy="3288762"/>
            <a:chOff x="1795125" y="2633263"/>
            <a:chExt cx="3977107" cy="3288762"/>
          </a:xfrm>
        </p:grpSpPr>
        <p:sp>
          <p:nvSpPr>
            <p:cNvPr id="472" name="Google Shape;472;p3"/>
            <p:cNvSpPr txBox="1"/>
            <p:nvPr/>
          </p:nvSpPr>
          <p:spPr>
            <a:xfrm>
              <a:off x="1795125" y="3520825"/>
              <a:ext cx="3757500" cy="240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Lato"/>
                  <a:ea typeface="Lato"/>
                  <a:cs typeface="Lato"/>
                  <a:sym typeface="Lato"/>
                </a:rPr>
                <a:t>Giv3 will charge </a:t>
              </a:r>
              <a:r>
                <a:rPr lang="en-US" sz="1600" b="1" i="0" u="none" strike="noStrike" cap="none">
                  <a:solidFill>
                    <a:schemeClr val="dk1"/>
                  </a:solidFill>
                  <a:latin typeface="Lato"/>
                  <a:ea typeface="Lato"/>
                  <a:cs typeface="Lato"/>
                  <a:sym typeface="Lato"/>
                </a:rPr>
                <a:t>1%</a:t>
              </a:r>
              <a:r>
                <a:rPr lang="en-US" sz="1600" b="0" i="0" u="none" strike="noStrike" cap="none">
                  <a:solidFill>
                    <a:schemeClr val="dk1"/>
                  </a:solidFill>
                  <a:latin typeface="Lato"/>
                  <a:ea typeface="Lato"/>
                  <a:cs typeface="Lato"/>
                  <a:sym typeface="Lato"/>
                </a:rPr>
                <a:t> of the donation amount as commission. Any positive slippage relating to </a:t>
              </a:r>
              <a:r>
                <a:rPr lang="en-US" sz="1600" b="1" i="0" u="none" strike="noStrike" cap="none">
                  <a:solidFill>
                    <a:schemeClr val="dk1"/>
                  </a:solidFill>
                  <a:latin typeface="Lato"/>
                  <a:ea typeface="Lato"/>
                  <a:cs typeface="Lato"/>
                  <a:sym typeface="Lato"/>
                </a:rPr>
                <a:t>forex rates </a:t>
              </a:r>
              <a:r>
                <a:rPr lang="en-US" sz="1600" b="0" i="0" u="none" strike="noStrike" cap="none">
                  <a:solidFill>
                    <a:schemeClr val="dk1"/>
                  </a:solidFill>
                  <a:latin typeface="Lato"/>
                  <a:ea typeface="Lato"/>
                  <a:cs typeface="Lato"/>
                  <a:sym typeface="Lato"/>
                </a:rPr>
                <a:t>will be accounted as revenue as well.</a:t>
              </a:r>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Lato"/>
                  <a:ea typeface="Lato"/>
                  <a:cs typeface="Lato"/>
                  <a:sym typeface="Lato"/>
                </a:rPr>
                <a:t>6.6 million * $1400 * 1% = </a:t>
              </a:r>
              <a:r>
                <a:rPr lang="en-US" sz="1600" b="1" i="0" u="none" strike="noStrike" cap="none">
                  <a:solidFill>
                    <a:schemeClr val="dk1"/>
                  </a:solidFill>
                  <a:latin typeface="Lato"/>
                  <a:ea typeface="Lato"/>
                  <a:cs typeface="Lato"/>
                  <a:sym typeface="Lato"/>
                </a:rPr>
                <a:t>$92.4 million in annual commission fee.</a:t>
              </a:r>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Lato"/>
                <a:ea typeface="Lato"/>
                <a:cs typeface="Lato"/>
                <a:sym typeface="Lato"/>
              </a:endParaRPr>
            </a:p>
          </p:txBody>
        </p:sp>
        <p:sp>
          <p:nvSpPr>
            <p:cNvPr id="473" name="Google Shape;473;p3"/>
            <p:cNvSpPr txBox="1"/>
            <p:nvPr/>
          </p:nvSpPr>
          <p:spPr>
            <a:xfrm>
              <a:off x="2836200" y="2633263"/>
              <a:ext cx="2936032"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a:solidFill>
                    <a:srgbClr val="000000"/>
                  </a:solidFill>
                  <a:latin typeface="Lato"/>
                  <a:ea typeface="Lato"/>
                  <a:cs typeface="Lato"/>
                  <a:sym typeface="Lato"/>
                </a:rPr>
                <a:t>Commission + forex rate</a:t>
              </a:r>
              <a:endParaRPr sz="1800" b="1" i="0" u="none" strike="noStrike" cap="none">
                <a:solidFill>
                  <a:srgbClr val="000000"/>
                </a:solidFill>
                <a:latin typeface="Lato"/>
                <a:ea typeface="Lato"/>
                <a:cs typeface="Lato"/>
                <a:sym typeface="Lato"/>
              </a:endParaRPr>
            </a:p>
          </p:txBody>
        </p:sp>
      </p:grpSp>
      <p:grpSp>
        <p:nvGrpSpPr>
          <p:cNvPr id="474" name="Google Shape;474;p3"/>
          <p:cNvGrpSpPr/>
          <p:nvPr/>
        </p:nvGrpSpPr>
        <p:grpSpPr>
          <a:xfrm>
            <a:off x="6301129" y="1813738"/>
            <a:ext cx="3757525" cy="2632387"/>
            <a:chOff x="6336550" y="2581713"/>
            <a:chExt cx="3757525" cy="2632387"/>
          </a:xfrm>
        </p:grpSpPr>
        <p:sp>
          <p:nvSpPr>
            <p:cNvPr id="475" name="Google Shape;475;p3"/>
            <p:cNvSpPr txBox="1"/>
            <p:nvPr/>
          </p:nvSpPr>
          <p:spPr>
            <a:xfrm>
              <a:off x="7262975" y="2581713"/>
              <a:ext cx="283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800" b="1" i="0" u="none" strike="noStrike" cap="none">
                  <a:solidFill>
                    <a:srgbClr val="000000"/>
                  </a:solidFill>
                  <a:latin typeface="Lato"/>
                  <a:ea typeface="Lato"/>
                  <a:cs typeface="Lato"/>
                  <a:sym typeface="Lato"/>
                </a:rPr>
                <a:t>Selling of </a:t>
              </a:r>
              <a:r>
                <a:rPr lang="en-US" sz="1800" b="1">
                  <a:latin typeface="Lato"/>
                  <a:ea typeface="Lato"/>
                  <a:cs typeface="Lato"/>
                  <a:sym typeface="Lato"/>
                </a:rPr>
                <a:t>advertising</a:t>
              </a:r>
              <a:r>
                <a:rPr lang="en-US" sz="1800" b="1" i="0" u="none" strike="noStrike" cap="none">
                  <a:solidFill>
                    <a:srgbClr val="000000"/>
                  </a:solidFill>
                  <a:latin typeface="Lato"/>
                  <a:ea typeface="Lato"/>
                  <a:cs typeface="Lato"/>
                  <a:sym typeface="Lato"/>
                </a:rPr>
                <a:t> spaces on Giv3’s platform</a:t>
              </a:r>
              <a:endParaRPr sz="1800" b="1" i="0" u="none" strike="noStrike" cap="none">
                <a:solidFill>
                  <a:srgbClr val="000000"/>
                </a:solidFill>
                <a:latin typeface="Lato"/>
                <a:ea typeface="Lato"/>
                <a:cs typeface="Lato"/>
                <a:sym typeface="Lato"/>
              </a:endParaRPr>
            </a:p>
          </p:txBody>
        </p:sp>
        <p:sp>
          <p:nvSpPr>
            <p:cNvPr id="476" name="Google Shape;476;p3"/>
            <p:cNvSpPr txBox="1"/>
            <p:nvPr/>
          </p:nvSpPr>
          <p:spPr>
            <a:xfrm>
              <a:off x="6336550" y="3567100"/>
              <a:ext cx="3757500" cy="164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a:solidFill>
                    <a:schemeClr val="dk1"/>
                  </a:solidFill>
                  <a:latin typeface="Lato"/>
                  <a:ea typeface="Lato"/>
                  <a:cs typeface="Lato"/>
                  <a:sym typeface="Lato"/>
                </a:rPr>
                <a:t>We project to make </a:t>
              </a:r>
              <a:r>
                <a:rPr lang="en-US" sz="1600" b="1" i="0" u="none" strike="noStrike" cap="none">
                  <a:solidFill>
                    <a:schemeClr val="dk1"/>
                  </a:solidFill>
                  <a:latin typeface="Lato"/>
                  <a:ea typeface="Lato"/>
                  <a:cs typeface="Lato"/>
                  <a:sym typeface="Lato"/>
                </a:rPr>
                <a:t>$4</a:t>
              </a:r>
              <a:r>
                <a:rPr lang="en-US" sz="1600" b="0" i="0" u="none" strike="noStrike" cap="none">
                  <a:solidFill>
                    <a:schemeClr val="dk1"/>
                  </a:solidFill>
                  <a:latin typeface="Lato"/>
                  <a:ea typeface="Lato"/>
                  <a:cs typeface="Lato"/>
                  <a:sym typeface="Lato"/>
                </a:rPr>
                <a:t> in ad revenue per user per year. </a:t>
              </a:r>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a:solidFill>
                    <a:schemeClr val="dk1"/>
                  </a:solidFill>
                  <a:latin typeface="Lato"/>
                  <a:ea typeface="Lato"/>
                  <a:cs typeface="Lato"/>
                  <a:sym typeface="Lato"/>
                </a:rPr>
                <a:t>$4 * 6.6 million = </a:t>
              </a:r>
              <a:r>
                <a:rPr lang="en-US" sz="1600" b="1" i="0" u="none" strike="noStrike" cap="none">
                  <a:solidFill>
                    <a:schemeClr val="dk1"/>
                  </a:solidFill>
                  <a:latin typeface="Lato"/>
                  <a:ea typeface="Lato"/>
                  <a:cs typeface="Lato"/>
                  <a:sym typeface="Lato"/>
                </a:rPr>
                <a:t>$26 million in annual ad revenue.</a:t>
              </a:r>
              <a:endParaRPr sz="1600" b="1" i="0" u="none" strike="noStrike" cap="none">
                <a:solidFill>
                  <a:schemeClr val="dk1"/>
                </a:solidFill>
                <a:latin typeface="Lato"/>
                <a:ea typeface="Lato"/>
                <a:cs typeface="Lato"/>
                <a:sym typeface="La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666666"/>
                </a:solidFill>
                <a:latin typeface="Lato"/>
                <a:ea typeface="Lato"/>
                <a:cs typeface="Lato"/>
                <a:sym typeface="Lato"/>
              </a:endParaRPr>
            </a:p>
          </p:txBody>
        </p:sp>
      </p:grpSp>
      <p:pic>
        <p:nvPicPr>
          <p:cNvPr id="477" name="Google Shape;477;p3"/>
          <p:cNvPicPr preferRelativeResize="0"/>
          <p:nvPr/>
        </p:nvPicPr>
        <p:blipFill rotWithShape="1">
          <a:blip r:embed="rId3">
            <a:alphaModFix/>
          </a:blip>
          <a:srcRect/>
          <a:stretch/>
        </p:blipFill>
        <p:spPr>
          <a:xfrm>
            <a:off x="1532011" y="1522555"/>
            <a:ext cx="995235" cy="995235"/>
          </a:xfrm>
          <a:prstGeom prst="rect">
            <a:avLst/>
          </a:prstGeom>
          <a:noFill/>
          <a:ln>
            <a:noFill/>
          </a:ln>
        </p:spPr>
      </p:pic>
      <p:pic>
        <p:nvPicPr>
          <p:cNvPr id="478" name="Google Shape;478;p3"/>
          <p:cNvPicPr preferRelativeResize="0"/>
          <p:nvPr/>
        </p:nvPicPr>
        <p:blipFill rotWithShape="1">
          <a:blip r:embed="rId4">
            <a:alphaModFix/>
          </a:blip>
          <a:srcRect/>
          <a:stretch/>
        </p:blipFill>
        <p:spPr>
          <a:xfrm>
            <a:off x="6301129" y="1522555"/>
            <a:ext cx="995235" cy="995235"/>
          </a:xfrm>
          <a:prstGeom prst="rect">
            <a:avLst/>
          </a:prstGeom>
          <a:noFill/>
          <a:ln>
            <a:noFill/>
          </a:ln>
        </p:spPr>
      </p:pic>
      <p:sp>
        <p:nvSpPr>
          <p:cNvPr id="479" name="Google Shape;479;p3"/>
          <p:cNvSpPr txBox="1"/>
          <p:nvPr/>
        </p:nvSpPr>
        <p:spPr>
          <a:xfrm>
            <a:off x="853389" y="5600700"/>
            <a:ext cx="9803917" cy="600164"/>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Here we used conservative data on average donation. Average American donation in 2020 = $1400</a:t>
            </a:r>
            <a:endParaRPr/>
          </a:p>
          <a:p>
            <a:pPr marL="171450" marR="0" lvl="0" indent="-171450" algn="l" rtl="0">
              <a:lnSpc>
                <a:spcPct val="100000"/>
              </a:lnSpc>
              <a:spcBef>
                <a:spcPts val="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More than 50% of Americans made donations last year. 4% of US donors = 6.6 million users</a:t>
            </a:r>
            <a:endParaRPr/>
          </a:p>
          <a:p>
            <a:pPr marL="171450" marR="0" lvl="0" indent="-10160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0" name="Google Shape;480;p3"/>
          <p:cNvSpPr txBox="1"/>
          <p:nvPr/>
        </p:nvSpPr>
        <p:spPr>
          <a:xfrm>
            <a:off x="10657306" y="5739528"/>
            <a:ext cx="154849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Lato"/>
                <a:ea typeface="Lato"/>
                <a:cs typeface="Lato"/>
                <a:sym typeface="Lato"/>
              </a:rPr>
              <a:t>*All figures are in USD</a:t>
            </a:r>
            <a:endParaRPr sz="1200" b="1" i="0" u="none" strike="noStrike" cap="none">
              <a:solidFill>
                <a:srgbClr val="000000"/>
              </a:solidFill>
              <a:latin typeface="Lato"/>
              <a:ea typeface="Lato"/>
              <a:cs typeface="Lato"/>
              <a:sym typeface="Lato"/>
            </a:endParaRPr>
          </a:p>
        </p:txBody>
      </p:sp>
      <p:sp>
        <p:nvSpPr>
          <p:cNvPr id="481" name="Google Shape;481;p3"/>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Revenue Streams</a:t>
            </a:r>
            <a:endParaRPr sz="1800" b="1">
              <a:solidFill>
                <a:schemeClr val="dk1"/>
              </a:solidFill>
              <a:latin typeface="Lato"/>
              <a:ea typeface="Lato"/>
              <a:cs typeface="Lato"/>
              <a:sym typeface="Lato"/>
            </a:endParaRPr>
          </a:p>
        </p:txBody>
      </p:sp>
      <p:sp>
        <p:nvSpPr>
          <p:cNvPr id="482" name="Google Shape;482;p3"/>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Business model </a:t>
            </a:r>
            <a:endParaRPr sz="1400" b="1" i="0" u="none" strike="noStrike" cap="none">
              <a:solidFill>
                <a:srgbClr val="3D85C6"/>
              </a:solidFill>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1000"/>
                                        <p:tgtEl>
                                          <p:spTgt spid="4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4"/>
                                        </p:tgtEl>
                                        <p:attrNameLst>
                                          <p:attrName>style.visibility</p:attrName>
                                        </p:attrNameLst>
                                      </p:cBhvr>
                                      <p:to>
                                        <p:strVal val="visible"/>
                                      </p:to>
                                    </p:set>
                                    <p:animEffect transition="in" filter="fade">
                                      <p:cBhvr>
                                        <p:cTn id="12"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
          <p:cNvSpPr/>
          <p:nvPr/>
        </p:nvSpPr>
        <p:spPr>
          <a:xfrm>
            <a:off x="615425" y="516875"/>
            <a:ext cx="11420400" cy="492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70C0"/>
              </a:buClr>
              <a:buSzPts val="2600"/>
              <a:buFont typeface="Arial"/>
              <a:buNone/>
            </a:pPr>
            <a:r>
              <a:rPr lang="en-US" sz="1800" b="1">
                <a:solidFill>
                  <a:schemeClr val="dk1"/>
                </a:solidFill>
                <a:latin typeface="Lato"/>
                <a:ea typeface="Lato"/>
                <a:cs typeface="Lato"/>
                <a:sym typeface="Lato"/>
              </a:rPr>
              <a:t>Market Sizing (estimate)</a:t>
            </a:r>
            <a:endParaRPr sz="1800" b="1">
              <a:solidFill>
                <a:schemeClr val="dk1"/>
              </a:solidFill>
              <a:latin typeface="Lato"/>
              <a:ea typeface="Lato"/>
              <a:cs typeface="Lato"/>
              <a:sym typeface="Lato"/>
            </a:endParaRPr>
          </a:p>
        </p:txBody>
      </p:sp>
      <p:grpSp>
        <p:nvGrpSpPr>
          <p:cNvPr id="489" name="Google Shape;489;p4"/>
          <p:cNvGrpSpPr/>
          <p:nvPr/>
        </p:nvGrpSpPr>
        <p:grpSpPr>
          <a:xfrm>
            <a:off x="3858118" y="4419352"/>
            <a:ext cx="7081632" cy="1296948"/>
            <a:chOff x="3091893" y="1506077"/>
            <a:chExt cx="7081632" cy="1296948"/>
          </a:xfrm>
        </p:grpSpPr>
        <p:sp>
          <p:nvSpPr>
            <p:cNvPr id="490" name="Google Shape;490;p4"/>
            <p:cNvSpPr txBox="1"/>
            <p:nvPr/>
          </p:nvSpPr>
          <p:spPr>
            <a:xfrm>
              <a:off x="3091893" y="1506077"/>
              <a:ext cx="1359900" cy="46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a:solidFill>
                    <a:srgbClr val="29266B"/>
                  </a:solidFill>
                  <a:latin typeface="Nunito"/>
                  <a:ea typeface="Nunito"/>
                  <a:cs typeface="Nunito"/>
                  <a:sym typeface="Nunito"/>
                </a:rPr>
                <a:t>USD</a:t>
              </a:r>
              <a:r>
                <a:rPr lang="en-US" sz="1500" b="1" i="0" u="none" strike="noStrike" cap="none">
                  <a:solidFill>
                    <a:srgbClr val="29266B"/>
                  </a:solidFill>
                  <a:latin typeface="Nunito"/>
                  <a:ea typeface="Nunito"/>
                  <a:cs typeface="Nunito"/>
                  <a:sym typeface="Nunito"/>
                </a:rPr>
                <a:t> $</a:t>
              </a:r>
              <a:r>
                <a:rPr lang="en-US" sz="1500" b="1">
                  <a:solidFill>
                    <a:srgbClr val="29266B"/>
                  </a:solidFill>
                  <a:latin typeface="Nunito"/>
                  <a:ea typeface="Nunito"/>
                  <a:cs typeface="Nunito"/>
                  <a:sym typeface="Nunito"/>
                </a:rPr>
                <a:t>410 billion </a:t>
              </a:r>
              <a:endParaRPr sz="1500" b="1" i="0" u="none" strike="noStrike" cap="none">
                <a:solidFill>
                  <a:srgbClr val="29266B"/>
                </a:solidFill>
                <a:latin typeface="Nunito"/>
                <a:ea typeface="Nunito"/>
                <a:cs typeface="Nunito"/>
                <a:sym typeface="Nunito"/>
              </a:endParaRPr>
            </a:p>
          </p:txBody>
        </p:sp>
        <p:cxnSp>
          <p:nvCxnSpPr>
            <p:cNvPr id="491" name="Google Shape;491;p4"/>
            <p:cNvCxnSpPr/>
            <p:nvPr/>
          </p:nvCxnSpPr>
          <p:spPr>
            <a:xfrm>
              <a:off x="4562123" y="1731225"/>
              <a:ext cx="1749300" cy="12600"/>
            </a:xfrm>
            <a:prstGeom prst="straightConnector1">
              <a:avLst/>
            </a:prstGeom>
            <a:noFill/>
            <a:ln w="19050" cap="flat" cmpd="sng">
              <a:solidFill>
                <a:srgbClr val="132356"/>
              </a:solidFill>
              <a:prstDash val="dash"/>
              <a:round/>
              <a:headEnd type="none" w="sm" len="sm"/>
              <a:tailEnd type="oval" w="med" len="med"/>
            </a:ln>
          </p:spPr>
        </p:cxnSp>
        <p:sp>
          <p:nvSpPr>
            <p:cNvPr id="492" name="Google Shape;492;p4"/>
            <p:cNvSpPr txBox="1"/>
            <p:nvPr/>
          </p:nvSpPr>
          <p:spPr>
            <a:xfrm>
              <a:off x="6514125" y="1512425"/>
              <a:ext cx="3659400" cy="129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132356"/>
                  </a:solidFill>
                  <a:latin typeface="Karla"/>
                  <a:ea typeface="Karla"/>
                  <a:cs typeface="Karla"/>
                  <a:sym typeface="Karla"/>
                </a:rPr>
                <a:t>Total Addressable Market</a:t>
              </a:r>
              <a:endParaRPr sz="1700" b="1" i="0" u="none" strike="noStrike" cap="none">
                <a:solidFill>
                  <a:srgbClr val="13235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300"/>
                <a:buFont typeface="Arial"/>
                <a:buNone/>
              </a:pPr>
              <a:r>
                <a:rPr lang="en-US" sz="1300">
                  <a:solidFill>
                    <a:srgbClr val="132356"/>
                  </a:solidFill>
                  <a:latin typeface="Karla Medium"/>
                  <a:ea typeface="Karla Medium"/>
                  <a:cs typeface="Karla Medium"/>
                  <a:sym typeface="Karla Medium"/>
                </a:rPr>
                <a:t>Total giving is anticipated to rise 4.1 percent in 2021 and 5.7 percent in 2022</a:t>
              </a:r>
              <a:endParaRPr sz="1300" b="0" i="0" u="none" strike="noStrike" cap="none">
                <a:solidFill>
                  <a:srgbClr val="132356"/>
                </a:solidFill>
                <a:latin typeface="Karla Medium"/>
                <a:ea typeface="Karla Medium"/>
                <a:cs typeface="Karla Medium"/>
                <a:sym typeface="Karla Medium"/>
              </a:endParaRPr>
            </a:p>
          </p:txBody>
        </p:sp>
      </p:grpSp>
      <p:grpSp>
        <p:nvGrpSpPr>
          <p:cNvPr id="493" name="Google Shape;493;p4"/>
          <p:cNvGrpSpPr/>
          <p:nvPr/>
        </p:nvGrpSpPr>
        <p:grpSpPr>
          <a:xfrm>
            <a:off x="3561941" y="3134050"/>
            <a:ext cx="7703634" cy="1064700"/>
            <a:chOff x="3485741" y="3134050"/>
            <a:chExt cx="7703634" cy="1064700"/>
          </a:xfrm>
        </p:grpSpPr>
        <p:sp>
          <p:nvSpPr>
            <p:cNvPr id="494" name="Google Shape;494;p4"/>
            <p:cNvSpPr txBox="1"/>
            <p:nvPr/>
          </p:nvSpPr>
          <p:spPr>
            <a:xfrm>
              <a:off x="3485741" y="3134052"/>
              <a:ext cx="1359900" cy="46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a:solidFill>
                    <a:srgbClr val="29266B"/>
                  </a:solidFill>
                  <a:latin typeface="Nunito"/>
                  <a:ea typeface="Nunito"/>
                  <a:cs typeface="Nunito"/>
                  <a:sym typeface="Nunito"/>
                </a:rPr>
                <a:t>USD</a:t>
              </a:r>
              <a:r>
                <a:rPr lang="en-US" sz="1500" b="1" i="0" u="none" strike="noStrike" cap="none">
                  <a:solidFill>
                    <a:srgbClr val="29266B"/>
                  </a:solidFill>
                  <a:latin typeface="Nunito"/>
                  <a:ea typeface="Nunito"/>
                  <a:cs typeface="Nunito"/>
                  <a:sym typeface="Nunito"/>
                </a:rPr>
                <a:t> $</a:t>
              </a:r>
              <a:r>
                <a:rPr lang="en-US" sz="1500" b="1">
                  <a:solidFill>
                    <a:srgbClr val="29266B"/>
                  </a:solidFill>
                  <a:latin typeface="Nunito"/>
                  <a:ea typeface="Nunito"/>
                  <a:cs typeface="Nunito"/>
                  <a:sym typeface="Nunito"/>
                </a:rPr>
                <a:t>287 billion</a:t>
              </a:r>
              <a:endParaRPr sz="1500" b="1" i="0" u="none" strike="noStrike" cap="none">
                <a:solidFill>
                  <a:srgbClr val="29266B"/>
                </a:solidFill>
                <a:latin typeface="Nunito"/>
                <a:ea typeface="Nunito"/>
                <a:cs typeface="Nunito"/>
                <a:sym typeface="Nunito"/>
              </a:endParaRPr>
            </a:p>
          </p:txBody>
        </p:sp>
        <p:cxnSp>
          <p:nvCxnSpPr>
            <p:cNvPr id="495" name="Google Shape;495;p4"/>
            <p:cNvCxnSpPr/>
            <p:nvPr/>
          </p:nvCxnSpPr>
          <p:spPr>
            <a:xfrm>
              <a:off x="5068632" y="3359200"/>
              <a:ext cx="1749300" cy="12600"/>
            </a:xfrm>
            <a:prstGeom prst="straightConnector1">
              <a:avLst/>
            </a:prstGeom>
            <a:noFill/>
            <a:ln w="19050" cap="flat" cmpd="sng">
              <a:solidFill>
                <a:srgbClr val="132356"/>
              </a:solidFill>
              <a:prstDash val="dash"/>
              <a:round/>
              <a:headEnd type="none" w="sm" len="sm"/>
              <a:tailEnd type="oval" w="med" len="med"/>
            </a:ln>
          </p:spPr>
        </p:cxnSp>
        <p:sp>
          <p:nvSpPr>
            <p:cNvPr id="496" name="Google Shape;496;p4"/>
            <p:cNvSpPr txBox="1"/>
            <p:nvPr/>
          </p:nvSpPr>
          <p:spPr>
            <a:xfrm>
              <a:off x="6996575" y="3134050"/>
              <a:ext cx="4192800" cy="106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132356"/>
                  </a:solidFill>
                  <a:latin typeface="Karla"/>
                  <a:ea typeface="Karla"/>
                  <a:cs typeface="Karla"/>
                  <a:sym typeface="Karla"/>
                </a:rPr>
                <a:t>Serviceable Available Market</a:t>
              </a:r>
              <a:endParaRPr sz="1300">
                <a:solidFill>
                  <a:srgbClr val="132356"/>
                </a:solidFill>
                <a:latin typeface="Karla Medium"/>
                <a:ea typeface="Karla Medium"/>
                <a:cs typeface="Karla Medium"/>
                <a:sym typeface="Karla Medium"/>
              </a:endParaRPr>
            </a:p>
            <a:p>
              <a:pPr marL="0" marR="0" lvl="0" indent="0" algn="l" rtl="0">
                <a:lnSpc>
                  <a:spcPct val="100000"/>
                </a:lnSpc>
                <a:spcBef>
                  <a:spcPts val="0"/>
                </a:spcBef>
                <a:spcAft>
                  <a:spcPts val="0"/>
                </a:spcAft>
                <a:buClr>
                  <a:srgbClr val="000000"/>
                </a:buClr>
                <a:buSzPts val="1300"/>
                <a:buFont typeface="Arial"/>
                <a:buNone/>
              </a:pPr>
              <a:r>
                <a:rPr lang="en-US" sz="1300">
                  <a:solidFill>
                    <a:srgbClr val="132356"/>
                  </a:solidFill>
                  <a:latin typeface="Karla Medium"/>
                  <a:ea typeface="Karla Medium"/>
                  <a:cs typeface="Karla Medium"/>
                  <a:sym typeface="Karla Medium"/>
                </a:rPr>
                <a:t>70% of donations are made by individuals </a:t>
              </a:r>
              <a:endParaRPr sz="1300">
                <a:solidFill>
                  <a:srgbClr val="132356"/>
                </a:solidFill>
                <a:latin typeface="Karla Medium"/>
                <a:ea typeface="Karla Medium"/>
                <a:cs typeface="Karla Medium"/>
                <a:sym typeface="Karla Medium"/>
              </a:endParaRPr>
            </a:p>
            <a:p>
              <a:pPr marL="457200" marR="0" lvl="0" indent="-311150" algn="l" rtl="0">
                <a:lnSpc>
                  <a:spcPct val="100000"/>
                </a:lnSpc>
                <a:spcBef>
                  <a:spcPts val="0"/>
                </a:spcBef>
                <a:spcAft>
                  <a:spcPts val="0"/>
                </a:spcAft>
                <a:buClr>
                  <a:srgbClr val="132356"/>
                </a:buClr>
                <a:buSzPts val="1300"/>
                <a:buFont typeface="Karla Medium"/>
                <a:buChar char="-"/>
              </a:pPr>
              <a:r>
                <a:rPr lang="en-US" sz="1300">
                  <a:solidFill>
                    <a:srgbClr val="132356"/>
                  </a:solidFill>
                  <a:latin typeface="Karla Medium"/>
                  <a:ea typeface="Karla Medium"/>
                  <a:cs typeface="Karla Medium"/>
                  <a:sym typeface="Karla Medium"/>
                </a:rPr>
                <a:t>70% * $410 billion = $287 billion</a:t>
              </a:r>
              <a:endParaRPr sz="1300">
                <a:solidFill>
                  <a:srgbClr val="132356"/>
                </a:solidFill>
                <a:latin typeface="Karla Medium"/>
                <a:ea typeface="Karla Medium"/>
                <a:cs typeface="Karla Medium"/>
                <a:sym typeface="Karla Medium"/>
              </a:endParaRPr>
            </a:p>
          </p:txBody>
        </p:sp>
      </p:grpSp>
      <p:grpSp>
        <p:nvGrpSpPr>
          <p:cNvPr id="497" name="Google Shape;497;p4"/>
          <p:cNvGrpSpPr/>
          <p:nvPr/>
        </p:nvGrpSpPr>
        <p:grpSpPr>
          <a:xfrm>
            <a:off x="3317978" y="1701239"/>
            <a:ext cx="8427947" cy="1351812"/>
            <a:chOff x="3809528" y="4609626"/>
            <a:chExt cx="8427947" cy="1351812"/>
          </a:xfrm>
        </p:grpSpPr>
        <p:sp>
          <p:nvSpPr>
            <p:cNvPr id="498" name="Google Shape;498;p4"/>
            <p:cNvSpPr txBox="1"/>
            <p:nvPr/>
          </p:nvSpPr>
          <p:spPr>
            <a:xfrm>
              <a:off x="3809528" y="4609626"/>
              <a:ext cx="1359900" cy="46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a:solidFill>
                    <a:srgbClr val="29266B"/>
                  </a:solidFill>
                  <a:latin typeface="Nunito"/>
                  <a:ea typeface="Nunito"/>
                  <a:cs typeface="Nunito"/>
                  <a:sym typeface="Nunito"/>
                </a:rPr>
                <a:t>USD</a:t>
              </a:r>
              <a:r>
                <a:rPr lang="en-US" sz="1500" b="1" i="0" u="none" strike="noStrike" cap="none">
                  <a:solidFill>
                    <a:srgbClr val="29266B"/>
                  </a:solidFill>
                  <a:latin typeface="Nunito"/>
                  <a:ea typeface="Nunito"/>
                  <a:cs typeface="Nunito"/>
                  <a:sym typeface="Nunito"/>
                </a:rPr>
                <a:t> $</a:t>
              </a:r>
              <a:r>
                <a:rPr lang="en-US" sz="1500" b="1">
                  <a:solidFill>
                    <a:srgbClr val="29266B"/>
                  </a:solidFill>
                  <a:latin typeface="Nunito"/>
                  <a:ea typeface="Nunito"/>
                  <a:cs typeface="Nunito"/>
                  <a:sym typeface="Nunito"/>
                </a:rPr>
                <a:t>11.48 billion</a:t>
              </a:r>
              <a:endParaRPr sz="1500" b="1" i="0" u="none" strike="noStrike" cap="none">
                <a:solidFill>
                  <a:srgbClr val="29266B"/>
                </a:solidFill>
                <a:latin typeface="Nunito"/>
                <a:ea typeface="Nunito"/>
                <a:cs typeface="Nunito"/>
                <a:sym typeface="Nunito"/>
              </a:endParaRPr>
            </a:p>
          </p:txBody>
        </p:sp>
        <p:cxnSp>
          <p:nvCxnSpPr>
            <p:cNvPr id="499" name="Google Shape;499;p4"/>
            <p:cNvCxnSpPr/>
            <p:nvPr/>
          </p:nvCxnSpPr>
          <p:spPr>
            <a:xfrm rot="10800000" flipH="1">
              <a:off x="5359496" y="4847250"/>
              <a:ext cx="1720500" cy="5100"/>
            </a:xfrm>
            <a:prstGeom prst="straightConnector1">
              <a:avLst/>
            </a:prstGeom>
            <a:noFill/>
            <a:ln w="19050" cap="flat" cmpd="sng">
              <a:solidFill>
                <a:srgbClr val="132356"/>
              </a:solidFill>
              <a:prstDash val="dash"/>
              <a:round/>
              <a:headEnd type="none" w="sm" len="sm"/>
              <a:tailEnd type="oval" w="med" len="med"/>
            </a:ln>
          </p:spPr>
        </p:cxnSp>
        <p:sp>
          <p:nvSpPr>
            <p:cNvPr id="500" name="Google Shape;500;p4"/>
            <p:cNvSpPr txBox="1"/>
            <p:nvPr/>
          </p:nvSpPr>
          <p:spPr>
            <a:xfrm>
              <a:off x="7270075" y="4609638"/>
              <a:ext cx="4967400" cy="13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132356"/>
                  </a:solidFill>
                  <a:latin typeface="Karla"/>
                  <a:ea typeface="Karla"/>
                  <a:cs typeface="Karla"/>
                  <a:sym typeface="Karla"/>
                </a:rPr>
                <a:t>Serviceable Obtainable Market</a:t>
              </a:r>
              <a:endParaRPr sz="1700" b="1" i="0" u="none" strike="noStrike" cap="none">
                <a:solidFill>
                  <a:srgbClr val="132356"/>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300"/>
                <a:buFont typeface="Arial"/>
                <a:buNone/>
              </a:pPr>
              <a:r>
                <a:rPr lang="en-US" sz="1300">
                  <a:solidFill>
                    <a:srgbClr val="132356"/>
                  </a:solidFill>
                  <a:latin typeface="Karla Medium"/>
                  <a:ea typeface="Karla Medium"/>
                  <a:cs typeface="Karla Medium"/>
                  <a:sym typeface="Karla Medium"/>
                </a:rPr>
                <a:t>Assuming we can capture 4% of the market</a:t>
              </a:r>
              <a:endParaRPr sz="1300" b="0" i="0" u="none" strike="noStrike" cap="none">
                <a:solidFill>
                  <a:srgbClr val="132356"/>
                </a:solidFill>
                <a:latin typeface="Karla Medium"/>
                <a:ea typeface="Karla Medium"/>
                <a:cs typeface="Karla Medium"/>
                <a:sym typeface="Karla Medium"/>
              </a:endParaRPr>
            </a:p>
            <a:p>
              <a:pPr marL="457200" marR="0" lvl="0" indent="-311150" algn="l" rtl="0">
                <a:lnSpc>
                  <a:spcPct val="100000"/>
                </a:lnSpc>
                <a:spcBef>
                  <a:spcPts val="0"/>
                </a:spcBef>
                <a:spcAft>
                  <a:spcPts val="0"/>
                </a:spcAft>
                <a:buClr>
                  <a:srgbClr val="132356"/>
                </a:buClr>
                <a:buSzPts val="1300"/>
                <a:buFont typeface="Karla Medium"/>
                <a:buChar char="-"/>
              </a:pPr>
              <a:r>
                <a:rPr lang="en-US" sz="1300">
                  <a:solidFill>
                    <a:srgbClr val="132356"/>
                  </a:solidFill>
                  <a:latin typeface="Karla Medium"/>
                  <a:ea typeface="Karla Medium"/>
                  <a:cs typeface="Karla Medium"/>
                  <a:sym typeface="Karla Medium"/>
                </a:rPr>
                <a:t>$287 billion * 4% = $11.48 billion</a:t>
              </a:r>
              <a:endParaRPr sz="1300" b="0" i="0" u="none" strike="noStrike" cap="none">
                <a:solidFill>
                  <a:srgbClr val="132356"/>
                </a:solidFill>
                <a:latin typeface="Karla Medium"/>
                <a:ea typeface="Karla Medium"/>
                <a:cs typeface="Karla Medium"/>
                <a:sym typeface="Karla Medium"/>
              </a:endParaRPr>
            </a:p>
          </p:txBody>
        </p:sp>
      </p:grpSp>
      <p:pic>
        <p:nvPicPr>
          <p:cNvPr id="501" name="Google Shape;501;p4"/>
          <p:cNvPicPr preferRelativeResize="0"/>
          <p:nvPr/>
        </p:nvPicPr>
        <p:blipFill rotWithShape="1">
          <a:blip r:embed="rId3">
            <a:alphaModFix/>
          </a:blip>
          <a:srcRect/>
          <a:stretch/>
        </p:blipFill>
        <p:spPr>
          <a:xfrm>
            <a:off x="482075" y="1245450"/>
            <a:ext cx="3191625" cy="5212350"/>
          </a:xfrm>
          <a:prstGeom prst="rect">
            <a:avLst/>
          </a:prstGeom>
          <a:noFill/>
          <a:ln>
            <a:noFill/>
          </a:ln>
        </p:spPr>
      </p:pic>
      <p:grpSp>
        <p:nvGrpSpPr>
          <p:cNvPr id="502" name="Google Shape;502;p4"/>
          <p:cNvGrpSpPr/>
          <p:nvPr/>
        </p:nvGrpSpPr>
        <p:grpSpPr>
          <a:xfrm>
            <a:off x="310434" y="6542305"/>
            <a:ext cx="7814989" cy="183066"/>
            <a:chOff x="1239529" y="6482972"/>
            <a:chExt cx="7094861" cy="182719"/>
          </a:xfrm>
        </p:grpSpPr>
        <p:sp>
          <p:nvSpPr>
            <p:cNvPr id="503" name="Google Shape;503;p4"/>
            <p:cNvSpPr/>
            <p:nvPr/>
          </p:nvSpPr>
          <p:spPr>
            <a:xfrm>
              <a:off x="1239529" y="6482972"/>
              <a:ext cx="1830300" cy="182700"/>
            </a:xfrm>
            <a:prstGeom prst="homePlate">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Overview of  problem statement</a:t>
              </a:r>
              <a:endParaRPr sz="800" b="1" i="0" u="none" strike="noStrike" cap="none">
                <a:solidFill>
                  <a:srgbClr val="000000"/>
                </a:solidFill>
                <a:latin typeface="Lato"/>
                <a:ea typeface="Lato"/>
                <a:cs typeface="Lato"/>
                <a:sym typeface="Lato"/>
              </a:endParaRPr>
            </a:p>
          </p:txBody>
        </p:sp>
        <p:sp>
          <p:nvSpPr>
            <p:cNvPr id="504" name="Google Shape;504;p4"/>
            <p:cNvSpPr/>
            <p:nvPr/>
          </p:nvSpPr>
          <p:spPr>
            <a:xfrm>
              <a:off x="2995949" y="6482972"/>
              <a:ext cx="1828800" cy="182700"/>
            </a:xfrm>
            <a:prstGeom prst="chevron">
              <a:avLst>
                <a:gd name="adj" fmla="val 50000"/>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Problem</a:t>
              </a:r>
              <a:endParaRPr sz="800" b="1" i="0" u="none" strike="noStrike" cap="none">
                <a:solidFill>
                  <a:srgbClr val="000000"/>
                </a:solidFill>
                <a:latin typeface="Lato"/>
                <a:ea typeface="Lato"/>
                <a:cs typeface="Lato"/>
                <a:sym typeface="Lato"/>
              </a:endParaRPr>
            </a:p>
          </p:txBody>
        </p:sp>
        <p:sp>
          <p:nvSpPr>
            <p:cNvPr id="505" name="Google Shape;505;p4"/>
            <p:cNvSpPr/>
            <p:nvPr/>
          </p:nvSpPr>
          <p:spPr>
            <a:xfrm>
              <a:off x="4750770" y="6482972"/>
              <a:ext cx="1828800" cy="1827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Our solution and product</a:t>
              </a:r>
              <a:endParaRPr sz="800" b="1" i="0" u="none" strike="noStrike" cap="none">
                <a:solidFill>
                  <a:srgbClr val="000000"/>
                </a:solidFill>
                <a:latin typeface="Lato"/>
                <a:ea typeface="Lato"/>
                <a:cs typeface="Lato"/>
                <a:sym typeface="Lato"/>
              </a:endParaRPr>
            </a:p>
          </p:txBody>
        </p:sp>
        <p:sp>
          <p:nvSpPr>
            <p:cNvPr id="506" name="Google Shape;506;p4"/>
            <p:cNvSpPr/>
            <p:nvPr/>
          </p:nvSpPr>
          <p:spPr>
            <a:xfrm>
              <a:off x="6505590" y="6482991"/>
              <a:ext cx="1828800" cy="182700"/>
            </a:xfrm>
            <a:prstGeom prst="chevron">
              <a:avLst>
                <a:gd name="adj" fmla="val 50000"/>
              </a:avLst>
            </a:prstGeom>
            <a:solidFill>
              <a:srgbClr val="E8E8E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Business model</a:t>
              </a:r>
              <a:endParaRPr sz="800" b="1" i="0" u="none" strike="noStrike" cap="none">
                <a:solidFill>
                  <a:srgbClr val="000000"/>
                </a:solidFill>
                <a:latin typeface="Lato"/>
                <a:ea typeface="Lato"/>
                <a:cs typeface="Lato"/>
                <a:sym typeface="Lato"/>
              </a:endParaRPr>
            </a:p>
          </p:txBody>
        </p:sp>
      </p:grpSp>
      <p:sp>
        <p:nvSpPr>
          <p:cNvPr id="507" name="Google Shape;507;p4"/>
          <p:cNvSpPr/>
          <p:nvPr/>
        </p:nvSpPr>
        <p:spPr>
          <a:xfrm>
            <a:off x="8044177" y="6541999"/>
            <a:ext cx="2014500" cy="183300"/>
          </a:xfrm>
          <a:prstGeom prst="chevron">
            <a:avLst>
              <a:gd name="adj" fmla="val 50000"/>
            </a:avLst>
          </a:prstGeom>
          <a:solidFill>
            <a:srgbClr val="00C7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Market analysis </a:t>
            </a:r>
            <a:endParaRPr sz="800" b="1" i="0" u="none" strike="noStrike" cap="none">
              <a:solidFill>
                <a:srgbClr val="000000"/>
              </a:solidFill>
              <a:latin typeface="Lato"/>
              <a:ea typeface="Lato"/>
              <a:cs typeface="Lato"/>
              <a:sym typeface="Lato"/>
            </a:endParaRPr>
          </a:p>
        </p:txBody>
      </p:sp>
      <p:sp>
        <p:nvSpPr>
          <p:cNvPr id="508" name="Google Shape;508;p4"/>
          <p:cNvSpPr/>
          <p:nvPr/>
        </p:nvSpPr>
        <p:spPr>
          <a:xfrm>
            <a:off x="9977162" y="6541340"/>
            <a:ext cx="2014500" cy="183300"/>
          </a:xfrm>
          <a:prstGeom prst="chevron">
            <a:avLst>
              <a:gd name="adj" fmla="val 50000"/>
            </a:avLst>
          </a:prstGeom>
          <a:solidFill>
            <a:srgbClr val="E7E6E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000000"/>
                </a:solidFill>
                <a:latin typeface="Lato"/>
                <a:ea typeface="Lato"/>
                <a:cs typeface="Lato"/>
                <a:sym typeface="Lato"/>
              </a:rPr>
              <a:t>Fundraising needs and the team</a:t>
            </a:r>
            <a:endParaRPr sz="800" b="1" i="0" u="none" strike="noStrike" cap="none">
              <a:solidFill>
                <a:srgbClr val="000000"/>
              </a:solidFill>
              <a:latin typeface="Lato"/>
              <a:ea typeface="Lato"/>
              <a:cs typeface="Lato"/>
              <a:sym typeface="Lato"/>
            </a:endParaRPr>
          </a:p>
        </p:txBody>
      </p:sp>
      <p:sp>
        <p:nvSpPr>
          <p:cNvPr id="509" name="Google Shape;509;p4"/>
          <p:cNvSpPr txBox="1"/>
          <p:nvPr/>
        </p:nvSpPr>
        <p:spPr>
          <a:xfrm>
            <a:off x="506375" y="231300"/>
            <a:ext cx="370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rgbClr val="3D85C6"/>
                </a:solidFill>
                <a:latin typeface="Nunito"/>
                <a:ea typeface="Nunito"/>
                <a:cs typeface="Nunito"/>
                <a:sym typeface="Nunito"/>
              </a:rPr>
              <a:t>Market analysis</a:t>
            </a:r>
            <a:endParaRPr sz="1400" b="1" i="0" u="none" strike="noStrike" cap="none">
              <a:solidFill>
                <a:srgbClr val="3D85C6"/>
              </a:solidFill>
              <a:latin typeface="Nunito"/>
              <a:ea typeface="Nunito"/>
              <a:cs typeface="Nunito"/>
              <a:sym typeface="Nunito"/>
            </a:endParaRPr>
          </a:p>
        </p:txBody>
      </p:sp>
      <p:sp>
        <p:nvSpPr>
          <p:cNvPr id="510" name="Google Shape;510;p4"/>
          <p:cNvSpPr txBox="1"/>
          <p:nvPr/>
        </p:nvSpPr>
        <p:spPr>
          <a:xfrm>
            <a:off x="10534650" y="5791202"/>
            <a:ext cx="1548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Lato"/>
                <a:ea typeface="Lato"/>
                <a:cs typeface="Lato"/>
                <a:sym typeface="Lato"/>
              </a:rPr>
              <a:t>*All figures are in USD</a:t>
            </a:r>
            <a:endParaRPr sz="1200" b="1" i="0" u="none" strike="noStrike" cap="none">
              <a:solidFill>
                <a:srgbClr val="000000"/>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ü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7642</Words>
  <Application>Microsoft Office PowerPoint</Application>
  <PresentationFormat>Widescreen</PresentationFormat>
  <Paragraphs>1143</Paragraphs>
  <Slides>71</Slides>
  <Notes>71</Notes>
  <HiddenSlides>4</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71</vt:i4>
      </vt:variant>
    </vt:vector>
  </HeadingPairs>
  <TitlesOfParts>
    <vt:vector size="87" baseType="lpstr">
      <vt:lpstr>Karla ExtraBold</vt:lpstr>
      <vt:lpstr>Nunito</vt:lpstr>
      <vt:lpstr>Nunito ExtraBold</vt:lpstr>
      <vt:lpstr>Oswald</vt:lpstr>
      <vt:lpstr>Karla Medium</vt:lpstr>
      <vt:lpstr>Cambria</vt:lpstr>
      <vt:lpstr>Nunito SemiBold</vt:lpstr>
      <vt:lpstr>Roboto Light</vt:lpstr>
      <vt:lpstr>Nunito Black</vt:lpstr>
      <vt:lpstr>Lato</vt:lpstr>
      <vt:lpstr>Calibri</vt:lpstr>
      <vt:lpstr>Arial</vt:lpstr>
      <vt:lpstr>Gill Sans</vt:lpstr>
      <vt:lpstr>Karla</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Lim Keng Hin</cp:lastModifiedBy>
  <cp:revision>1</cp:revision>
  <dcterms:created xsi:type="dcterms:W3CDTF">2016-09-29T04:17:56Z</dcterms:created>
  <dcterms:modified xsi:type="dcterms:W3CDTF">2022-07-27T09:48:56Z</dcterms:modified>
</cp:coreProperties>
</file>